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3" r:id="rId3"/>
    <p:sldId id="276" r:id="rId4"/>
    <p:sldId id="259" r:id="rId5"/>
    <p:sldId id="260" r:id="rId6"/>
    <p:sldId id="261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451BE-E56E-4097-8386-4E4250B24F4B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5E6A-DC6F-4DA2-A88E-E1AEFE78D7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454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74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0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46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01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19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3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45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98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27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68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06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E2AD-A641-4D7E-AB52-5099E25E246A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7053A-2BBA-46DA-ADBB-98CEE9573B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94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Spring Half-Term Benchmark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Market Failure and Government Intervention: Monopoly, Externalities and Missing Markets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10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b="1" dirty="0" smtClean="0"/>
              <a:t>STARTER ACTIVITY (First 10 Minutes)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46" y="1851325"/>
            <a:ext cx="5190641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3200" b="1" dirty="0" smtClean="0"/>
              <a:t>STARTER ACTIVITY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RED BOOKS and A3 </a:t>
            </a:r>
            <a:r>
              <a:rPr lang="en-GB" sz="3200" b="1" dirty="0" smtClean="0"/>
              <a:t>Sheets </a:t>
            </a:r>
            <a:r>
              <a:rPr lang="en-GB" sz="3200" dirty="0" smtClean="0"/>
              <a:t>- inspect your comments and my comments over the last two benchmarks.  What do you need to focus in terms of your: Process - i.e. how you revise for the benchmark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/>
              <a:t>Mind Maps - </a:t>
            </a:r>
            <a:r>
              <a:rPr lang="en-GB" sz="3200" dirty="0" smtClean="0"/>
              <a:t>start mind maps of RWS 5 and RWS 6 for both Micro and Macro on your </a:t>
            </a:r>
            <a:r>
              <a:rPr lang="en-GB" sz="3200" dirty="0" smtClean="0"/>
              <a:t>whiteboards in THREEs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713349" y="1487838"/>
            <a:ext cx="4640451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MONDAY (Today)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HWK = Revise for Benchmark (Monday 11</a:t>
            </a:r>
            <a:r>
              <a:rPr lang="en-GB" baseline="30000" dirty="0" smtClean="0"/>
              <a:t>th</a:t>
            </a:r>
            <a:r>
              <a:rPr lang="en-GB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A3 Sheet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Mind Maps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Introduction to Essays</a:t>
            </a:r>
          </a:p>
          <a:p>
            <a:endParaRPr lang="en-GB" dirty="0"/>
          </a:p>
          <a:p>
            <a:r>
              <a:rPr lang="en-GB" b="1" dirty="0" smtClean="0"/>
              <a:t>TUESDAY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Essay work – Micro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Essay work – Macro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Multiple Choice Practice</a:t>
            </a:r>
          </a:p>
          <a:p>
            <a:endParaRPr lang="en-GB" dirty="0"/>
          </a:p>
          <a:p>
            <a:r>
              <a:rPr lang="en-GB" b="1" dirty="0" smtClean="0"/>
              <a:t>THURSDAY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Essay work – Micro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Essay work – Macro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Multiple Choice Practice</a:t>
            </a:r>
          </a:p>
          <a:p>
            <a:endParaRPr lang="en-GB" dirty="0" smtClean="0"/>
          </a:p>
          <a:p>
            <a:r>
              <a:rPr lang="en-GB" b="1" dirty="0" smtClean="0"/>
              <a:t>MONDAY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Benchmark = 1 Hour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1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98472" y="2807855"/>
            <a:ext cx="591127" cy="8463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B3</a:t>
            </a:r>
          </a:p>
          <a:p>
            <a:pPr algn="ctr"/>
            <a:r>
              <a:rPr lang="en-GB" sz="1050" b="1" dirty="0" smtClean="0"/>
              <a:t>MIND MAP</a:t>
            </a:r>
            <a:endParaRPr lang="en-GB" sz="105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72256" y="2890982"/>
            <a:ext cx="1233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Macro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435926" y="2890982"/>
            <a:ext cx="123305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Micro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387599" y="2267527"/>
            <a:ext cx="74770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RWS5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8108" y="663700"/>
            <a:ext cx="1449019" cy="13542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Market Failure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Define (inefficiency and loss of welfare)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Types (monopoly, externalities, public goods and inequality)</a:t>
            </a:r>
            <a:endParaRPr lang="en-GB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1674647" y="86710"/>
            <a:ext cx="2214507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Government Intervention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Define (to solve market failures)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Types: (1) Direct controls (</a:t>
            </a:r>
            <a:r>
              <a:rPr lang="en-GB" sz="1000" dirty="0" err="1" smtClean="0"/>
              <a:t>e.g</a:t>
            </a:r>
            <a:r>
              <a:rPr lang="en-GB" sz="1000" dirty="0" smtClean="0"/>
              <a:t> regulation, </a:t>
            </a:r>
            <a:r>
              <a:rPr lang="en-GB" sz="1000" dirty="0" err="1" smtClean="0"/>
              <a:t>Govt</a:t>
            </a:r>
            <a:r>
              <a:rPr lang="en-GB" sz="1000" dirty="0" smtClean="0"/>
              <a:t> ownership, price controls etc.) (2) Price Mechanism manipulation (taxation and subsidies) and (3) Persuasion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Morality/Role of the Government? Milton Freidman and Prohibition arguments</a:t>
            </a:r>
            <a:endParaRPr lang="en-GB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4027670" y="269177"/>
            <a:ext cx="1556125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Government Failure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Define (to fail to solve the market failure OR to make the situation worse!)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Types - imperfect information, political conflicts, unintended effects and administrative errors)</a:t>
            </a:r>
            <a:endParaRPr lang="en-GB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158108" y="3642426"/>
            <a:ext cx="1449019" cy="304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Theory of the Firm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Production - short run and long run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Costs - SRAC (specialisation and law of diminishing returns) and LRAC (economies and diseconomies of scale - internal and external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Revenue and demand curve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Profit - normal and abnormal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Market structure - perfect competition .v. monopoly</a:t>
            </a:r>
            <a:endParaRPr lang="en-GB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1770676" y="4027146"/>
            <a:ext cx="1766851" cy="26161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Market Failure: Monopoly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Types of monopoly (pure, natural, legal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Sources of monopoly power (barriers to entry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AR and SRAC diagram to show productive and allocative inefficiency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Evaluation - LRAC diagram to show economies of scale and AR/SRAC diagram to show abnormal profit = innovation</a:t>
            </a:r>
            <a:endParaRPr lang="en-GB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3701076" y="3828449"/>
            <a:ext cx="1286559" cy="17235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Government Intervention and Failure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THEORY: Types of regulation - pre-emptive and reactionary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APPLICATION: CMA and Grocery market</a:t>
            </a:r>
            <a:endParaRPr lang="en-GB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2387598" y="3321839"/>
            <a:ext cx="74770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RWS6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08548" y="2298535"/>
            <a:ext cx="74770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RWS5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04402" y="3506505"/>
            <a:ext cx="747705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RWS6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1184" y="202035"/>
            <a:ext cx="1582946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Aggregate Demand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Movement along curve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Shifts in curve = Consumption (and Saving), Investment, Government Spending and Net Exports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Accelerator and Multiplier</a:t>
            </a:r>
            <a:endParaRPr lang="en-GB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8004602" y="199226"/>
            <a:ext cx="1582946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Aggregate Supply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SRAS - movement along and shifts (costs of production)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1000" dirty="0" smtClean="0"/>
              <a:t>LRAS - shifts (quality and quantity of labour and capital)</a:t>
            </a:r>
            <a:endParaRPr lang="en-GB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8149474" y="1682752"/>
            <a:ext cx="3885507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Government Policies Introduction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Demand Side - Fiscal and Monetary Policy (shift AD)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Supply Side - (shift LRAS)</a:t>
            </a:r>
            <a:endParaRPr lang="en-GB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5735781" y="4181035"/>
            <a:ext cx="1582946" cy="21236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Macroeconomic </a:t>
            </a:r>
            <a:r>
              <a:rPr lang="en-GB" sz="1200" b="1" dirty="0" err="1" smtClean="0"/>
              <a:t>Eqm</a:t>
            </a:r>
            <a:endParaRPr lang="en-GB" sz="1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Short run and long run equilibrium (on LRAS or not?)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Economic growth - actual and trend growth (demand and supply growth)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Growth, ADAS model and PPF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000" dirty="0" smtClean="0"/>
              <a:t>Price levels and ADAS model (demand pull and cost push)</a:t>
            </a:r>
            <a:endParaRPr lang="en-GB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7826033" y="4350419"/>
            <a:ext cx="1582946" cy="14465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Controversy: Unemployment (Negative Output Gap)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Hayek solution (and criticism)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GB" sz="1000" dirty="0" smtClean="0"/>
              <a:t>Keynes solution (and criticism)</a:t>
            </a:r>
            <a:endParaRPr lang="en-GB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8213875" y="3369792"/>
            <a:ext cx="3648384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Consensus: Positive Output Gaps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smtClean="0"/>
              <a:t>Wage Spiral Theory</a:t>
            </a:r>
            <a:endParaRPr lang="en-GB" sz="1000" dirty="0"/>
          </a:p>
        </p:txBody>
      </p:sp>
      <p:cxnSp>
        <p:nvCxnSpPr>
          <p:cNvPr id="27" name="Straight Arrow Connector 26"/>
          <p:cNvCxnSpPr>
            <a:stCxn id="4" idx="3"/>
            <a:endCxn id="5" idx="1"/>
          </p:cNvCxnSpPr>
          <p:nvPr/>
        </p:nvCxnSpPr>
        <p:spPr>
          <a:xfrm flipV="1">
            <a:off x="5689599" y="3075648"/>
            <a:ext cx="382657" cy="155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" idx="0"/>
            <a:endCxn id="18" idx="1"/>
          </p:cNvCxnSpPr>
          <p:nvPr/>
        </p:nvCxnSpPr>
        <p:spPr>
          <a:xfrm flipV="1">
            <a:off x="6688784" y="2483201"/>
            <a:ext cx="219764" cy="407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5" idx="2"/>
            <a:endCxn id="19" idx="1"/>
          </p:cNvCxnSpPr>
          <p:nvPr/>
        </p:nvCxnSpPr>
        <p:spPr>
          <a:xfrm>
            <a:off x="6688784" y="3260314"/>
            <a:ext cx="215618" cy="430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8" idx="3"/>
            <a:endCxn id="22" idx="1"/>
          </p:cNvCxnSpPr>
          <p:nvPr/>
        </p:nvCxnSpPr>
        <p:spPr>
          <a:xfrm flipV="1">
            <a:off x="7656253" y="1975140"/>
            <a:ext cx="493221" cy="5080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8" idx="0"/>
            <a:endCxn id="21" idx="1"/>
          </p:cNvCxnSpPr>
          <p:nvPr/>
        </p:nvCxnSpPr>
        <p:spPr>
          <a:xfrm flipV="1">
            <a:off x="7282401" y="799391"/>
            <a:ext cx="722201" cy="149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0" idx="2"/>
          </p:cNvCxnSpPr>
          <p:nvPr/>
        </p:nvCxnSpPr>
        <p:spPr>
          <a:xfrm flipH="1" flipV="1">
            <a:off x="6962657" y="2017917"/>
            <a:ext cx="174872" cy="280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8" idx="3"/>
            <a:endCxn id="13" idx="2"/>
          </p:cNvCxnSpPr>
          <p:nvPr/>
        </p:nvCxnSpPr>
        <p:spPr>
          <a:xfrm flipV="1">
            <a:off x="3135304" y="2085059"/>
            <a:ext cx="1670429" cy="367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8" idx="0"/>
            <a:endCxn id="12" idx="2"/>
          </p:cNvCxnSpPr>
          <p:nvPr/>
        </p:nvCxnSpPr>
        <p:spPr>
          <a:xfrm flipV="1">
            <a:off x="2761452" y="1902592"/>
            <a:ext cx="20449" cy="364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8" idx="1"/>
            <a:endCxn id="9" idx="2"/>
          </p:cNvCxnSpPr>
          <p:nvPr/>
        </p:nvCxnSpPr>
        <p:spPr>
          <a:xfrm flipH="1" flipV="1">
            <a:off x="882618" y="2017917"/>
            <a:ext cx="1504981" cy="434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7" idx="1"/>
            <a:endCxn id="14" idx="0"/>
          </p:cNvCxnSpPr>
          <p:nvPr/>
        </p:nvCxnSpPr>
        <p:spPr>
          <a:xfrm flipH="1">
            <a:off x="882618" y="3506505"/>
            <a:ext cx="1504980" cy="135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17" idx="2"/>
            <a:endCxn id="15" idx="0"/>
          </p:cNvCxnSpPr>
          <p:nvPr/>
        </p:nvCxnSpPr>
        <p:spPr>
          <a:xfrm flipH="1">
            <a:off x="2654102" y="3691171"/>
            <a:ext cx="107349" cy="335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7" idx="3"/>
            <a:endCxn id="16" idx="0"/>
          </p:cNvCxnSpPr>
          <p:nvPr/>
        </p:nvCxnSpPr>
        <p:spPr>
          <a:xfrm>
            <a:off x="3135303" y="3506505"/>
            <a:ext cx="1209053" cy="321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9" idx="2"/>
            <a:endCxn id="23" idx="0"/>
          </p:cNvCxnSpPr>
          <p:nvPr/>
        </p:nvCxnSpPr>
        <p:spPr>
          <a:xfrm flipH="1">
            <a:off x="6527254" y="3875837"/>
            <a:ext cx="751001" cy="3051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24" idx="0"/>
          </p:cNvCxnSpPr>
          <p:nvPr/>
        </p:nvCxnSpPr>
        <p:spPr>
          <a:xfrm>
            <a:off x="7643501" y="3875837"/>
            <a:ext cx="974005" cy="474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9" idx="3"/>
            <a:endCxn id="25" idx="1"/>
          </p:cNvCxnSpPr>
          <p:nvPr/>
        </p:nvCxnSpPr>
        <p:spPr>
          <a:xfrm flipV="1">
            <a:off x="7652107" y="3585236"/>
            <a:ext cx="561768" cy="105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4" idx="1"/>
          </p:cNvCxnSpPr>
          <p:nvPr/>
        </p:nvCxnSpPr>
        <p:spPr>
          <a:xfrm flipH="1" flipV="1">
            <a:off x="4680628" y="3085605"/>
            <a:ext cx="417844" cy="145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" idx="1"/>
            <a:endCxn id="8" idx="2"/>
          </p:cNvCxnSpPr>
          <p:nvPr/>
        </p:nvCxnSpPr>
        <p:spPr>
          <a:xfrm flipH="1" flipV="1">
            <a:off x="2761452" y="2636859"/>
            <a:ext cx="674474" cy="438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6" idx="1"/>
            <a:endCxn id="17" idx="0"/>
          </p:cNvCxnSpPr>
          <p:nvPr/>
        </p:nvCxnSpPr>
        <p:spPr>
          <a:xfrm flipH="1">
            <a:off x="2761451" y="3075648"/>
            <a:ext cx="674475" cy="246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22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697" y="130949"/>
            <a:ext cx="10515600" cy="1325563"/>
          </a:xfrm>
        </p:spPr>
        <p:txBody>
          <a:bodyPr/>
          <a:lstStyle/>
          <a:p>
            <a:r>
              <a:rPr lang="en-GB" b="1" dirty="0" smtClean="0"/>
              <a:t>Introduction to Benchmark Opportunity: </a:t>
            </a:r>
            <a:br>
              <a:rPr lang="en-GB" b="1" dirty="0" smtClean="0"/>
            </a:br>
            <a:r>
              <a:rPr lang="en-GB" sz="3200" b="1" dirty="0" smtClean="0">
                <a:solidFill>
                  <a:srgbClr val="00B050"/>
                </a:solidFill>
              </a:rPr>
              <a:t>1hr (1hr 15m extra time)</a:t>
            </a:r>
            <a:endParaRPr lang="en-GB" sz="32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697" y="1546843"/>
            <a:ext cx="6019801" cy="4987771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b="1" dirty="0" smtClean="0"/>
              <a:t>Benchmark 3 (60 </a:t>
            </a:r>
            <a:r>
              <a:rPr lang="en-GB" b="1" dirty="0" err="1" smtClean="0"/>
              <a:t>mins</a:t>
            </a:r>
            <a:r>
              <a:rPr lang="en-GB" b="1" dirty="0" smtClean="0"/>
              <a:t> timed ‘opportunity’)</a:t>
            </a:r>
          </a:p>
          <a:p>
            <a:pPr lvl="1"/>
            <a:r>
              <a:rPr lang="en-GB" dirty="0" smtClean="0"/>
              <a:t>10 Macro MC and 10 Micro MC = 20 mins</a:t>
            </a:r>
          </a:p>
          <a:p>
            <a:pPr lvl="1"/>
            <a:r>
              <a:rPr lang="en-GB" dirty="0" smtClean="0"/>
              <a:t>25 Mark </a:t>
            </a:r>
            <a:r>
              <a:rPr lang="en-GB" dirty="0" smtClean="0"/>
              <a:t>Data Response Essay </a:t>
            </a:r>
            <a:r>
              <a:rPr lang="en-GB" dirty="0" smtClean="0"/>
              <a:t>= 40 </a:t>
            </a:r>
            <a:r>
              <a:rPr lang="en-GB" dirty="0" err="1" smtClean="0"/>
              <a:t>mins</a:t>
            </a:r>
            <a:endParaRPr lang="en-GB" dirty="0"/>
          </a:p>
          <a:p>
            <a:pPr marL="457200" lvl="1" indent="0">
              <a:buNone/>
            </a:pPr>
            <a:r>
              <a:rPr lang="en-GB" sz="2000" dirty="0" smtClean="0"/>
              <a:t>(one of two different essays…you are not sure which and there will be accompanying unseen Extracts to read – and refer to in your answer!)</a:t>
            </a:r>
            <a:endParaRPr lang="en-GB" sz="2000" dirty="0"/>
          </a:p>
          <a:p>
            <a:pPr lvl="2"/>
            <a:r>
              <a:rPr lang="en-GB" b="1" dirty="0" smtClean="0">
                <a:solidFill>
                  <a:srgbClr val="FF0000"/>
                </a:solidFill>
              </a:rPr>
              <a:t>MICRO: </a:t>
            </a:r>
            <a:r>
              <a:rPr lang="en-GB" dirty="0" smtClean="0">
                <a:solidFill>
                  <a:schemeClr val="tx2"/>
                </a:solidFill>
              </a:rPr>
              <a:t>“To what extent should Government’s be intervening in the grocery market in the UK to prevent monopoly power?”</a:t>
            </a:r>
          </a:p>
          <a:p>
            <a:pPr lvl="2"/>
            <a:r>
              <a:rPr lang="en-GB" b="1" dirty="0" smtClean="0">
                <a:solidFill>
                  <a:srgbClr val="FF0000"/>
                </a:solidFill>
              </a:rPr>
              <a:t>MACRO: </a:t>
            </a:r>
            <a:r>
              <a:rPr lang="en-GB" dirty="0" smtClean="0">
                <a:solidFill>
                  <a:schemeClr val="tx2"/>
                </a:solidFill>
              </a:rPr>
              <a:t>“</a:t>
            </a:r>
            <a:r>
              <a:rPr lang="en-GB" dirty="0" smtClean="0">
                <a:solidFill>
                  <a:schemeClr val="tx2"/>
                </a:solidFill>
              </a:rPr>
              <a:t>In </a:t>
            </a:r>
            <a:r>
              <a:rPr lang="en-GB" dirty="0">
                <a:solidFill>
                  <a:schemeClr val="tx2"/>
                </a:solidFill>
              </a:rPr>
              <a:t>the March spending review, Phillip Hammond made the decision to increase Government spending in the economy through greater funding for education, healthcare and infrastructure projects” Evaluate the impact of this </a:t>
            </a:r>
            <a:r>
              <a:rPr lang="en-GB" dirty="0" smtClean="0">
                <a:solidFill>
                  <a:schemeClr val="tx2"/>
                </a:solidFill>
              </a:rPr>
              <a:t>on </a:t>
            </a:r>
            <a:r>
              <a:rPr lang="en-GB" dirty="0">
                <a:solidFill>
                  <a:schemeClr val="tx2"/>
                </a:solidFill>
              </a:rPr>
              <a:t>the macroeconomic performance of the </a:t>
            </a:r>
            <a:r>
              <a:rPr lang="en-GB" dirty="0" smtClean="0">
                <a:solidFill>
                  <a:schemeClr val="tx2"/>
                </a:solidFill>
              </a:rPr>
              <a:t>UK” </a:t>
            </a:r>
            <a:r>
              <a:rPr lang="en-GB" dirty="0">
                <a:solidFill>
                  <a:schemeClr val="tx2"/>
                </a:solidFill>
              </a:rPr>
              <a:t>(25 Marks)</a:t>
            </a:r>
            <a:endParaRPr lang="en-GB" sz="10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b="1" dirty="0" smtClean="0"/>
              <a:t>Content</a:t>
            </a:r>
            <a:endParaRPr lang="en-GB" b="1" dirty="0" smtClean="0"/>
          </a:p>
          <a:p>
            <a:pPr lvl="1"/>
            <a:r>
              <a:rPr lang="en-GB" dirty="0" smtClean="0"/>
              <a:t>Multiple Choice: RWS 1 to 6</a:t>
            </a:r>
          </a:p>
          <a:p>
            <a:pPr lvl="1"/>
            <a:r>
              <a:rPr lang="en-GB" dirty="0" smtClean="0"/>
              <a:t>Essays: RWS 5 and 6</a:t>
            </a:r>
            <a:endParaRPr lang="en-GB" dirty="0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9308157" y="3591719"/>
            <a:ext cx="0" cy="2592388"/>
          </a:xfrm>
          <a:prstGeom prst="line">
            <a:avLst/>
          </a:prstGeom>
          <a:noFill/>
          <a:ln w="508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6381671" y="1781305"/>
            <a:ext cx="5691188" cy="4037005"/>
            <a:chOff x="6381671" y="1781305"/>
            <a:chExt cx="5691188" cy="4037005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9675734" y="3799009"/>
              <a:ext cx="2397125" cy="86177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/>
                <a:t>FREE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/>
                <a:t>MARKETS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400" dirty="0"/>
                <a:t>(or MARKET SUCCESS)</a:t>
              </a: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9675734" y="5167435"/>
              <a:ext cx="2397125" cy="6508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MARKET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FAILURE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6381671" y="3878264"/>
              <a:ext cx="2397125" cy="65087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GOVERNMENT INTERVENTION</a:t>
              </a:r>
            </a:p>
          </p:txBody>
        </p:sp>
        <p:cxnSp>
          <p:nvCxnSpPr>
            <p:cNvPr id="7" name="AutoShape 6"/>
            <p:cNvCxnSpPr>
              <a:cxnSpLocks noChangeShapeType="1"/>
              <a:stCxn id="12" idx="2"/>
              <a:endCxn id="4" idx="0"/>
            </p:cNvCxnSpPr>
            <p:nvPr/>
          </p:nvCxnSpPr>
          <p:spPr bwMode="auto">
            <a:xfrm>
              <a:off x="9308158" y="2427417"/>
              <a:ext cx="1566139" cy="13715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AutoShape 7"/>
            <p:cNvCxnSpPr>
              <a:cxnSpLocks noChangeShapeType="1"/>
              <a:stCxn id="12" idx="2"/>
              <a:endCxn id="6" idx="0"/>
            </p:cNvCxnSpPr>
            <p:nvPr/>
          </p:nvCxnSpPr>
          <p:spPr bwMode="auto">
            <a:xfrm flipH="1">
              <a:off x="7580233" y="2427417"/>
              <a:ext cx="1727924" cy="14508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AutoShape 8"/>
            <p:cNvCxnSpPr>
              <a:cxnSpLocks noChangeShapeType="1"/>
              <a:stCxn id="4" idx="2"/>
              <a:endCxn id="5" idx="0"/>
            </p:cNvCxnSpPr>
            <p:nvPr/>
          </p:nvCxnSpPr>
          <p:spPr bwMode="auto">
            <a:xfrm>
              <a:off x="10874296" y="4660784"/>
              <a:ext cx="0" cy="50665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6381671" y="5246689"/>
              <a:ext cx="2397125" cy="369887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/>
                <a:t>GOVERNMENT FAILURE</a:t>
              </a:r>
            </a:p>
          </p:txBody>
        </p:sp>
        <p:cxnSp>
          <p:nvCxnSpPr>
            <p:cNvPr id="11" name="AutoShape 10"/>
            <p:cNvCxnSpPr>
              <a:cxnSpLocks noChangeShapeType="1"/>
              <a:stCxn id="6" idx="2"/>
              <a:endCxn id="10" idx="0"/>
            </p:cNvCxnSpPr>
            <p:nvPr/>
          </p:nvCxnSpPr>
          <p:spPr bwMode="auto">
            <a:xfrm>
              <a:off x="7580233" y="4529138"/>
              <a:ext cx="0" cy="717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8385820" y="1781305"/>
              <a:ext cx="1844675" cy="6461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/>
                <a:t>BASIC ECONOMIC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/>
                <a:t>PROBLEM</a:t>
              </a: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 rot="19220550">
              <a:off x="7532521" y="2913188"/>
              <a:ext cx="12938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solidFill>
                    <a:srgbClr val="FF0000"/>
                  </a:solidFill>
                  <a:latin typeface="Impact" panose="020B0806030902050204" pitchFamily="34" charset="0"/>
                </a:rPr>
                <a:t>SOCIALISM</a:t>
              </a: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 rot="2520971">
              <a:off x="9612267" y="2873505"/>
              <a:ext cx="138588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solidFill>
                    <a:schemeClr val="tx2"/>
                  </a:solidFill>
                  <a:latin typeface="Impact" panose="020B0806030902050204" pitchFamily="34" charset="0"/>
                </a:rPr>
                <a:t>CAPITALISM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435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746" y="260648"/>
            <a:ext cx="11574966" cy="12961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25 Markers: How to write an essay in Microeconomics</a:t>
            </a:r>
            <a:br>
              <a:rPr lang="en-GB" b="1" dirty="0" smtClean="0"/>
            </a:br>
            <a:r>
              <a:rPr lang="en-GB" sz="3100" b="1" dirty="0">
                <a:solidFill>
                  <a:srgbClr val="FF0000"/>
                </a:solidFill>
              </a:rPr>
              <a:t>Essays are marked as a whole (holistically) and have…..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478" y="1650380"/>
            <a:ext cx="11305258" cy="5118410"/>
          </a:xfrm>
        </p:spPr>
        <p:txBody>
          <a:bodyPr>
            <a:normAutofit/>
          </a:bodyPr>
          <a:lstStyle/>
          <a:p>
            <a:r>
              <a:rPr lang="en-GB" sz="2100" b="1" dirty="0"/>
              <a:t>Introduction</a:t>
            </a:r>
          </a:p>
          <a:p>
            <a:pPr lvl="1"/>
            <a:r>
              <a:rPr lang="en-GB" sz="1600" dirty="0"/>
              <a:t>Key definitions (maybe a sentence per definition)?  Are there any ‘hidden definitions</a:t>
            </a:r>
            <a:r>
              <a:rPr lang="en-GB" sz="1600" dirty="0" smtClean="0"/>
              <a:t>’?</a:t>
            </a:r>
          </a:p>
          <a:p>
            <a:pPr lvl="1"/>
            <a:r>
              <a:rPr lang="en-GB" sz="1600" dirty="0" smtClean="0"/>
              <a:t>Historic context?</a:t>
            </a:r>
            <a:endParaRPr lang="en-GB" sz="1600" dirty="0"/>
          </a:p>
          <a:p>
            <a:pPr lvl="1"/>
            <a:r>
              <a:rPr lang="en-GB" sz="1600" dirty="0"/>
              <a:t>Route through your essay: maybe a hint at the points you have to talk about or a deconstruction of the essay title?</a:t>
            </a:r>
          </a:p>
          <a:p>
            <a:r>
              <a:rPr lang="en-GB" sz="2100" b="1" dirty="0"/>
              <a:t>Main </a:t>
            </a:r>
            <a:r>
              <a:rPr lang="en-GB" sz="2100" b="1" dirty="0" smtClean="0"/>
              <a:t>Body (3 points ideally)</a:t>
            </a:r>
            <a:endParaRPr lang="en-GB" sz="2100" b="1" dirty="0"/>
          </a:p>
          <a:p>
            <a:pPr lvl="1"/>
            <a:r>
              <a:rPr lang="en-GB" sz="1600" dirty="0"/>
              <a:t>Points directly addressing the question (how many? Are they supporting the title or not?)</a:t>
            </a:r>
          </a:p>
          <a:p>
            <a:pPr lvl="2"/>
            <a:r>
              <a:rPr lang="en-GB" sz="1400" dirty="0" smtClean="0"/>
              <a:t>(As): Arguments </a:t>
            </a:r>
            <a:r>
              <a:rPr lang="en-GB" sz="1400" dirty="0"/>
              <a:t>to support the </a:t>
            </a:r>
            <a:r>
              <a:rPr lang="en-GB" sz="1400" dirty="0" smtClean="0"/>
              <a:t>point: </a:t>
            </a:r>
            <a:r>
              <a:rPr lang="en-GB" sz="1200" dirty="0" smtClean="0"/>
              <a:t>Arguments </a:t>
            </a:r>
            <a:r>
              <a:rPr lang="en-GB" sz="1200" dirty="0"/>
              <a:t>have</a:t>
            </a:r>
          </a:p>
          <a:p>
            <a:pPr lvl="3"/>
            <a:r>
              <a:rPr lang="en-GB" sz="1500" dirty="0" smtClean="0"/>
              <a:t>Explanation (Analysis) - Economic theory (diagrams, concepts and logical explanations)</a:t>
            </a:r>
            <a:endParaRPr lang="en-GB" sz="1500" dirty="0"/>
          </a:p>
          <a:p>
            <a:pPr lvl="3"/>
            <a:r>
              <a:rPr lang="en-GB" sz="1500" dirty="0" smtClean="0"/>
              <a:t>Evidence (Knowledge) - about real life examples</a:t>
            </a:r>
            <a:endParaRPr lang="en-GB" sz="1500" dirty="0"/>
          </a:p>
          <a:p>
            <a:pPr lvl="2"/>
            <a:r>
              <a:rPr lang="en-GB" sz="1400" dirty="0" smtClean="0"/>
              <a:t>(Ae): Arguments </a:t>
            </a:r>
            <a:r>
              <a:rPr lang="en-GB" sz="1400" dirty="0"/>
              <a:t>to evaluate the </a:t>
            </a:r>
            <a:r>
              <a:rPr lang="en-GB" sz="1400" dirty="0" smtClean="0"/>
              <a:t>point: </a:t>
            </a:r>
            <a:r>
              <a:rPr lang="en-GB" sz="1200" dirty="0" smtClean="0"/>
              <a:t>Arguments </a:t>
            </a:r>
            <a:r>
              <a:rPr lang="en-GB" sz="1200" dirty="0"/>
              <a:t>have</a:t>
            </a:r>
          </a:p>
          <a:p>
            <a:pPr lvl="3"/>
            <a:r>
              <a:rPr lang="en-GB" sz="1500" dirty="0" smtClean="0"/>
              <a:t>Explanation (Analysis) - Economic theory (diagrams, concepts and logical explanations)</a:t>
            </a:r>
          </a:p>
          <a:p>
            <a:pPr lvl="3"/>
            <a:r>
              <a:rPr lang="en-GB" sz="1500" dirty="0" smtClean="0"/>
              <a:t>Evidence (Knowledge) - about real life examples</a:t>
            </a:r>
          </a:p>
          <a:p>
            <a:r>
              <a:rPr lang="en-GB" sz="2100" b="1" dirty="0" smtClean="0"/>
              <a:t>Conclusion</a:t>
            </a:r>
            <a:r>
              <a:rPr lang="en-GB" sz="2100" b="1" dirty="0"/>
              <a:t>: 3 Pronged Approach</a:t>
            </a:r>
          </a:p>
          <a:p>
            <a:pPr lvl="1"/>
            <a:r>
              <a:rPr lang="en-GB" sz="1600" dirty="0"/>
              <a:t>Answer the question with a particular ‘POSITION’ (make sure you use the language in the essay title).  This could be a sentence</a:t>
            </a:r>
          </a:p>
          <a:p>
            <a:pPr lvl="1"/>
            <a:r>
              <a:rPr lang="en-GB" sz="1600" dirty="0"/>
              <a:t>Explain why your ‘POSITION’ on this question is correct</a:t>
            </a:r>
          </a:p>
          <a:p>
            <a:pPr lvl="1"/>
            <a:r>
              <a:rPr lang="en-GB" sz="1600" dirty="0"/>
              <a:t>Explain why any opposition to your ‘POSITION’ does not carry much weight.</a:t>
            </a:r>
          </a:p>
        </p:txBody>
      </p:sp>
    </p:spTree>
    <p:extLst>
      <p:ext uri="{BB962C8B-B14F-4D97-AF65-F5344CB8AC3E}">
        <p14:creationId xmlns:p14="http://schemas.microsoft.com/office/powerpoint/2010/main" val="1812846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Making </a:t>
            </a:r>
            <a:r>
              <a:rPr lang="en-GB" b="1" dirty="0" smtClean="0"/>
              <a:t>an argument!!!</a:t>
            </a:r>
            <a:br>
              <a:rPr lang="en-GB" b="1" dirty="0" smtClean="0"/>
            </a:br>
            <a:r>
              <a:rPr lang="en-GB" sz="2800" b="1" dirty="0" smtClean="0">
                <a:solidFill>
                  <a:srgbClr val="FF0000"/>
                </a:solidFill>
              </a:rPr>
              <a:t>Structuring a Paragraph in the main body…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(P) (EEL) </a:t>
            </a:r>
            <a:r>
              <a:rPr lang="en-GB" dirty="0" err="1" smtClean="0"/>
              <a:t>ing</a:t>
            </a:r>
            <a:r>
              <a:rPr lang="en-GB" dirty="0" smtClean="0"/>
              <a:t> method….</a:t>
            </a:r>
            <a:r>
              <a:rPr lang="en-GB" dirty="0" err="1" smtClean="0"/>
              <a:t>PEELing</a:t>
            </a:r>
            <a:r>
              <a:rPr lang="en-GB" dirty="0" smtClean="0"/>
              <a:t> back the layers to make the examiner understand </a:t>
            </a:r>
            <a:r>
              <a:rPr lang="en-GB" sz="1400" dirty="0"/>
              <a:t>© History department</a:t>
            </a:r>
          </a:p>
          <a:p>
            <a:endParaRPr lang="en-GB" dirty="0" smtClean="0"/>
          </a:p>
          <a:p>
            <a:r>
              <a:rPr lang="en-GB" dirty="0" smtClean="0"/>
              <a:t>(P) = Point</a:t>
            </a:r>
          </a:p>
          <a:p>
            <a:r>
              <a:rPr lang="en-GB" dirty="0" smtClean="0"/>
              <a:t>(EEL) = Argument where</a:t>
            </a:r>
          </a:p>
          <a:p>
            <a:pPr lvl="1"/>
            <a:r>
              <a:rPr lang="en-GB" dirty="0" smtClean="0"/>
              <a:t>E = explanation (including economic theory)</a:t>
            </a:r>
          </a:p>
          <a:p>
            <a:pPr lvl="1"/>
            <a:r>
              <a:rPr lang="en-GB" dirty="0" smtClean="0"/>
              <a:t>E = evidence (including real life examples)</a:t>
            </a:r>
          </a:p>
          <a:p>
            <a:pPr lvl="1"/>
            <a:r>
              <a:rPr lang="en-GB" dirty="0" smtClean="0"/>
              <a:t>L = link to question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0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942</Words>
  <Application>Microsoft Office PowerPoint</Application>
  <PresentationFormat>Widescreen</PresentationFormat>
  <Paragraphs>122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Impact</vt:lpstr>
      <vt:lpstr>Wingdings</vt:lpstr>
      <vt:lpstr>Office Theme</vt:lpstr>
      <vt:lpstr>Spring Half-Term Benchmark</vt:lpstr>
      <vt:lpstr>STARTER ACTIVITY (First 10 Minutes)</vt:lpstr>
      <vt:lpstr>PowerPoint Presentation</vt:lpstr>
      <vt:lpstr>Introduction to Benchmark Opportunity:  1hr (1hr 15m extra time)</vt:lpstr>
      <vt:lpstr>25 Markers: How to write an essay in Microeconomics Essays are marked as a whole (holistically) and have…..</vt:lpstr>
      <vt:lpstr>Making an argument!!! Structuring a Paragraph in the main body…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Half-Term Benchmark</dc:title>
  <dc:creator>Oliver Stevens</dc:creator>
  <cp:lastModifiedBy>Oliver Stevens</cp:lastModifiedBy>
  <cp:revision>49</cp:revision>
  <cp:lastPrinted>2019-02-04T08:39:15Z</cp:lastPrinted>
  <dcterms:created xsi:type="dcterms:W3CDTF">2016-02-05T10:20:00Z</dcterms:created>
  <dcterms:modified xsi:type="dcterms:W3CDTF">2019-02-04T09:29:07Z</dcterms:modified>
</cp:coreProperties>
</file>