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0" r:id="rId3"/>
    <p:sldId id="265" r:id="rId4"/>
    <p:sldId id="266" r:id="rId5"/>
    <p:sldId id="264" r:id="rId6"/>
    <p:sldId id="271" r:id="rId7"/>
    <p:sldId id="274" r:id="rId8"/>
    <p:sldId id="273" r:id="rId9"/>
    <p:sldId id="256" r:id="rId10"/>
    <p:sldId id="268" r:id="rId11"/>
    <p:sldId id="272" r:id="rId12"/>
    <p:sldId id="269" r:id="rId13"/>
    <p:sldId id="275" r:id="rId14"/>
    <p:sldId id="276" r:id="rId15"/>
    <p:sldId id="267" r:id="rId16"/>
    <p:sldId id="278" r:id="rId17"/>
    <p:sldId id="277" r:id="rId18"/>
    <p:sldId id="257" r:id="rId19"/>
    <p:sldId id="258" r:id="rId20"/>
    <p:sldId id="259" r:id="rId21"/>
    <p:sldId id="26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66" y="12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76451D-682F-4760-9C1F-B54B461DBE0A}"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4035103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6451D-682F-4760-9C1F-B54B461DBE0A}"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1717273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6451D-682F-4760-9C1F-B54B461DBE0A}"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2624261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6451D-682F-4760-9C1F-B54B461DBE0A}"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994138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76451D-682F-4760-9C1F-B54B461DBE0A}" type="datetimeFigureOut">
              <a:rPr lang="en-GB" smtClean="0"/>
              <a:t>28/03/2017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177595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76451D-682F-4760-9C1F-B54B461DBE0A}"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216221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76451D-682F-4760-9C1F-B54B461DBE0A}" type="datetimeFigureOut">
              <a:rPr lang="en-GB" smtClean="0"/>
              <a:t>28/03/2017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195815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876451D-682F-4760-9C1F-B54B461DBE0A}" type="datetimeFigureOut">
              <a:rPr lang="en-GB" smtClean="0"/>
              <a:t>28/03/2017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363829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6451D-682F-4760-9C1F-B54B461DBE0A}" type="datetimeFigureOut">
              <a:rPr lang="en-GB" smtClean="0"/>
              <a:t>28/03/2017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341071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6451D-682F-4760-9C1F-B54B461DBE0A}"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1584601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6451D-682F-4760-9C1F-B54B461DBE0A}" type="datetimeFigureOut">
              <a:rPr lang="en-GB" smtClean="0"/>
              <a:t>28/03/2017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63BB7B-1B13-43A6-BEB2-4B9C302B12F6}" type="slidenum">
              <a:rPr lang="en-GB" smtClean="0"/>
              <a:t>‹#›</a:t>
            </a:fld>
            <a:endParaRPr lang="en-GB"/>
          </a:p>
        </p:txBody>
      </p:sp>
    </p:spTree>
    <p:extLst>
      <p:ext uri="{BB962C8B-B14F-4D97-AF65-F5344CB8AC3E}">
        <p14:creationId xmlns:p14="http://schemas.microsoft.com/office/powerpoint/2010/main" val="147244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6451D-682F-4760-9C1F-B54B461DBE0A}" type="datetimeFigureOut">
              <a:rPr lang="en-GB" smtClean="0"/>
              <a:t>28/03/2017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3BB7B-1B13-43A6-BEB2-4B9C302B12F6}" type="slidenum">
              <a:rPr lang="en-GB" smtClean="0"/>
              <a:t>‹#›</a:t>
            </a:fld>
            <a:endParaRPr lang="en-GB"/>
          </a:p>
        </p:txBody>
      </p:sp>
    </p:spTree>
    <p:extLst>
      <p:ext uri="{BB962C8B-B14F-4D97-AF65-F5344CB8AC3E}">
        <p14:creationId xmlns:p14="http://schemas.microsoft.com/office/powerpoint/2010/main" val="1771710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9600" b="1" dirty="0" smtClean="0"/>
              <a:t>BENCHMARK 4</a:t>
            </a:r>
            <a:endParaRPr lang="en-GB" sz="9600"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72957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pPr algn="ctr"/>
            <a:r>
              <a:rPr lang="en-GB" sz="3200" b="1" dirty="0" smtClean="0">
                <a:latin typeface="Reprise Stamp" panose="02000000000000000000" pitchFamily="2" charset="0"/>
              </a:rPr>
              <a:t>IMPORTANCE OF ESSAY PLANS</a:t>
            </a:r>
            <a:endParaRPr lang="en-GB" sz="2400" dirty="0">
              <a:latin typeface="Reprise Stamp" panose="02000000000000000000" pitchFamily="2" charset="0"/>
            </a:endParaRPr>
          </a:p>
        </p:txBody>
      </p:sp>
      <p:sp>
        <p:nvSpPr>
          <p:cNvPr id="5" name="Content Placeholder 4"/>
          <p:cNvSpPr>
            <a:spLocks noGrp="1"/>
          </p:cNvSpPr>
          <p:nvPr>
            <p:ph sz="half" idx="2"/>
          </p:nvPr>
        </p:nvSpPr>
        <p:spPr>
          <a:xfrm>
            <a:off x="333578" y="1246267"/>
            <a:ext cx="8123553" cy="5235107"/>
          </a:xfrm>
          <a:ln>
            <a:solidFill>
              <a:schemeClr val="tx1"/>
            </a:solidFill>
          </a:ln>
        </p:spPr>
        <p:txBody>
          <a:bodyPr>
            <a:noAutofit/>
          </a:bodyPr>
          <a:lstStyle/>
          <a:p>
            <a:pPr>
              <a:buFont typeface="+mj-lt"/>
              <a:buAutoNum type="arabicPeriod"/>
            </a:pPr>
            <a:r>
              <a:rPr lang="en-GB" sz="1600" b="1" dirty="0">
                <a:solidFill>
                  <a:srgbClr val="FF0000"/>
                </a:solidFill>
              </a:rPr>
              <a:t>Assess </a:t>
            </a:r>
            <a:r>
              <a:rPr lang="en-GB" sz="1600" b="1" dirty="0">
                <a:solidFill>
                  <a:srgbClr val="FF0000"/>
                </a:solidFill>
              </a:rPr>
              <a:t>whether the UK Government should encourage greater use of market forces in the provision of health care (25 marks)</a:t>
            </a:r>
          </a:p>
          <a:p>
            <a:pPr>
              <a:buFont typeface="+mj-lt"/>
              <a:buAutoNum type="arabicPeriod"/>
            </a:pPr>
            <a:r>
              <a:rPr lang="en-GB" sz="1600" dirty="0"/>
              <a:t>Evaluate whether Government Intervention through a ‘5p tax’ to reduce plastic bag use is the best course of action to reduce climate change? (25 marks)</a:t>
            </a:r>
          </a:p>
          <a:p>
            <a:pPr>
              <a:buFont typeface="+mj-lt"/>
              <a:buAutoNum type="arabicPeriod"/>
            </a:pPr>
            <a:r>
              <a:rPr lang="en-GB" sz="1600" dirty="0"/>
              <a:t>Assess the view that a minimum price law provides the best way of tackling the problem of over-consumption of alcohol. (25 marks)</a:t>
            </a:r>
          </a:p>
          <a:p>
            <a:pPr>
              <a:buFont typeface="+mj-lt"/>
              <a:buAutoNum type="arabicPeriod"/>
            </a:pPr>
            <a:r>
              <a:rPr lang="en-GB" sz="1600" dirty="0" smtClean="0"/>
              <a:t>Evaluate </a:t>
            </a:r>
            <a:r>
              <a:rPr lang="en-GB" sz="1600" dirty="0"/>
              <a:t>the view that attempts by governments to eliminate market failure by intervening in markets for </a:t>
            </a:r>
            <a:r>
              <a:rPr lang="en-GB" sz="1600" dirty="0"/>
              <a:t>merit </a:t>
            </a:r>
            <a:r>
              <a:rPr lang="en-GB" sz="1600" dirty="0"/>
              <a:t>goods will inevitably lead to government failure. </a:t>
            </a:r>
            <a:r>
              <a:rPr lang="en-GB" sz="1600" dirty="0"/>
              <a:t>(25 marks)</a:t>
            </a:r>
          </a:p>
          <a:p>
            <a:pPr>
              <a:buFont typeface="+mj-lt"/>
              <a:buAutoNum type="arabicPeriod"/>
            </a:pPr>
            <a:r>
              <a:rPr lang="en-GB" sz="1600" dirty="0"/>
              <a:t>Evaluate the role of Government in correcting the externalities caused by waste disposal and landfill sites </a:t>
            </a:r>
            <a:r>
              <a:rPr lang="en-GB" sz="1600" dirty="0"/>
              <a:t>(25 marks</a:t>
            </a:r>
            <a:r>
              <a:rPr lang="en-GB" sz="1600" dirty="0"/>
              <a:t>)</a:t>
            </a:r>
          </a:p>
          <a:p>
            <a:pPr>
              <a:buFont typeface="+mj-lt"/>
              <a:buAutoNum type="arabicPeriod"/>
            </a:pPr>
            <a:r>
              <a:rPr lang="en-GB" sz="1600" dirty="0" smtClean="0"/>
              <a:t>To </a:t>
            </a:r>
            <a:r>
              <a:rPr lang="en-GB" sz="1600" dirty="0"/>
              <a:t>what extent should Government’s be subsidising museum entry 	(25 marks)</a:t>
            </a:r>
          </a:p>
          <a:p>
            <a:pPr>
              <a:buFont typeface="+mj-lt"/>
              <a:buAutoNum type="arabicPeriod"/>
            </a:pPr>
            <a:r>
              <a:rPr lang="en-GB" sz="1600" dirty="0"/>
              <a:t>Evaluate </a:t>
            </a:r>
            <a:r>
              <a:rPr lang="en-GB" sz="1600" dirty="0"/>
              <a:t>the case for and the case against the NHS charging for its services (25 marks)</a:t>
            </a:r>
          </a:p>
          <a:p>
            <a:pPr>
              <a:buFont typeface="+mj-lt"/>
              <a:buAutoNum type="arabicPeriod"/>
            </a:pPr>
            <a:r>
              <a:rPr lang="en-GB" sz="1600" dirty="0"/>
              <a:t>Assess which is the best policy that the UK government could adopt to reduce congestion on the roads?</a:t>
            </a:r>
          </a:p>
          <a:p>
            <a:pPr>
              <a:buFont typeface="+mj-lt"/>
              <a:buAutoNum type="arabicPeriod"/>
            </a:pPr>
            <a:r>
              <a:rPr lang="en-GB" sz="1600" dirty="0"/>
              <a:t>To what extent should Universities be mainly funded through the charging of fees to their students? (25 marks)</a:t>
            </a:r>
          </a:p>
          <a:p>
            <a:pPr>
              <a:buFont typeface="+mj-lt"/>
              <a:buAutoNum type="arabicPeriod"/>
            </a:pPr>
            <a:r>
              <a:rPr lang="en-GB" sz="1600" dirty="0"/>
              <a:t>Evaluate whether the Government should intervene in the UK energy markets (25 marks)</a:t>
            </a:r>
          </a:p>
          <a:p>
            <a:endParaRPr lang="en-GB" sz="1100" dirty="0"/>
          </a:p>
        </p:txBody>
      </p:sp>
      <p:sp>
        <p:nvSpPr>
          <p:cNvPr id="3" name="TextBox 2"/>
          <p:cNvSpPr txBox="1"/>
          <p:nvPr/>
        </p:nvSpPr>
        <p:spPr>
          <a:xfrm>
            <a:off x="8790709" y="521444"/>
            <a:ext cx="3179618" cy="6063198"/>
          </a:xfrm>
          <a:prstGeom prst="rect">
            <a:avLst/>
          </a:prstGeom>
          <a:solidFill>
            <a:schemeClr val="bg1"/>
          </a:solidFill>
        </p:spPr>
        <p:txBody>
          <a:bodyPr wrap="square" rtlCol="0">
            <a:spAutoFit/>
          </a:bodyPr>
          <a:lstStyle/>
          <a:p>
            <a:r>
              <a:rPr lang="en-GB" sz="3600" b="1" u="sng" dirty="0" smtClean="0"/>
              <a:t>TASK:</a:t>
            </a:r>
          </a:p>
          <a:p>
            <a:pPr marL="342900" indent="-342900">
              <a:buFont typeface="+mj-lt"/>
              <a:buAutoNum type="arabicPeriod"/>
            </a:pPr>
            <a:r>
              <a:rPr lang="en-GB" sz="3200" b="1" dirty="0" smtClean="0"/>
              <a:t>Use a scrap of A4 paper and you have 7 minutes to plan an essay in pairs or threes.</a:t>
            </a:r>
          </a:p>
          <a:p>
            <a:pPr marL="342900" indent="-342900">
              <a:buFont typeface="+mj-lt"/>
              <a:buAutoNum type="arabicPeriod"/>
            </a:pPr>
            <a:r>
              <a:rPr lang="en-GB" sz="3200" b="1" dirty="0" smtClean="0"/>
              <a:t>We will then feedback as a class and comment on your attempts</a:t>
            </a:r>
            <a:endParaRPr lang="en-GB" sz="3200" b="1" dirty="0"/>
          </a:p>
        </p:txBody>
      </p:sp>
    </p:spTree>
    <p:extLst>
      <p:ext uri="{BB962C8B-B14F-4D97-AF65-F5344CB8AC3E}">
        <p14:creationId xmlns:p14="http://schemas.microsoft.com/office/powerpoint/2010/main" val="3339292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64" y="231013"/>
            <a:ext cx="11365992" cy="1325563"/>
          </a:xfrm>
        </p:spPr>
        <p:txBody>
          <a:bodyPr/>
          <a:lstStyle/>
          <a:p>
            <a:r>
              <a:rPr lang="en-GB" b="1" dirty="0" smtClean="0">
                <a:latin typeface="+mn-lt"/>
              </a:rPr>
              <a:t>How to write a Paragraph to explain market failure</a:t>
            </a:r>
            <a:endParaRPr lang="en-GB" b="1" dirty="0">
              <a:latin typeface="+mn-lt"/>
            </a:endParaRPr>
          </a:p>
        </p:txBody>
      </p:sp>
      <p:sp>
        <p:nvSpPr>
          <p:cNvPr id="3" name="Content Placeholder 2"/>
          <p:cNvSpPr>
            <a:spLocks noGrp="1"/>
          </p:cNvSpPr>
          <p:nvPr>
            <p:ph idx="1"/>
          </p:nvPr>
        </p:nvSpPr>
        <p:spPr/>
        <p:txBody>
          <a:bodyPr>
            <a:normAutofit fontScale="85000" lnSpcReduction="20000"/>
          </a:bodyPr>
          <a:lstStyle/>
          <a:p>
            <a:pPr marL="354013" indent="-354013">
              <a:buFont typeface="+mj-lt"/>
              <a:buAutoNum type="arabicPeriod"/>
            </a:pPr>
            <a:r>
              <a:rPr lang="en-GB" b="1" dirty="0" smtClean="0"/>
              <a:t>Establish the allocative </a:t>
            </a:r>
            <a:r>
              <a:rPr lang="en-GB" b="1" dirty="0" smtClean="0"/>
              <a:t>inefficiency</a:t>
            </a:r>
          </a:p>
          <a:p>
            <a:pPr lvl="1"/>
            <a:r>
              <a:rPr lang="en-GB" dirty="0" smtClean="0"/>
              <a:t>Underproduction or overproduction: can you identify on your diagram?</a:t>
            </a:r>
            <a:endParaRPr lang="en-GB" dirty="0" smtClean="0"/>
          </a:p>
          <a:p>
            <a:pPr marL="354013" indent="-354013">
              <a:buFont typeface="+mj-lt"/>
              <a:buAutoNum type="arabicPeriod"/>
            </a:pPr>
            <a:r>
              <a:rPr lang="en-GB" b="1" dirty="0" smtClean="0"/>
              <a:t>Who is to blame</a:t>
            </a:r>
            <a:r>
              <a:rPr lang="en-GB" b="1" dirty="0" smtClean="0"/>
              <a:t>?</a:t>
            </a:r>
          </a:p>
          <a:p>
            <a:pPr lvl="1"/>
            <a:r>
              <a:rPr lang="en-GB" dirty="0" smtClean="0"/>
              <a:t>Consumers? (Benefit curves split)</a:t>
            </a:r>
          </a:p>
          <a:p>
            <a:pPr lvl="1"/>
            <a:r>
              <a:rPr lang="en-GB" dirty="0" smtClean="0"/>
              <a:t>Firms? (Cost curves split)</a:t>
            </a:r>
            <a:endParaRPr lang="en-GB" dirty="0" smtClean="0"/>
          </a:p>
          <a:p>
            <a:pPr marL="354013" indent="-354013">
              <a:buFont typeface="+mj-lt"/>
              <a:buAutoNum type="arabicPeriod"/>
            </a:pPr>
            <a:r>
              <a:rPr lang="en-GB" b="1" dirty="0" smtClean="0"/>
              <a:t>Why are they to blame</a:t>
            </a:r>
            <a:r>
              <a:rPr lang="en-GB" b="1" dirty="0" smtClean="0"/>
              <a:t>?</a:t>
            </a:r>
          </a:p>
          <a:p>
            <a:pPr lvl="1"/>
            <a:r>
              <a:rPr lang="en-GB" u="sng" dirty="0" smtClean="0"/>
              <a:t>Consumers </a:t>
            </a:r>
          </a:p>
          <a:p>
            <a:pPr lvl="2"/>
            <a:r>
              <a:rPr lang="en-GB" dirty="0" smtClean="0"/>
              <a:t>Over or under valuing the good and therefore demanding too much or too little because of imperfect information.</a:t>
            </a:r>
          </a:p>
          <a:p>
            <a:pPr lvl="2"/>
            <a:r>
              <a:rPr lang="en-GB" dirty="0" smtClean="0"/>
              <a:t>This leads to price being too high or low</a:t>
            </a:r>
          </a:p>
          <a:p>
            <a:pPr lvl="2"/>
            <a:r>
              <a:rPr lang="en-GB" dirty="0" smtClean="0"/>
              <a:t>This leads to supply (along the line) being too high or low (think profit motive incentives for firms)</a:t>
            </a:r>
          </a:p>
          <a:p>
            <a:pPr lvl="1"/>
            <a:r>
              <a:rPr lang="en-GB" dirty="0" smtClean="0"/>
              <a:t>Firms</a:t>
            </a:r>
          </a:p>
          <a:p>
            <a:pPr lvl="2"/>
            <a:r>
              <a:rPr lang="en-GB" dirty="0" smtClean="0"/>
              <a:t>Over or under estimate the costs of production and therefore supply too much or too little because of imperfect information</a:t>
            </a:r>
          </a:p>
          <a:p>
            <a:pPr lvl="2"/>
            <a:r>
              <a:rPr lang="en-GB" dirty="0" smtClean="0"/>
              <a:t>This leads to price being too high or low</a:t>
            </a:r>
          </a:p>
          <a:p>
            <a:pPr lvl="2"/>
            <a:r>
              <a:rPr lang="en-GB" dirty="0" smtClean="0"/>
              <a:t>This leads to demand (along the line) being too high or low (think price incentives for consumers</a:t>
            </a:r>
            <a:endParaRPr lang="en-GB" dirty="0"/>
          </a:p>
        </p:txBody>
      </p:sp>
    </p:spTree>
    <p:extLst>
      <p:ext uri="{BB962C8B-B14F-4D97-AF65-F5344CB8AC3E}">
        <p14:creationId xmlns:p14="http://schemas.microsoft.com/office/powerpoint/2010/main" val="295699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Autofit/>
          </a:bodyPr>
          <a:lstStyle/>
          <a:p>
            <a:r>
              <a:rPr lang="en-GB" sz="3200" b="1" dirty="0"/>
              <a:t>Assess whether the UK Government should encourage greater use of market forces in the provision of health care (25 marks)</a:t>
            </a:r>
            <a:br>
              <a:rPr lang="en-GB" sz="3200" b="1" dirty="0"/>
            </a:br>
            <a:endParaRPr lang="en-GB" sz="3200" b="1" dirty="0"/>
          </a:p>
        </p:txBody>
      </p:sp>
      <p:sp>
        <p:nvSpPr>
          <p:cNvPr id="5" name="Content Placeholder 4"/>
          <p:cNvSpPr>
            <a:spLocks noGrp="1"/>
          </p:cNvSpPr>
          <p:nvPr>
            <p:ph idx="1"/>
          </p:nvPr>
        </p:nvSpPr>
        <p:spPr>
          <a:xfrm>
            <a:off x="719328" y="1051433"/>
            <a:ext cx="9265920" cy="5562727"/>
          </a:xfrm>
        </p:spPr>
        <p:txBody>
          <a:bodyPr>
            <a:noAutofit/>
          </a:bodyPr>
          <a:lstStyle/>
          <a:p>
            <a:pPr marL="0" indent="0">
              <a:buNone/>
            </a:pPr>
            <a:r>
              <a:rPr lang="en-GB" sz="2000" b="1" dirty="0" smtClean="0"/>
              <a:t>INTRO</a:t>
            </a:r>
          </a:p>
          <a:p>
            <a:r>
              <a:rPr lang="en-GB" sz="1600" dirty="0" smtClean="0"/>
              <a:t>Define - market forces? UK Government and healthcare (NHS)</a:t>
            </a:r>
          </a:p>
          <a:p>
            <a:r>
              <a:rPr lang="en-GB" sz="1600" dirty="0" smtClean="0"/>
              <a:t>Context - background to the NHS</a:t>
            </a:r>
          </a:p>
          <a:p>
            <a:r>
              <a:rPr lang="en-GB" sz="1600" dirty="0" smtClean="0"/>
              <a:t>Route through essay - is the government failing or the market failing? Which should we trust to deliver better healthcare?</a:t>
            </a:r>
          </a:p>
          <a:p>
            <a:pPr marL="0" indent="0">
              <a:buNone/>
            </a:pPr>
            <a:r>
              <a:rPr lang="en-GB" sz="2000" b="1" dirty="0" smtClean="0"/>
              <a:t>MAIN</a:t>
            </a:r>
          </a:p>
          <a:p>
            <a:r>
              <a:rPr lang="en-GB" sz="1600" dirty="0" smtClean="0"/>
              <a:t>P1: Should not encourage as market forces fail</a:t>
            </a:r>
          </a:p>
          <a:p>
            <a:pPr lvl="1"/>
            <a:r>
              <a:rPr lang="en-GB" sz="1400" dirty="0" smtClean="0"/>
              <a:t>As = MF</a:t>
            </a:r>
          </a:p>
          <a:p>
            <a:pPr lvl="1"/>
            <a:r>
              <a:rPr lang="en-GB" sz="1400" dirty="0" smtClean="0"/>
              <a:t>Ae = MS</a:t>
            </a:r>
          </a:p>
          <a:p>
            <a:r>
              <a:rPr lang="en-GB" sz="1600" dirty="0" smtClean="0"/>
              <a:t>P2: Should encourage as government is failing</a:t>
            </a:r>
          </a:p>
          <a:p>
            <a:pPr lvl="1"/>
            <a:r>
              <a:rPr lang="en-GB" sz="1400" dirty="0" smtClean="0"/>
              <a:t>As = GF (reasons as to why Government is failing)</a:t>
            </a:r>
          </a:p>
          <a:p>
            <a:pPr lvl="1"/>
            <a:r>
              <a:rPr lang="en-GB" sz="1400" dirty="0" smtClean="0"/>
              <a:t>Ae = GI (reasons why Government interventions is working</a:t>
            </a:r>
          </a:p>
          <a:p>
            <a:pPr marL="0" indent="0">
              <a:buNone/>
            </a:pPr>
            <a:r>
              <a:rPr lang="en-GB" sz="2000" b="1" dirty="0" smtClean="0"/>
              <a:t>CONCLUSION</a:t>
            </a:r>
          </a:p>
          <a:p>
            <a:r>
              <a:rPr lang="en-GB" sz="1600" dirty="0" smtClean="0"/>
              <a:t>Position</a:t>
            </a:r>
          </a:p>
          <a:p>
            <a:r>
              <a:rPr lang="en-GB" sz="1600" dirty="0" smtClean="0"/>
              <a:t>Support and defend position</a:t>
            </a:r>
          </a:p>
        </p:txBody>
      </p:sp>
    </p:spTree>
    <p:extLst>
      <p:ext uri="{BB962C8B-B14F-4D97-AF65-F5344CB8AC3E}">
        <p14:creationId xmlns:p14="http://schemas.microsoft.com/office/powerpoint/2010/main" val="2715876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264" y="231648"/>
            <a:ext cx="11740896" cy="6437376"/>
          </a:xfrm>
          <a:solidFill>
            <a:schemeClr val="tx1"/>
          </a:solidFill>
        </p:spPr>
        <p:txBody>
          <a:bodyPr anchor="ctr" anchorCtr="1">
            <a:normAutofit/>
          </a:bodyPr>
          <a:lstStyle/>
          <a:p>
            <a:pPr marL="0" indent="0" algn="ctr">
              <a:buNone/>
            </a:pPr>
            <a:r>
              <a:rPr lang="en-GB" sz="16600" b="1" dirty="0" smtClean="0">
                <a:solidFill>
                  <a:schemeClr val="bg1"/>
                </a:solidFill>
              </a:rPr>
              <a:t>LESSON 3</a:t>
            </a:r>
            <a:endParaRPr lang="en-GB" sz="16600" b="1" dirty="0">
              <a:solidFill>
                <a:schemeClr val="bg1"/>
              </a:solidFill>
            </a:endParaRPr>
          </a:p>
        </p:txBody>
      </p:sp>
    </p:spTree>
    <p:extLst>
      <p:ext uri="{BB962C8B-B14F-4D97-AF65-F5344CB8AC3E}">
        <p14:creationId xmlns:p14="http://schemas.microsoft.com/office/powerpoint/2010/main" val="4240868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07" y="244510"/>
            <a:ext cx="11695176" cy="1325563"/>
          </a:xfrm>
        </p:spPr>
        <p:txBody>
          <a:bodyPr>
            <a:noAutofit/>
          </a:bodyPr>
          <a:lstStyle/>
          <a:p>
            <a:r>
              <a:rPr lang="en-GB" sz="4000" b="1" dirty="0" smtClean="0">
                <a:latin typeface="+mn-lt"/>
              </a:rPr>
              <a:t>EXAMPLE: Discuss whether the Government should intervene to reduce alcohol consumption in the UK </a:t>
            </a:r>
            <a:r>
              <a:rPr lang="en-GB" sz="4000" b="1" dirty="0" smtClean="0">
                <a:latin typeface="+mn-lt"/>
              </a:rPr>
              <a:t/>
            </a:r>
            <a:br>
              <a:rPr lang="en-GB" sz="4000" b="1" dirty="0" smtClean="0">
                <a:latin typeface="+mn-lt"/>
              </a:rPr>
            </a:br>
            <a:r>
              <a:rPr lang="en-GB" sz="4000" b="1" dirty="0">
                <a:latin typeface="+mn-lt"/>
              </a:rPr>
              <a:t>	</a:t>
            </a:r>
            <a:r>
              <a:rPr lang="en-GB" sz="4000" b="1" dirty="0" smtClean="0">
                <a:latin typeface="+mn-lt"/>
              </a:rPr>
              <a:t>									</a:t>
            </a:r>
            <a:r>
              <a:rPr lang="en-GB" sz="4000" b="1" dirty="0" smtClean="0">
                <a:latin typeface="+mn-lt"/>
              </a:rPr>
              <a:t>(</a:t>
            </a:r>
            <a:r>
              <a:rPr lang="en-GB" sz="4000" b="1" dirty="0" smtClean="0">
                <a:latin typeface="+mn-lt"/>
              </a:rPr>
              <a:t>25 marks)</a:t>
            </a:r>
            <a:endParaRPr lang="en-GB" sz="4000" b="1" dirty="0">
              <a:latin typeface="+mn-lt"/>
            </a:endParaRPr>
          </a:p>
        </p:txBody>
      </p:sp>
      <p:sp>
        <p:nvSpPr>
          <p:cNvPr id="3" name="Content Placeholder 2"/>
          <p:cNvSpPr>
            <a:spLocks noGrp="1"/>
          </p:cNvSpPr>
          <p:nvPr>
            <p:ph idx="1"/>
          </p:nvPr>
        </p:nvSpPr>
        <p:spPr>
          <a:xfrm>
            <a:off x="215349" y="2077417"/>
            <a:ext cx="5798746" cy="4351338"/>
          </a:xfrm>
        </p:spPr>
        <p:txBody>
          <a:bodyPr>
            <a:normAutofit fontScale="62500" lnSpcReduction="20000"/>
          </a:bodyPr>
          <a:lstStyle/>
          <a:p>
            <a:r>
              <a:rPr lang="en-GB" b="1" dirty="0" smtClean="0"/>
              <a:t>INTRO</a:t>
            </a:r>
          </a:p>
          <a:p>
            <a:pPr lvl="1"/>
            <a:r>
              <a:rPr lang="en-GB" dirty="0" smtClean="0"/>
              <a:t>Define Government Intervention (perhaps with reference to current intervention)</a:t>
            </a:r>
          </a:p>
          <a:p>
            <a:pPr lvl="1"/>
            <a:r>
              <a:rPr lang="en-GB" dirty="0" smtClean="0"/>
              <a:t>Context </a:t>
            </a:r>
            <a:r>
              <a:rPr lang="en-GB" dirty="0" smtClean="0"/>
              <a:t>of </a:t>
            </a:r>
            <a:r>
              <a:rPr lang="en-GB" dirty="0" smtClean="0"/>
              <a:t>alcohol industry and effect on consumers </a:t>
            </a:r>
            <a:r>
              <a:rPr lang="en-GB" dirty="0" smtClean="0"/>
              <a:t>in the UK?</a:t>
            </a:r>
          </a:p>
          <a:p>
            <a:pPr lvl="1"/>
            <a:r>
              <a:rPr lang="en-GB" dirty="0" smtClean="0"/>
              <a:t>Route through the essay? Hint that market forces might also solve the issue (efficiency?), hint at market failure (???) and misallocation of resources. </a:t>
            </a:r>
          </a:p>
          <a:p>
            <a:r>
              <a:rPr lang="en-GB" b="1" dirty="0" smtClean="0"/>
              <a:t>MAIN</a:t>
            </a:r>
          </a:p>
          <a:p>
            <a:pPr lvl="1"/>
            <a:r>
              <a:rPr lang="en-GB" b="1" dirty="0" smtClean="0">
                <a:solidFill>
                  <a:srgbClr val="FF0000"/>
                </a:solidFill>
              </a:rPr>
              <a:t>Point 1: Shouldn’t intervene because market forces work</a:t>
            </a:r>
          </a:p>
          <a:p>
            <a:pPr lvl="2"/>
            <a:r>
              <a:rPr lang="en-GB" dirty="0" smtClean="0"/>
              <a:t>As: Market Success Arguments?</a:t>
            </a:r>
          </a:p>
          <a:p>
            <a:pPr lvl="2"/>
            <a:r>
              <a:rPr lang="en-GB" dirty="0" smtClean="0"/>
              <a:t>Ae: Market Failure Arguments?</a:t>
            </a:r>
          </a:p>
          <a:p>
            <a:pPr lvl="1"/>
            <a:r>
              <a:rPr lang="en-GB" b="1" dirty="0" smtClean="0">
                <a:solidFill>
                  <a:srgbClr val="00B050"/>
                </a:solidFill>
              </a:rPr>
              <a:t>Point 2: Government should intervene because there is market failure</a:t>
            </a:r>
          </a:p>
          <a:p>
            <a:pPr lvl="2"/>
            <a:r>
              <a:rPr lang="en-GB" dirty="0" smtClean="0"/>
              <a:t>As: Government Intervention Arguments?</a:t>
            </a:r>
          </a:p>
          <a:p>
            <a:pPr lvl="2"/>
            <a:r>
              <a:rPr lang="en-GB" dirty="0" smtClean="0"/>
              <a:t>Ae: Government Failure Arguments?</a:t>
            </a:r>
          </a:p>
          <a:p>
            <a:r>
              <a:rPr lang="en-GB" b="1" dirty="0" smtClean="0"/>
              <a:t>CONCLUSION</a:t>
            </a:r>
          </a:p>
          <a:p>
            <a:pPr lvl="1"/>
            <a:r>
              <a:rPr lang="en-GB" dirty="0" smtClean="0"/>
              <a:t>Position</a:t>
            </a:r>
          </a:p>
          <a:p>
            <a:pPr lvl="1"/>
            <a:r>
              <a:rPr lang="en-GB" dirty="0" smtClean="0"/>
              <a:t>Justify your position</a:t>
            </a:r>
          </a:p>
          <a:p>
            <a:pPr lvl="1"/>
            <a:r>
              <a:rPr lang="en-GB" dirty="0" smtClean="0"/>
              <a:t>Defend your position</a:t>
            </a:r>
            <a:endParaRPr lang="en-GB" dirty="0"/>
          </a:p>
        </p:txBody>
      </p:sp>
      <p:grpSp>
        <p:nvGrpSpPr>
          <p:cNvPr id="5" name="Group 4"/>
          <p:cNvGrpSpPr/>
          <p:nvPr/>
        </p:nvGrpSpPr>
        <p:grpSpPr>
          <a:xfrm>
            <a:off x="6068239" y="2234583"/>
            <a:ext cx="5691188" cy="4037005"/>
            <a:chOff x="6381671" y="1781305"/>
            <a:chExt cx="5691188" cy="4037005"/>
          </a:xfrm>
        </p:grpSpPr>
        <p:sp>
          <p:nvSpPr>
            <p:cNvPr id="6" name="Text Box 3"/>
            <p:cNvSpPr txBox="1">
              <a:spLocks noChangeArrowheads="1"/>
            </p:cNvSpPr>
            <p:nvPr/>
          </p:nvSpPr>
          <p:spPr bwMode="auto">
            <a:xfrm>
              <a:off x="9675734" y="3799009"/>
              <a:ext cx="2397125" cy="861774"/>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t>FREE</a:t>
              </a:r>
            </a:p>
            <a:p>
              <a:pPr algn="ctr" eaLnBrk="1" hangingPunct="1">
                <a:spcBef>
                  <a:spcPct val="0"/>
                </a:spcBef>
                <a:buFontTx/>
                <a:buNone/>
              </a:pPr>
              <a:r>
                <a:rPr lang="en-GB" altLang="en-US" sz="1800" dirty="0"/>
                <a:t>MARKETS</a:t>
              </a:r>
            </a:p>
            <a:p>
              <a:pPr algn="ctr" eaLnBrk="1" hangingPunct="1">
                <a:spcBef>
                  <a:spcPct val="0"/>
                </a:spcBef>
                <a:buFontTx/>
                <a:buNone/>
              </a:pPr>
              <a:r>
                <a:rPr lang="en-GB" altLang="en-US" sz="1400" dirty="0"/>
                <a:t>(or MARKET SUCCESS)</a:t>
              </a:r>
            </a:p>
          </p:txBody>
        </p:sp>
        <p:sp>
          <p:nvSpPr>
            <p:cNvPr id="7" name="Text Box 4"/>
            <p:cNvSpPr txBox="1">
              <a:spLocks noChangeArrowheads="1"/>
            </p:cNvSpPr>
            <p:nvPr/>
          </p:nvSpPr>
          <p:spPr bwMode="auto">
            <a:xfrm>
              <a:off x="9675734" y="5167435"/>
              <a:ext cx="239712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MARKET </a:t>
              </a:r>
            </a:p>
            <a:p>
              <a:pPr algn="ctr" eaLnBrk="1" hangingPunct="1">
                <a:spcBef>
                  <a:spcPct val="0"/>
                </a:spcBef>
                <a:buFontTx/>
                <a:buNone/>
              </a:pPr>
              <a:r>
                <a:rPr lang="en-GB" altLang="en-US" sz="1800"/>
                <a:t>FAILURE</a:t>
              </a:r>
            </a:p>
          </p:txBody>
        </p:sp>
        <p:sp>
          <p:nvSpPr>
            <p:cNvPr id="8" name="Text Box 5"/>
            <p:cNvSpPr txBox="1">
              <a:spLocks noChangeArrowheads="1"/>
            </p:cNvSpPr>
            <p:nvPr/>
          </p:nvSpPr>
          <p:spPr bwMode="auto">
            <a:xfrm>
              <a:off x="6381671" y="3878264"/>
              <a:ext cx="239712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GOVERNMENT INTERVENTION</a:t>
              </a:r>
            </a:p>
          </p:txBody>
        </p:sp>
        <p:cxnSp>
          <p:nvCxnSpPr>
            <p:cNvPr id="9" name="AutoShape 6"/>
            <p:cNvCxnSpPr>
              <a:cxnSpLocks noChangeShapeType="1"/>
              <a:stCxn id="14" idx="2"/>
              <a:endCxn id="6" idx="0"/>
            </p:cNvCxnSpPr>
            <p:nvPr/>
          </p:nvCxnSpPr>
          <p:spPr bwMode="auto">
            <a:xfrm>
              <a:off x="9308158" y="2427417"/>
              <a:ext cx="1566139" cy="137159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7"/>
            <p:cNvCxnSpPr>
              <a:cxnSpLocks noChangeShapeType="1"/>
              <a:stCxn id="14" idx="2"/>
              <a:endCxn id="8" idx="0"/>
            </p:cNvCxnSpPr>
            <p:nvPr/>
          </p:nvCxnSpPr>
          <p:spPr bwMode="auto">
            <a:xfrm flipH="1">
              <a:off x="7580233" y="2427417"/>
              <a:ext cx="1727924" cy="1450846"/>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8"/>
            <p:cNvCxnSpPr>
              <a:cxnSpLocks noChangeShapeType="1"/>
              <a:stCxn id="6" idx="2"/>
              <a:endCxn id="7" idx="0"/>
            </p:cNvCxnSpPr>
            <p:nvPr/>
          </p:nvCxnSpPr>
          <p:spPr bwMode="auto">
            <a:xfrm>
              <a:off x="10874296" y="4660784"/>
              <a:ext cx="0" cy="50665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 Box 9"/>
            <p:cNvSpPr txBox="1">
              <a:spLocks noChangeArrowheads="1"/>
            </p:cNvSpPr>
            <p:nvPr/>
          </p:nvSpPr>
          <p:spPr bwMode="auto">
            <a:xfrm>
              <a:off x="6381671" y="5246689"/>
              <a:ext cx="2397125" cy="36988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GOVERNMENT FAILURE</a:t>
              </a:r>
            </a:p>
          </p:txBody>
        </p:sp>
        <p:cxnSp>
          <p:nvCxnSpPr>
            <p:cNvPr id="13" name="AutoShape 10"/>
            <p:cNvCxnSpPr>
              <a:cxnSpLocks noChangeShapeType="1"/>
              <a:stCxn id="8" idx="2"/>
              <a:endCxn id="12" idx="0"/>
            </p:cNvCxnSpPr>
            <p:nvPr/>
          </p:nvCxnSpPr>
          <p:spPr bwMode="auto">
            <a:xfrm>
              <a:off x="7580233" y="4529138"/>
              <a:ext cx="0" cy="7175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 Box 11"/>
            <p:cNvSpPr txBox="1">
              <a:spLocks noChangeArrowheads="1"/>
            </p:cNvSpPr>
            <p:nvPr/>
          </p:nvSpPr>
          <p:spPr bwMode="auto">
            <a:xfrm>
              <a:off x="8385820" y="1781305"/>
              <a:ext cx="1844675" cy="64611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t>BASIC ECONOMIC</a:t>
              </a:r>
            </a:p>
            <a:p>
              <a:pPr algn="ctr" eaLnBrk="1" hangingPunct="1">
                <a:spcBef>
                  <a:spcPct val="0"/>
                </a:spcBef>
                <a:buFontTx/>
                <a:buNone/>
              </a:pPr>
              <a:r>
                <a:rPr lang="en-GB" altLang="en-US" sz="1800" dirty="0"/>
                <a:t>PROBLEM</a:t>
              </a:r>
            </a:p>
          </p:txBody>
        </p:sp>
        <p:sp>
          <p:nvSpPr>
            <p:cNvPr id="15" name="TextBox 14"/>
            <p:cNvSpPr txBox="1">
              <a:spLocks noChangeArrowheads="1"/>
            </p:cNvSpPr>
            <p:nvPr/>
          </p:nvSpPr>
          <p:spPr bwMode="auto">
            <a:xfrm rot="19220550">
              <a:off x="7532521" y="2913188"/>
              <a:ext cx="1293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solidFill>
                    <a:srgbClr val="FF0000"/>
                  </a:solidFill>
                  <a:latin typeface="Impact" panose="020B0806030902050204" pitchFamily="34" charset="0"/>
                </a:rPr>
                <a:t>SOCIALISM</a:t>
              </a:r>
            </a:p>
          </p:txBody>
        </p:sp>
        <p:sp>
          <p:nvSpPr>
            <p:cNvPr id="16" name="TextBox 15"/>
            <p:cNvSpPr txBox="1">
              <a:spLocks noChangeArrowheads="1"/>
            </p:cNvSpPr>
            <p:nvPr/>
          </p:nvSpPr>
          <p:spPr bwMode="auto">
            <a:xfrm rot="2520971">
              <a:off x="9612267" y="2873505"/>
              <a:ext cx="1385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solidFill>
                    <a:schemeClr val="tx2"/>
                  </a:solidFill>
                  <a:latin typeface="Impact" panose="020B0806030902050204" pitchFamily="34" charset="0"/>
                </a:rPr>
                <a:t>CAPITALISM</a:t>
              </a:r>
            </a:p>
          </p:txBody>
        </p:sp>
      </p:grpSp>
    </p:spTree>
    <p:extLst>
      <p:ext uri="{BB962C8B-B14F-4D97-AF65-F5344CB8AC3E}">
        <p14:creationId xmlns:p14="http://schemas.microsoft.com/office/powerpoint/2010/main" val="204990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POINT 1: Writing a Paragraph</a:t>
            </a:r>
            <a:endParaRPr lang="en-GB" b="1" dirty="0">
              <a:latin typeface="+mn-lt"/>
            </a:endParaRPr>
          </a:p>
        </p:txBody>
      </p:sp>
      <p:sp>
        <p:nvSpPr>
          <p:cNvPr id="3" name="Content Placeholder 2"/>
          <p:cNvSpPr>
            <a:spLocks noGrp="1"/>
          </p:cNvSpPr>
          <p:nvPr>
            <p:ph idx="1"/>
          </p:nvPr>
        </p:nvSpPr>
        <p:spPr/>
        <p:txBody>
          <a:bodyPr/>
          <a:lstStyle/>
          <a:p>
            <a:pPr marL="0" indent="0">
              <a:buNone/>
            </a:pPr>
            <a:r>
              <a:rPr lang="en-GB" dirty="0" smtClean="0"/>
              <a:t>TASK 1: Write two paragraphs for the point below using diagrams on the A3 sheet for reference.</a:t>
            </a:r>
          </a:p>
          <a:p>
            <a:pPr marL="0" indent="0">
              <a:buNone/>
            </a:pPr>
            <a:r>
              <a:rPr lang="en-GB" dirty="0" smtClean="0"/>
              <a:t>TASK 2: Email me with your answer</a:t>
            </a:r>
          </a:p>
          <a:p>
            <a:pPr marL="0" indent="0">
              <a:buNone/>
            </a:pPr>
            <a:endParaRPr lang="en-GB" b="1" dirty="0">
              <a:solidFill>
                <a:srgbClr val="FF0000"/>
              </a:solidFill>
            </a:endParaRPr>
          </a:p>
          <a:p>
            <a:pPr marL="0" indent="0">
              <a:buNone/>
            </a:pPr>
            <a:r>
              <a:rPr lang="en-GB" b="1" dirty="0" smtClean="0">
                <a:solidFill>
                  <a:srgbClr val="FF0000"/>
                </a:solidFill>
              </a:rPr>
              <a:t>Point </a:t>
            </a:r>
            <a:r>
              <a:rPr lang="en-GB" b="1" dirty="0">
                <a:solidFill>
                  <a:srgbClr val="FF0000"/>
                </a:solidFill>
              </a:rPr>
              <a:t>1: Shouldn’t intervene because market forces work</a:t>
            </a:r>
          </a:p>
          <a:p>
            <a:pPr lvl="1"/>
            <a:r>
              <a:rPr lang="en-GB" dirty="0"/>
              <a:t>As: Market Success Arguments?</a:t>
            </a:r>
          </a:p>
          <a:p>
            <a:pPr lvl="1"/>
            <a:r>
              <a:rPr lang="en-GB" dirty="0"/>
              <a:t>Ae: Market Failure Arguments?</a:t>
            </a:r>
          </a:p>
        </p:txBody>
      </p:sp>
    </p:spTree>
    <p:extLst>
      <p:ext uri="{BB962C8B-B14F-4D97-AF65-F5344CB8AC3E}">
        <p14:creationId xmlns:p14="http://schemas.microsoft.com/office/powerpoint/2010/main" val="3643149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MACROECONOMICS (Don’t Forget!!)</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834924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264" y="231648"/>
            <a:ext cx="11740896" cy="6437376"/>
          </a:xfrm>
          <a:solidFill>
            <a:schemeClr val="tx1"/>
          </a:solidFill>
        </p:spPr>
        <p:txBody>
          <a:bodyPr anchor="ctr" anchorCtr="1">
            <a:normAutofit/>
          </a:bodyPr>
          <a:lstStyle/>
          <a:p>
            <a:pPr marL="0" indent="0" algn="ctr">
              <a:buNone/>
            </a:pPr>
            <a:r>
              <a:rPr lang="en-GB" sz="16600" b="1" dirty="0" smtClean="0">
                <a:solidFill>
                  <a:schemeClr val="bg1"/>
                </a:solidFill>
              </a:rPr>
              <a:t>ARCHIVE</a:t>
            </a:r>
            <a:endParaRPr lang="en-GB" sz="16600" b="1" dirty="0">
              <a:solidFill>
                <a:schemeClr val="bg1"/>
              </a:solidFill>
            </a:endParaRPr>
          </a:p>
        </p:txBody>
      </p:sp>
    </p:spTree>
    <p:extLst>
      <p:ext uri="{BB962C8B-B14F-4D97-AF65-F5344CB8AC3E}">
        <p14:creationId xmlns:p14="http://schemas.microsoft.com/office/powerpoint/2010/main" val="1513197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Identifying the ‘hook’ in the essay - practice</a:t>
            </a:r>
            <a:endParaRPr lang="en-GB" b="1" dirty="0"/>
          </a:p>
        </p:txBody>
      </p:sp>
      <p:sp>
        <p:nvSpPr>
          <p:cNvPr id="3" name="Content Placeholder 2"/>
          <p:cNvSpPr>
            <a:spLocks noGrp="1"/>
          </p:cNvSpPr>
          <p:nvPr>
            <p:ph idx="1"/>
          </p:nvPr>
        </p:nvSpPr>
        <p:spPr>
          <a:xfrm>
            <a:off x="267855" y="1825624"/>
            <a:ext cx="9070110" cy="4787611"/>
          </a:xfrm>
        </p:spPr>
        <p:txBody>
          <a:bodyPr>
            <a:normAutofit fontScale="85000" lnSpcReduction="20000"/>
          </a:bodyPr>
          <a:lstStyle/>
          <a:p>
            <a:r>
              <a:rPr lang="en-GB" dirty="0" smtClean="0">
                <a:solidFill>
                  <a:srgbClr val="FF0000"/>
                </a:solidFill>
              </a:rPr>
              <a:t>Market success </a:t>
            </a:r>
            <a:r>
              <a:rPr lang="en-GB" dirty="0" smtClean="0"/>
              <a:t>is where the price mechanism leads to the correct allocation of resources. Everything that is needed is provided for by the market because consumers place a value on the consumption of goods and firms produce the good to make profit.</a:t>
            </a:r>
          </a:p>
          <a:p>
            <a:r>
              <a:rPr lang="en-GB" dirty="0" smtClean="0">
                <a:solidFill>
                  <a:srgbClr val="FF0000"/>
                </a:solidFill>
              </a:rPr>
              <a:t>Market failure </a:t>
            </a:r>
            <a:r>
              <a:rPr lang="en-GB" dirty="0" smtClean="0"/>
              <a:t>is the misallocation of these resources.  This can happen because:</a:t>
            </a:r>
          </a:p>
          <a:p>
            <a:pPr marL="914400" lvl="1" indent="-457200">
              <a:buFont typeface="+mj-lt"/>
              <a:buAutoNum type="alphaLcPeriod"/>
            </a:pPr>
            <a:r>
              <a:rPr lang="en-GB" i="1" dirty="0" smtClean="0"/>
              <a:t>The full price of consuming or producing a good is not taken into account by the consumer (household) or the firm and therefore there is ‘overproduction or underproduction’ or ‘overconsumption or </a:t>
            </a:r>
            <a:r>
              <a:rPr lang="en-GB" i="1" dirty="0" err="1" smtClean="0"/>
              <a:t>underconsumption</a:t>
            </a:r>
            <a:r>
              <a:rPr lang="en-GB" i="1" dirty="0" smtClean="0"/>
              <a:t>’</a:t>
            </a:r>
          </a:p>
          <a:p>
            <a:pPr marL="914400" lvl="1" indent="-457200">
              <a:buFont typeface="+mj-lt"/>
              <a:buAutoNum type="alphaLcPeriod"/>
            </a:pPr>
            <a:r>
              <a:rPr lang="en-GB" i="1" dirty="0" smtClean="0"/>
              <a:t>Lack of competition means firms in the market are able to determine the prices (price makers rather than price takers).  This often leads to an increase in price and underproduction</a:t>
            </a:r>
          </a:p>
          <a:p>
            <a:pPr marL="914400" lvl="1" indent="-457200">
              <a:buFont typeface="+mj-lt"/>
              <a:buAutoNum type="alphaLcPeriod"/>
            </a:pPr>
            <a:r>
              <a:rPr lang="en-GB" i="1" dirty="0" smtClean="0"/>
              <a:t>The good/service has certain characteristics which mean firms are unable to charge consumers because they will simply consumer the good and not pay. Also it is very hard to price the good because one persons consumption does not affect the others. This can lead to no production or underproduction</a:t>
            </a:r>
            <a:endParaRPr lang="en-GB" i="1" dirty="0"/>
          </a:p>
          <a:p>
            <a:r>
              <a:rPr lang="en-GB" dirty="0" smtClean="0"/>
              <a:t>What is the market failure - under or over production?  (try to strip out any current Government intervention</a:t>
            </a:r>
            <a:endParaRPr lang="en-GB" dirty="0"/>
          </a:p>
        </p:txBody>
      </p:sp>
      <p:sp>
        <p:nvSpPr>
          <p:cNvPr id="4" name="TextBox 3"/>
          <p:cNvSpPr txBox="1"/>
          <p:nvPr/>
        </p:nvSpPr>
        <p:spPr>
          <a:xfrm>
            <a:off x="9855200" y="1982642"/>
            <a:ext cx="2133600" cy="3970318"/>
          </a:xfrm>
          <a:prstGeom prst="rect">
            <a:avLst/>
          </a:prstGeom>
          <a:solidFill>
            <a:schemeClr val="bg1"/>
          </a:solidFill>
        </p:spPr>
        <p:txBody>
          <a:bodyPr wrap="square" rtlCol="0">
            <a:spAutoFit/>
          </a:bodyPr>
          <a:lstStyle/>
          <a:p>
            <a:pPr marL="342900" indent="-342900">
              <a:buFont typeface="+mj-lt"/>
              <a:buAutoNum type="arabicPeriod"/>
            </a:pPr>
            <a:r>
              <a:rPr lang="en-GB" sz="2800" dirty="0" smtClean="0"/>
              <a:t>Healthcare</a:t>
            </a:r>
          </a:p>
          <a:p>
            <a:pPr marL="342900" indent="-342900">
              <a:buFont typeface="+mj-lt"/>
              <a:buAutoNum type="arabicPeriod"/>
            </a:pPr>
            <a:r>
              <a:rPr lang="en-GB" sz="2800" dirty="0" smtClean="0"/>
              <a:t>Sewage treatment</a:t>
            </a:r>
          </a:p>
          <a:p>
            <a:pPr marL="342900" indent="-342900">
              <a:buFont typeface="+mj-lt"/>
              <a:buAutoNum type="arabicPeriod"/>
            </a:pPr>
            <a:r>
              <a:rPr lang="en-GB" sz="2800" dirty="0" smtClean="0"/>
              <a:t>Keeping fit</a:t>
            </a:r>
          </a:p>
          <a:p>
            <a:pPr marL="342900" indent="-342900">
              <a:buFont typeface="+mj-lt"/>
              <a:buAutoNum type="arabicPeriod"/>
            </a:pPr>
            <a:r>
              <a:rPr lang="en-GB" sz="2800" dirty="0" smtClean="0"/>
              <a:t>Driving a fast car</a:t>
            </a:r>
          </a:p>
          <a:p>
            <a:pPr marL="342900" indent="-342900">
              <a:buFont typeface="+mj-lt"/>
              <a:buAutoNum type="arabicPeriod"/>
            </a:pPr>
            <a:r>
              <a:rPr lang="en-GB" sz="2800" dirty="0" smtClean="0"/>
              <a:t>Coal fired electricity generation</a:t>
            </a:r>
            <a:endParaRPr lang="en-GB" sz="2800" dirty="0"/>
          </a:p>
        </p:txBody>
      </p:sp>
    </p:spTree>
    <p:extLst>
      <p:ext uri="{BB962C8B-B14F-4D97-AF65-F5344CB8AC3E}">
        <p14:creationId xmlns:p14="http://schemas.microsoft.com/office/powerpoint/2010/main" val="323205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Identifying the ‘hook’ in the essay - practice</a:t>
            </a:r>
            <a:endParaRPr lang="en-GB" b="1" dirty="0"/>
          </a:p>
        </p:txBody>
      </p:sp>
      <p:sp>
        <p:nvSpPr>
          <p:cNvPr id="3" name="Content Placeholder 2"/>
          <p:cNvSpPr>
            <a:spLocks noGrp="1"/>
          </p:cNvSpPr>
          <p:nvPr>
            <p:ph idx="1"/>
          </p:nvPr>
        </p:nvSpPr>
        <p:spPr>
          <a:xfrm>
            <a:off x="267855" y="1825624"/>
            <a:ext cx="11665527" cy="4787611"/>
          </a:xfrm>
        </p:spPr>
        <p:txBody>
          <a:bodyPr>
            <a:normAutofit fontScale="92500" lnSpcReduction="20000"/>
          </a:bodyPr>
          <a:lstStyle/>
          <a:p>
            <a:pPr marL="514350" indent="-514350">
              <a:buFont typeface="+mj-lt"/>
              <a:buAutoNum type="arabicPeriod"/>
            </a:pPr>
            <a:r>
              <a:rPr lang="en-GB" dirty="0"/>
              <a:t>Assess the view that a minimum price law provides the best way of tackling the problem of over-consumption of alcohol. </a:t>
            </a:r>
            <a:r>
              <a:rPr lang="en-GB" i="1" dirty="0"/>
              <a:t>(25 marks)</a:t>
            </a:r>
          </a:p>
          <a:p>
            <a:pPr marL="514350" indent="-514350">
              <a:buFont typeface="+mj-lt"/>
              <a:buAutoNum type="arabicPeriod"/>
            </a:pPr>
            <a:r>
              <a:rPr lang="en-GB" i="1" dirty="0"/>
              <a:t>To what extent should Government’s be subsidising museum entry 	(25 marks)</a:t>
            </a:r>
          </a:p>
          <a:p>
            <a:pPr marL="514350" indent="-514350">
              <a:buFont typeface="+mj-lt"/>
              <a:buAutoNum type="arabicPeriod"/>
            </a:pPr>
            <a:r>
              <a:rPr lang="en-GB" i="1" dirty="0"/>
              <a:t>Discuss whether flood defences should be provided solely by the Government (25 marks)</a:t>
            </a:r>
          </a:p>
          <a:p>
            <a:pPr marL="514350" indent="-514350">
              <a:buFont typeface="+mj-lt"/>
              <a:buAutoNum type="arabicPeriod"/>
            </a:pPr>
            <a:r>
              <a:rPr lang="en-GB" i="1" dirty="0"/>
              <a:t>Evaluate the case for and the case against the NHS charging for its services (25 marks)</a:t>
            </a:r>
          </a:p>
          <a:p>
            <a:pPr marL="514350" indent="-514350">
              <a:buFont typeface="+mj-lt"/>
              <a:buAutoNum type="arabicPeriod"/>
            </a:pPr>
            <a:r>
              <a:rPr lang="en-GB" i="1" dirty="0" smtClean="0"/>
              <a:t>To </a:t>
            </a:r>
            <a:r>
              <a:rPr lang="en-GB" i="1" dirty="0"/>
              <a:t>what extent should Universities be mainly funded through the charging of fees to their students? (25 marks)</a:t>
            </a:r>
          </a:p>
          <a:p>
            <a:pPr marL="514350" indent="-514350">
              <a:buFont typeface="+mj-lt"/>
              <a:buAutoNum type="arabicPeriod"/>
            </a:pPr>
            <a:r>
              <a:rPr lang="en-GB" i="1" dirty="0"/>
              <a:t>Evaluate whether the Government should intervene in the UK energy markets (25 marks)</a:t>
            </a:r>
          </a:p>
          <a:p>
            <a:pPr marL="514350" indent="-514350">
              <a:buFont typeface="+mj-lt"/>
              <a:buAutoNum type="arabicPeriod"/>
            </a:pPr>
            <a:r>
              <a:rPr lang="en-GB" i="1" dirty="0"/>
              <a:t>Assess which is the best policy that the UK government could adopt to reduce congestion on the roads?</a:t>
            </a:r>
          </a:p>
          <a:p>
            <a:endParaRPr lang="en-GB" dirty="0"/>
          </a:p>
        </p:txBody>
      </p:sp>
    </p:spTree>
    <p:extLst>
      <p:ext uri="{BB962C8B-B14F-4D97-AF65-F5344CB8AC3E}">
        <p14:creationId xmlns:p14="http://schemas.microsoft.com/office/powerpoint/2010/main" val="2739776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264" y="231648"/>
            <a:ext cx="11740896" cy="6437376"/>
          </a:xfrm>
          <a:solidFill>
            <a:schemeClr val="tx1"/>
          </a:solidFill>
        </p:spPr>
        <p:txBody>
          <a:bodyPr anchor="ctr" anchorCtr="1">
            <a:normAutofit/>
          </a:bodyPr>
          <a:lstStyle/>
          <a:p>
            <a:pPr marL="0" indent="0" algn="ctr">
              <a:buNone/>
            </a:pPr>
            <a:r>
              <a:rPr lang="en-GB" sz="16600" b="1" dirty="0" smtClean="0">
                <a:solidFill>
                  <a:schemeClr val="bg1"/>
                </a:solidFill>
              </a:rPr>
              <a:t>LESSON 1</a:t>
            </a:r>
            <a:endParaRPr lang="en-GB" sz="16600" b="1" dirty="0">
              <a:solidFill>
                <a:schemeClr val="bg1"/>
              </a:solidFill>
            </a:endParaRPr>
          </a:p>
        </p:txBody>
      </p:sp>
    </p:spTree>
    <p:extLst>
      <p:ext uri="{BB962C8B-B14F-4D97-AF65-F5344CB8AC3E}">
        <p14:creationId xmlns:p14="http://schemas.microsoft.com/office/powerpoint/2010/main" val="42701821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r>
              <a:rPr lang="en-GB" sz="4000" b="1" dirty="0" smtClean="0"/>
              <a:t>BENCHMARK CONTENT: Market Failures and Government Interventions?</a:t>
            </a:r>
            <a:endParaRPr lang="en-GB"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9295078"/>
              </p:ext>
            </p:extLst>
          </p:nvPr>
        </p:nvGraphicFramePr>
        <p:xfrm>
          <a:off x="119267" y="1494320"/>
          <a:ext cx="11221280" cy="3322320"/>
        </p:xfrm>
        <a:graphic>
          <a:graphicData uri="http://schemas.openxmlformats.org/drawingml/2006/table">
            <a:tbl>
              <a:tblPr firstRow="1" bandRow="1">
                <a:tableStyleId>{5C22544A-7EE6-4342-B048-85BDC9FD1C3A}</a:tableStyleId>
              </a:tblPr>
              <a:tblGrid>
                <a:gridCol w="3101010"/>
                <a:gridCol w="1387502"/>
                <a:gridCol w="2244256"/>
                <a:gridCol w="2244256"/>
                <a:gridCol w="2244256"/>
              </a:tblGrid>
              <a:tr h="370840">
                <a:tc>
                  <a:txBody>
                    <a:bodyPr/>
                    <a:lstStyle/>
                    <a:p>
                      <a:r>
                        <a:rPr lang="en-GB" sz="1600" dirty="0" smtClean="0"/>
                        <a:t>Market Failure</a:t>
                      </a:r>
                      <a:endParaRPr lang="en-GB" sz="1600" dirty="0"/>
                    </a:p>
                  </a:txBody>
                  <a:tcPr/>
                </a:tc>
                <a:tc>
                  <a:txBody>
                    <a:bodyPr/>
                    <a:lstStyle/>
                    <a:p>
                      <a:r>
                        <a:rPr lang="en-GB" sz="1600" dirty="0" smtClean="0"/>
                        <a:t>Example</a:t>
                      </a:r>
                      <a:endParaRPr lang="en-GB" sz="1600" dirty="0"/>
                    </a:p>
                  </a:txBody>
                  <a:tcPr/>
                </a:tc>
                <a:tc>
                  <a:txBody>
                    <a:bodyPr/>
                    <a:lstStyle/>
                    <a:p>
                      <a:r>
                        <a:rPr lang="en-GB" sz="1600" dirty="0" smtClean="0"/>
                        <a:t>Why a Market Failure?</a:t>
                      </a:r>
                      <a:endParaRPr lang="en-GB" sz="1600" dirty="0"/>
                    </a:p>
                  </a:txBody>
                  <a:tcPr/>
                </a:tc>
                <a:tc>
                  <a:txBody>
                    <a:bodyPr/>
                    <a:lstStyle/>
                    <a:p>
                      <a:r>
                        <a:rPr lang="en-GB" sz="1600" dirty="0" smtClean="0"/>
                        <a:t>Possible Government Interventions and Solutions </a:t>
                      </a:r>
                      <a:r>
                        <a:rPr lang="en-GB" sz="1200" dirty="0" smtClean="0"/>
                        <a:t>(why do they work?)</a:t>
                      </a:r>
                      <a:endParaRPr lang="en-GB" sz="1200" dirty="0"/>
                    </a:p>
                  </a:txBody>
                  <a:tcPr/>
                </a:tc>
                <a:tc>
                  <a:txBody>
                    <a:bodyPr/>
                    <a:lstStyle/>
                    <a:p>
                      <a:r>
                        <a:rPr lang="en-GB" sz="1600" dirty="0" smtClean="0"/>
                        <a:t>Possible</a:t>
                      </a:r>
                      <a:r>
                        <a:rPr lang="en-GB" sz="1600" baseline="0" dirty="0" smtClean="0"/>
                        <a:t> Government Failures </a:t>
                      </a:r>
                      <a:r>
                        <a:rPr lang="en-GB" sz="1200" baseline="0" dirty="0" smtClean="0"/>
                        <a:t>(why might they not work?)</a:t>
                      </a:r>
                      <a:endParaRPr lang="en-GB" sz="1200" dirty="0"/>
                    </a:p>
                  </a:txBody>
                  <a:tcPr/>
                </a:tc>
              </a:tr>
              <a:tr h="370840">
                <a:tc>
                  <a:txBody>
                    <a:bodyPr/>
                    <a:lstStyle/>
                    <a:p>
                      <a:r>
                        <a:rPr lang="en-GB" sz="1600" dirty="0" smtClean="0"/>
                        <a:t>POSITIVE EXTERNALITIES IN PRODUCTION</a:t>
                      </a:r>
                      <a:endParaRPr lang="en-GB" sz="1600" dirty="0"/>
                    </a:p>
                  </a:txBody>
                  <a:tcPr/>
                </a:tc>
                <a:tc>
                  <a:txBody>
                    <a:bodyPr/>
                    <a:lstStyle/>
                    <a:p>
                      <a:r>
                        <a:rPr lang="en-GB" sz="1600" dirty="0" smtClean="0"/>
                        <a:t>Tree farms</a:t>
                      </a:r>
                      <a:endParaRPr lang="en-GB" sz="1600" dirty="0"/>
                    </a:p>
                  </a:txBody>
                  <a:tcPr/>
                </a:tc>
                <a:tc>
                  <a:txBody>
                    <a:bodyPr/>
                    <a:lstStyle/>
                    <a:p>
                      <a:r>
                        <a:rPr lang="en-GB" sz="1600" dirty="0" smtClean="0"/>
                        <a:t>UNDERPRODUCTION</a:t>
                      </a:r>
                      <a:endParaRPr lang="en-GB" sz="1600" dirty="0"/>
                    </a:p>
                  </a:txBody>
                  <a:tcPr/>
                </a:tc>
                <a:tc>
                  <a:txBody>
                    <a:bodyPr/>
                    <a:lstStyle/>
                    <a:p>
                      <a:endParaRPr lang="en-GB" sz="1600" dirty="0"/>
                    </a:p>
                  </a:txBody>
                  <a:tcPr/>
                </a:tc>
                <a:tc>
                  <a:txBody>
                    <a:bodyPr/>
                    <a:lstStyle/>
                    <a:p>
                      <a:endParaRPr lang="en-GB" sz="1600" dirty="0"/>
                    </a:p>
                  </a:txBody>
                  <a:tcPr/>
                </a:tc>
              </a:tr>
              <a:tr h="370840">
                <a:tc>
                  <a:txBody>
                    <a:bodyPr/>
                    <a:lstStyle/>
                    <a:p>
                      <a:r>
                        <a:rPr lang="en-GB" sz="1600" dirty="0" smtClean="0"/>
                        <a:t>NEGATIVE EXTERNALITIES IN PRODUCTION</a:t>
                      </a:r>
                      <a:endParaRPr lang="en-GB" sz="1600" dirty="0"/>
                    </a:p>
                  </a:txBody>
                  <a:tcPr/>
                </a:tc>
                <a:tc>
                  <a:txBody>
                    <a:bodyPr/>
                    <a:lstStyle/>
                    <a:p>
                      <a:r>
                        <a:rPr lang="en-GB" sz="1600" dirty="0" smtClean="0"/>
                        <a:t>Coal</a:t>
                      </a:r>
                      <a:r>
                        <a:rPr lang="en-GB" sz="1600" baseline="0" dirty="0" smtClean="0"/>
                        <a:t> fired power station</a:t>
                      </a:r>
                      <a:endParaRPr lang="en-GB" sz="1600" dirty="0"/>
                    </a:p>
                  </a:txBody>
                  <a:tcPr/>
                </a:tc>
                <a:tc>
                  <a:txBody>
                    <a:bodyPr/>
                    <a:lstStyle/>
                    <a:p>
                      <a:r>
                        <a:rPr lang="en-GB" sz="1600" dirty="0" smtClean="0"/>
                        <a:t>OVERPRODUCTION</a:t>
                      </a:r>
                      <a:endParaRPr lang="en-GB" sz="1600" dirty="0"/>
                    </a:p>
                  </a:txBody>
                  <a:tcPr/>
                </a:tc>
                <a:tc>
                  <a:txBody>
                    <a:bodyPr/>
                    <a:lstStyle/>
                    <a:p>
                      <a:endParaRPr lang="en-GB" sz="1600" dirty="0"/>
                    </a:p>
                  </a:txBody>
                  <a:tcPr/>
                </a:tc>
                <a:tc>
                  <a:txBody>
                    <a:bodyPr/>
                    <a:lstStyle/>
                    <a:p>
                      <a:endParaRPr lang="en-GB" sz="1600" dirty="0"/>
                    </a:p>
                  </a:txBody>
                  <a:tcPr/>
                </a:tc>
              </a:tr>
              <a:tr h="370840">
                <a:tc>
                  <a:txBody>
                    <a:bodyPr/>
                    <a:lstStyle/>
                    <a:p>
                      <a:r>
                        <a:rPr lang="en-GB" sz="1600" dirty="0" smtClean="0"/>
                        <a:t>MERIT</a:t>
                      </a:r>
                      <a:r>
                        <a:rPr lang="en-GB" sz="1600" baseline="0" dirty="0" smtClean="0"/>
                        <a:t> GOODS (Consumption Externalities - Positive)</a:t>
                      </a:r>
                      <a:endParaRPr lang="en-GB" sz="1600" dirty="0"/>
                    </a:p>
                  </a:txBody>
                  <a:tcPr/>
                </a:tc>
                <a:tc>
                  <a:txBody>
                    <a:bodyPr/>
                    <a:lstStyle/>
                    <a:p>
                      <a:r>
                        <a:rPr lang="en-GB" sz="1600" dirty="0" smtClean="0"/>
                        <a:t>Keeping</a:t>
                      </a:r>
                      <a:r>
                        <a:rPr lang="en-GB" sz="1600" baseline="0" dirty="0" smtClean="0"/>
                        <a:t> fit</a:t>
                      </a:r>
                      <a:endParaRPr lang="en-GB" sz="1600" dirty="0"/>
                    </a:p>
                  </a:txBody>
                  <a:tcPr/>
                </a:tc>
                <a:tc>
                  <a:txBody>
                    <a:bodyPr/>
                    <a:lstStyle/>
                    <a:p>
                      <a:r>
                        <a:rPr lang="en-GB" sz="1600" dirty="0" smtClean="0"/>
                        <a:t>UNDERCONSUMPTION</a:t>
                      </a:r>
                      <a:endParaRPr lang="en-GB" sz="1600" dirty="0"/>
                    </a:p>
                  </a:txBody>
                  <a:tcPr/>
                </a:tc>
                <a:tc>
                  <a:txBody>
                    <a:bodyPr/>
                    <a:lstStyle/>
                    <a:p>
                      <a:endParaRPr lang="en-GB" sz="1600" dirty="0"/>
                    </a:p>
                  </a:txBody>
                  <a:tcPr/>
                </a:tc>
                <a:tc>
                  <a:txBody>
                    <a:bodyPr/>
                    <a:lstStyle/>
                    <a:p>
                      <a:endParaRPr lang="en-GB" sz="1600" dirty="0"/>
                    </a:p>
                  </a:txBody>
                  <a:tcPr/>
                </a:tc>
              </a:tr>
              <a:tr h="370840">
                <a:tc>
                  <a:txBody>
                    <a:bodyPr/>
                    <a:lstStyle/>
                    <a:p>
                      <a:r>
                        <a:rPr lang="en-GB" sz="1600" dirty="0" smtClean="0"/>
                        <a:t>DEMERIT</a:t>
                      </a:r>
                      <a:r>
                        <a:rPr lang="en-GB" sz="1600" baseline="0" dirty="0" smtClean="0"/>
                        <a:t> GOODS (Consumption Externalities - Negative)</a:t>
                      </a:r>
                      <a:endParaRPr lang="en-GB" sz="1600" dirty="0"/>
                    </a:p>
                  </a:txBody>
                  <a:tcPr/>
                </a:tc>
                <a:tc>
                  <a:txBody>
                    <a:bodyPr/>
                    <a:lstStyle/>
                    <a:p>
                      <a:r>
                        <a:rPr lang="en-GB" sz="1600" dirty="0" smtClean="0"/>
                        <a:t>Smoking</a:t>
                      </a:r>
                      <a:r>
                        <a:rPr lang="en-GB" sz="1600" baseline="0" dirty="0" smtClean="0"/>
                        <a:t> </a:t>
                      </a:r>
                      <a:r>
                        <a:rPr lang="en-GB" sz="1600" dirty="0" smtClean="0"/>
                        <a:t>Cigarettes</a:t>
                      </a:r>
                      <a:endParaRPr lang="en-GB" sz="1600" dirty="0"/>
                    </a:p>
                  </a:txBody>
                  <a:tcPr/>
                </a:tc>
                <a:tc>
                  <a:txBody>
                    <a:bodyPr/>
                    <a:lstStyle/>
                    <a:p>
                      <a:r>
                        <a:rPr lang="en-GB" sz="1600" dirty="0" smtClean="0"/>
                        <a:t>OVERCONSUMPTION</a:t>
                      </a:r>
                      <a:endParaRPr lang="en-GB" sz="1600" dirty="0"/>
                    </a:p>
                  </a:txBody>
                  <a:tcPr/>
                </a:tc>
                <a:tc>
                  <a:txBody>
                    <a:bodyPr/>
                    <a:lstStyle/>
                    <a:p>
                      <a:endParaRPr lang="en-GB" sz="1600" dirty="0"/>
                    </a:p>
                  </a:txBody>
                  <a:tcPr/>
                </a:tc>
                <a:tc>
                  <a:txBody>
                    <a:bodyPr/>
                    <a:lstStyle/>
                    <a:p>
                      <a:endParaRPr lang="en-GB" sz="1600" dirty="0"/>
                    </a:p>
                  </a:txBody>
                  <a:tcPr/>
                </a:tc>
              </a:tr>
            </a:tbl>
          </a:graphicData>
        </a:graphic>
      </p:graphicFrame>
    </p:spTree>
    <p:extLst>
      <p:ext uri="{BB962C8B-B14F-4D97-AF65-F5344CB8AC3E}">
        <p14:creationId xmlns:p14="http://schemas.microsoft.com/office/powerpoint/2010/main" val="1753531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Market Failure</a:t>
            </a:r>
            <a:br>
              <a:rPr lang="en-GB" dirty="0" smtClean="0"/>
            </a:br>
            <a:r>
              <a:rPr lang="en-GB" sz="3100" b="1" dirty="0">
                <a:solidFill>
                  <a:srgbClr val="FF0000"/>
                </a:solidFill>
              </a:rPr>
              <a:t>Externalities in production and consumption</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14800" y="1524001"/>
            <a:ext cx="6172200" cy="5220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42900" y="1770929"/>
            <a:ext cx="2133600" cy="4893647"/>
          </a:xfrm>
          <a:prstGeom prst="rect">
            <a:avLst/>
          </a:prstGeom>
          <a:solidFill>
            <a:schemeClr val="bg1"/>
          </a:solidFill>
        </p:spPr>
        <p:txBody>
          <a:bodyPr wrap="square" rtlCol="0">
            <a:spAutoFit/>
          </a:bodyPr>
          <a:lstStyle/>
          <a:p>
            <a:r>
              <a:rPr lang="en-GB" sz="2000" b="1" dirty="0"/>
              <a:t>TASK:</a:t>
            </a:r>
          </a:p>
          <a:p>
            <a:r>
              <a:rPr lang="en-GB" sz="2000" dirty="0"/>
              <a:t>In fours, each member draw an externality diagram to show either:</a:t>
            </a:r>
          </a:p>
          <a:p>
            <a:pPr marL="342900" indent="-342900">
              <a:buFont typeface="+mj-lt"/>
              <a:buAutoNum type="alphaLcParenR"/>
            </a:pPr>
            <a:r>
              <a:rPr lang="en-GB" sz="1600" dirty="0"/>
              <a:t>Negative externalities in production</a:t>
            </a:r>
          </a:p>
          <a:p>
            <a:pPr marL="342900" indent="-342900">
              <a:buFont typeface="+mj-lt"/>
              <a:buAutoNum type="alphaLcParenR"/>
            </a:pPr>
            <a:r>
              <a:rPr lang="en-GB" sz="1600" dirty="0"/>
              <a:t>Negative externalities in consumption</a:t>
            </a:r>
          </a:p>
          <a:p>
            <a:pPr marL="342900" indent="-342900">
              <a:buFont typeface="+mj-lt"/>
              <a:buAutoNum type="alphaLcParenR"/>
            </a:pPr>
            <a:r>
              <a:rPr lang="en-GB" sz="1600" dirty="0"/>
              <a:t>Positive externalities in production</a:t>
            </a:r>
          </a:p>
          <a:p>
            <a:pPr marL="342900" indent="-342900">
              <a:buFont typeface="+mj-lt"/>
              <a:buAutoNum type="alphaLcParenR"/>
            </a:pPr>
            <a:r>
              <a:rPr lang="en-GB" sz="1600" dirty="0"/>
              <a:t>Positive externalities in consumption</a:t>
            </a:r>
          </a:p>
        </p:txBody>
      </p:sp>
    </p:spTree>
    <p:extLst>
      <p:ext uri="{BB962C8B-B14F-4D97-AF65-F5344CB8AC3E}">
        <p14:creationId xmlns:p14="http://schemas.microsoft.com/office/powerpoint/2010/main" val="175817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75767" y="3030279"/>
            <a:ext cx="785793" cy="769441"/>
          </a:xfrm>
          <a:prstGeom prst="rect">
            <a:avLst/>
          </a:prstGeom>
          <a:solidFill>
            <a:schemeClr val="bg1"/>
          </a:solidFill>
          <a:ln>
            <a:solidFill>
              <a:schemeClr val="tx1"/>
            </a:solidFill>
          </a:ln>
        </p:spPr>
        <p:txBody>
          <a:bodyPr wrap="none" rtlCol="0">
            <a:spAutoFit/>
          </a:bodyPr>
          <a:lstStyle/>
          <a:p>
            <a:r>
              <a:rPr lang="en-GB" sz="4400" b="1" dirty="0" smtClean="0"/>
              <a:t>B4</a:t>
            </a:r>
            <a:endParaRPr lang="en-GB" sz="4400" b="1" dirty="0"/>
          </a:p>
        </p:txBody>
      </p:sp>
      <p:sp>
        <p:nvSpPr>
          <p:cNvPr id="6" name="TextBox 5"/>
          <p:cNvSpPr txBox="1"/>
          <p:nvPr/>
        </p:nvSpPr>
        <p:spPr>
          <a:xfrm>
            <a:off x="6531324" y="3122611"/>
            <a:ext cx="1509516" cy="584775"/>
          </a:xfrm>
          <a:prstGeom prst="rect">
            <a:avLst/>
          </a:prstGeom>
          <a:solidFill>
            <a:schemeClr val="bg1"/>
          </a:solidFill>
          <a:ln>
            <a:solidFill>
              <a:schemeClr val="tx1"/>
            </a:solidFill>
          </a:ln>
        </p:spPr>
        <p:txBody>
          <a:bodyPr wrap="none" rtlCol="0">
            <a:spAutoFit/>
          </a:bodyPr>
          <a:lstStyle/>
          <a:p>
            <a:r>
              <a:rPr lang="en-GB" sz="3200" b="1" dirty="0" smtClean="0"/>
              <a:t>MACRO</a:t>
            </a:r>
            <a:endParaRPr lang="en-GB" sz="3200" b="1" dirty="0"/>
          </a:p>
        </p:txBody>
      </p:sp>
      <p:sp>
        <p:nvSpPr>
          <p:cNvPr id="7" name="TextBox 6"/>
          <p:cNvSpPr txBox="1"/>
          <p:nvPr/>
        </p:nvSpPr>
        <p:spPr>
          <a:xfrm>
            <a:off x="3705000" y="3122611"/>
            <a:ext cx="1374864" cy="584775"/>
          </a:xfrm>
          <a:prstGeom prst="rect">
            <a:avLst/>
          </a:prstGeom>
          <a:solidFill>
            <a:schemeClr val="bg1"/>
          </a:solidFill>
          <a:ln>
            <a:solidFill>
              <a:schemeClr val="tx1"/>
            </a:solidFill>
          </a:ln>
        </p:spPr>
        <p:txBody>
          <a:bodyPr wrap="none" rtlCol="0">
            <a:spAutoFit/>
          </a:bodyPr>
          <a:lstStyle/>
          <a:p>
            <a:r>
              <a:rPr lang="en-GB" sz="3200" b="1" dirty="0" smtClean="0"/>
              <a:t>MICRO</a:t>
            </a:r>
            <a:endParaRPr lang="en-GB" sz="3200" b="1" dirty="0"/>
          </a:p>
        </p:txBody>
      </p:sp>
      <p:sp>
        <p:nvSpPr>
          <p:cNvPr id="8" name="Left Brace 7"/>
          <p:cNvSpPr/>
          <p:nvPr/>
        </p:nvSpPr>
        <p:spPr>
          <a:xfrm>
            <a:off x="1757365" y="315608"/>
            <a:ext cx="841822" cy="6198781"/>
          </a:xfrm>
          <a:prstGeom prst="leftBrace">
            <a:avLst>
              <a:gd name="adj1" fmla="val 124826"/>
              <a:gd name="adj2" fmla="val 49359"/>
            </a:avLst>
          </a:prstGeom>
          <a:ln w="476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Left Brace 8"/>
          <p:cNvSpPr/>
          <p:nvPr/>
        </p:nvSpPr>
        <p:spPr>
          <a:xfrm rot="10800000">
            <a:off x="9820120" y="315608"/>
            <a:ext cx="841822" cy="6198781"/>
          </a:xfrm>
          <a:prstGeom prst="leftBrace">
            <a:avLst>
              <a:gd name="adj1" fmla="val 124826"/>
              <a:gd name="adj2" fmla="val 49359"/>
            </a:avLst>
          </a:prstGeom>
          <a:ln w="476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TextBox 9"/>
          <p:cNvSpPr txBox="1"/>
          <p:nvPr/>
        </p:nvSpPr>
        <p:spPr>
          <a:xfrm>
            <a:off x="124374" y="2599390"/>
            <a:ext cx="1391478" cy="1631216"/>
          </a:xfrm>
          <a:prstGeom prst="rect">
            <a:avLst/>
          </a:prstGeom>
          <a:noFill/>
        </p:spPr>
        <p:txBody>
          <a:bodyPr wrap="square" rtlCol="0">
            <a:spAutoFit/>
          </a:bodyPr>
          <a:lstStyle/>
          <a:p>
            <a:pPr marL="342900" indent="-342900">
              <a:buFont typeface="+mj-lt"/>
              <a:buAutoNum type="arabicPeriod"/>
            </a:pPr>
            <a:r>
              <a:rPr lang="en-GB" sz="1600" b="1" dirty="0" smtClean="0"/>
              <a:t>10 Multiple Choice Questions</a:t>
            </a:r>
          </a:p>
          <a:p>
            <a:pPr marL="342900" indent="-342900">
              <a:buFont typeface="+mj-lt"/>
              <a:buAutoNum type="arabicPeriod"/>
            </a:pPr>
            <a:r>
              <a:rPr lang="en-GB" sz="1600" b="1" dirty="0" smtClean="0"/>
              <a:t>25 Mark Essay</a:t>
            </a:r>
            <a:endParaRPr lang="en-GB" sz="1600" b="1" dirty="0"/>
          </a:p>
        </p:txBody>
      </p:sp>
      <p:sp>
        <p:nvSpPr>
          <p:cNvPr id="11" name="TextBox 10"/>
          <p:cNvSpPr txBox="1"/>
          <p:nvPr/>
        </p:nvSpPr>
        <p:spPr>
          <a:xfrm>
            <a:off x="10661942" y="2876389"/>
            <a:ext cx="1391478" cy="1077218"/>
          </a:xfrm>
          <a:prstGeom prst="rect">
            <a:avLst/>
          </a:prstGeom>
          <a:noFill/>
        </p:spPr>
        <p:txBody>
          <a:bodyPr wrap="square" rtlCol="0">
            <a:spAutoFit/>
          </a:bodyPr>
          <a:lstStyle/>
          <a:p>
            <a:pPr marL="342900" indent="-342900">
              <a:buFont typeface="+mj-lt"/>
              <a:buAutoNum type="arabicPeriod"/>
            </a:pPr>
            <a:r>
              <a:rPr lang="en-GB" sz="1600" b="1" dirty="0" smtClean="0"/>
              <a:t>10 Multiple Choice Questions</a:t>
            </a:r>
          </a:p>
        </p:txBody>
      </p:sp>
      <p:sp>
        <p:nvSpPr>
          <p:cNvPr id="16" name="TextBox 15"/>
          <p:cNvSpPr txBox="1"/>
          <p:nvPr/>
        </p:nvSpPr>
        <p:spPr>
          <a:xfrm>
            <a:off x="8310603" y="3705657"/>
            <a:ext cx="1244213" cy="800219"/>
          </a:xfrm>
          <a:prstGeom prst="rect">
            <a:avLst/>
          </a:prstGeom>
          <a:solidFill>
            <a:srgbClr val="FF0000"/>
          </a:solidFill>
        </p:spPr>
        <p:txBody>
          <a:bodyPr wrap="square" rtlCol="0">
            <a:spAutoFit/>
          </a:bodyPr>
          <a:lstStyle/>
          <a:p>
            <a:r>
              <a:rPr lang="en-GB" b="1" dirty="0" smtClean="0">
                <a:solidFill>
                  <a:schemeClr val="bg1"/>
                </a:solidFill>
              </a:rPr>
              <a:t>RWS 7</a:t>
            </a:r>
          </a:p>
          <a:p>
            <a:r>
              <a:rPr lang="en-GB" sz="1400" b="1" dirty="0" smtClean="0">
                <a:solidFill>
                  <a:schemeClr val="bg1"/>
                </a:solidFill>
              </a:rPr>
              <a:t>Demand Side Policies</a:t>
            </a:r>
            <a:endParaRPr lang="en-GB" sz="1400" b="1" dirty="0">
              <a:solidFill>
                <a:schemeClr val="bg1"/>
              </a:solidFill>
            </a:endParaRPr>
          </a:p>
        </p:txBody>
      </p:sp>
      <p:sp>
        <p:nvSpPr>
          <p:cNvPr id="17" name="TextBox 16"/>
          <p:cNvSpPr txBox="1"/>
          <p:nvPr/>
        </p:nvSpPr>
        <p:spPr>
          <a:xfrm>
            <a:off x="7540868" y="4786051"/>
            <a:ext cx="1539470" cy="800219"/>
          </a:xfrm>
          <a:prstGeom prst="rect">
            <a:avLst/>
          </a:prstGeom>
          <a:solidFill>
            <a:srgbClr val="FF0000"/>
          </a:solidFill>
        </p:spPr>
        <p:txBody>
          <a:bodyPr wrap="square" rtlCol="0">
            <a:spAutoFit/>
          </a:bodyPr>
          <a:lstStyle/>
          <a:p>
            <a:r>
              <a:rPr lang="en-GB" b="1" dirty="0" smtClean="0">
                <a:solidFill>
                  <a:schemeClr val="bg1"/>
                </a:solidFill>
              </a:rPr>
              <a:t>RWS 8</a:t>
            </a:r>
          </a:p>
          <a:p>
            <a:r>
              <a:rPr lang="en-GB" sz="1400" b="1" dirty="0" smtClean="0">
                <a:solidFill>
                  <a:schemeClr val="bg1"/>
                </a:solidFill>
              </a:rPr>
              <a:t>Supply Side Policies</a:t>
            </a:r>
          </a:p>
        </p:txBody>
      </p:sp>
      <p:sp>
        <p:nvSpPr>
          <p:cNvPr id="18" name="TextBox 17"/>
          <p:cNvSpPr txBox="1"/>
          <p:nvPr/>
        </p:nvSpPr>
        <p:spPr>
          <a:xfrm>
            <a:off x="8310603" y="2476279"/>
            <a:ext cx="1509517" cy="800219"/>
          </a:xfrm>
          <a:prstGeom prst="rect">
            <a:avLst/>
          </a:prstGeom>
          <a:solidFill>
            <a:srgbClr val="FF0000"/>
          </a:solidFill>
        </p:spPr>
        <p:txBody>
          <a:bodyPr wrap="square" rtlCol="0">
            <a:spAutoFit/>
          </a:bodyPr>
          <a:lstStyle/>
          <a:p>
            <a:r>
              <a:rPr lang="en-GB" b="1" dirty="0" smtClean="0">
                <a:solidFill>
                  <a:schemeClr val="bg1"/>
                </a:solidFill>
              </a:rPr>
              <a:t>RWS 6</a:t>
            </a:r>
          </a:p>
          <a:p>
            <a:r>
              <a:rPr lang="en-GB" sz="1400" b="1" dirty="0" smtClean="0">
                <a:solidFill>
                  <a:schemeClr val="bg1"/>
                </a:solidFill>
              </a:rPr>
              <a:t>Macroeconomic Equilibrium</a:t>
            </a:r>
            <a:endParaRPr lang="en-GB" sz="1400" b="1" dirty="0">
              <a:solidFill>
                <a:schemeClr val="bg1"/>
              </a:solidFill>
            </a:endParaRPr>
          </a:p>
        </p:txBody>
      </p:sp>
      <p:sp>
        <p:nvSpPr>
          <p:cNvPr id="19" name="TextBox 18"/>
          <p:cNvSpPr txBox="1"/>
          <p:nvPr/>
        </p:nvSpPr>
        <p:spPr>
          <a:xfrm>
            <a:off x="7700386" y="1246594"/>
            <a:ext cx="1880933" cy="800219"/>
          </a:xfrm>
          <a:prstGeom prst="rect">
            <a:avLst/>
          </a:prstGeom>
          <a:solidFill>
            <a:srgbClr val="FF0000"/>
          </a:solidFill>
        </p:spPr>
        <p:txBody>
          <a:bodyPr wrap="square" rtlCol="0">
            <a:spAutoFit/>
          </a:bodyPr>
          <a:lstStyle/>
          <a:p>
            <a:r>
              <a:rPr lang="en-GB" b="1" dirty="0" smtClean="0">
                <a:solidFill>
                  <a:schemeClr val="bg1"/>
                </a:solidFill>
              </a:rPr>
              <a:t>RWS 5</a:t>
            </a:r>
          </a:p>
          <a:p>
            <a:r>
              <a:rPr lang="en-GB" sz="1400" b="1" dirty="0" smtClean="0">
                <a:solidFill>
                  <a:schemeClr val="bg1"/>
                </a:solidFill>
              </a:rPr>
              <a:t>Intro to Aggregate Demand and Supply</a:t>
            </a:r>
            <a:endParaRPr lang="en-GB" sz="1400" b="1" dirty="0">
              <a:solidFill>
                <a:schemeClr val="bg1"/>
              </a:solidFill>
            </a:endParaRPr>
          </a:p>
        </p:txBody>
      </p:sp>
      <p:sp>
        <p:nvSpPr>
          <p:cNvPr id="20" name="TextBox 19"/>
          <p:cNvSpPr txBox="1"/>
          <p:nvPr/>
        </p:nvSpPr>
        <p:spPr>
          <a:xfrm>
            <a:off x="2436917" y="1860726"/>
            <a:ext cx="1804103" cy="1015663"/>
          </a:xfrm>
          <a:prstGeom prst="rect">
            <a:avLst/>
          </a:prstGeom>
          <a:solidFill>
            <a:srgbClr val="FF0000"/>
          </a:solidFill>
        </p:spPr>
        <p:txBody>
          <a:bodyPr wrap="square" rtlCol="0">
            <a:spAutoFit/>
          </a:bodyPr>
          <a:lstStyle/>
          <a:p>
            <a:r>
              <a:rPr lang="en-GB" b="1" dirty="0" smtClean="0">
                <a:solidFill>
                  <a:schemeClr val="bg1"/>
                </a:solidFill>
              </a:rPr>
              <a:t>RWS 7</a:t>
            </a:r>
          </a:p>
          <a:p>
            <a:r>
              <a:rPr lang="en-GB" sz="1400" b="1" dirty="0" smtClean="0">
                <a:solidFill>
                  <a:schemeClr val="bg1"/>
                </a:solidFill>
              </a:rPr>
              <a:t>Consumption Externalities (and the obesity issue)</a:t>
            </a:r>
            <a:endParaRPr lang="en-GB" sz="1400" b="1" dirty="0">
              <a:solidFill>
                <a:schemeClr val="bg1"/>
              </a:solidFill>
            </a:endParaRPr>
          </a:p>
        </p:txBody>
      </p:sp>
      <p:sp>
        <p:nvSpPr>
          <p:cNvPr id="21" name="TextBox 20"/>
          <p:cNvSpPr txBox="1"/>
          <p:nvPr/>
        </p:nvSpPr>
        <p:spPr>
          <a:xfrm>
            <a:off x="2447221" y="3957503"/>
            <a:ext cx="1931245" cy="1015663"/>
          </a:xfrm>
          <a:prstGeom prst="rect">
            <a:avLst/>
          </a:prstGeom>
          <a:solidFill>
            <a:srgbClr val="FF0000"/>
          </a:solidFill>
        </p:spPr>
        <p:txBody>
          <a:bodyPr wrap="square" rtlCol="0">
            <a:spAutoFit/>
          </a:bodyPr>
          <a:lstStyle/>
          <a:p>
            <a:r>
              <a:rPr lang="en-GB" b="1" dirty="0" smtClean="0">
                <a:solidFill>
                  <a:schemeClr val="bg1"/>
                </a:solidFill>
              </a:rPr>
              <a:t>RWS 8</a:t>
            </a:r>
          </a:p>
          <a:p>
            <a:r>
              <a:rPr lang="en-GB" sz="1400" b="1" dirty="0" smtClean="0">
                <a:solidFill>
                  <a:schemeClr val="bg1"/>
                </a:solidFill>
              </a:rPr>
              <a:t>Production Externalities (and the climate change issue)</a:t>
            </a:r>
          </a:p>
        </p:txBody>
      </p:sp>
      <p:sp>
        <p:nvSpPr>
          <p:cNvPr id="2" name="TextBox 1"/>
          <p:cNvSpPr txBox="1"/>
          <p:nvPr/>
        </p:nvSpPr>
        <p:spPr>
          <a:xfrm>
            <a:off x="2178276" y="6551316"/>
            <a:ext cx="8146974" cy="369332"/>
          </a:xfrm>
          <a:prstGeom prst="rect">
            <a:avLst/>
          </a:prstGeom>
          <a:solidFill>
            <a:schemeClr val="bg1"/>
          </a:solidFill>
        </p:spPr>
        <p:txBody>
          <a:bodyPr wrap="none" rtlCol="0">
            <a:spAutoFit/>
          </a:bodyPr>
          <a:lstStyle/>
          <a:p>
            <a:r>
              <a:rPr lang="en-GB" b="1" dirty="0" smtClean="0"/>
              <a:t>EXERCISE: DRAW MIND MAP AND USE EACH OTHER TO START YOUR FIRST VERSION</a:t>
            </a:r>
            <a:endParaRPr lang="en-GB" b="1" dirty="0"/>
          </a:p>
        </p:txBody>
      </p:sp>
    </p:spTree>
    <p:extLst>
      <p:ext uri="{BB962C8B-B14F-4D97-AF65-F5344CB8AC3E}">
        <p14:creationId xmlns:p14="http://schemas.microsoft.com/office/powerpoint/2010/main" val="110404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64" y="231013"/>
            <a:ext cx="11365992" cy="1325563"/>
          </a:xfrm>
        </p:spPr>
        <p:txBody>
          <a:bodyPr>
            <a:normAutofit fontScale="90000"/>
          </a:bodyPr>
          <a:lstStyle/>
          <a:p>
            <a:r>
              <a:rPr lang="en-GB" b="1" dirty="0" smtClean="0">
                <a:latin typeface="+mn-lt"/>
              </a:rPr>
              <a:t>EXTENSION ANALYSIS:</a:t>
            </a:r>
            <a:br>
              <a:rPr lang="en-GB" b="1" dirty="0" smtClean="0">
                <a:latin typeface="+mn-lt"/>
              </a:rPr>
            </a:br>
            <a:r>
              <a:rPr lang="en-GB" sz="4000" b="1" dirty="0" smtClean="0">
                <a:latin typeface="+mn-lt"/>
              </a:rPr>
              <a:t>Why is the market failing - an explanation of the diagrams</a:t>
            </a:r>
            <a:endParaRPr lang="en-GB" sz="4000" b="1" dirty="0">
              <a:latin typeface="+mn-lt"/>
            </a:endParaRPr>
          </a:p>
        </p:txBody>
      </p:sp>
      <p:sp>
        <p:nvSpPr>
          <p:cNvPr id="3" name="Content Placeholder 2"/>
          <p:cNvSpPr>
            <a:spLocks noGrp="1"/>
          </p:cNvSpPr>
          <p:nvPr>
            <p:ph idx="1"/>
          </p:nvPr>
        </p:nvSpPr>
        <p:spPr/>
        <p:txBody>
          <a:bodyPr>
            <a:normAutofit fontScale="85000" lnSpcReduction="20000"/>
          </a:bodyPr>
          <a:lstStyle/>
          <a:p>
            <a:pPr marL="354013" indent="-354013">
              <a:buFont typeface="+mj-lt"/>
              <a:buAutoNum type="arabicPeriod"/>
            </a:pPr>
            <a:r>
              <a:rPr lang="en-GB" b="1" dirty="0" smtClean="0"/>
              <a:t>Establish the allocative </a:t>
            </a:r>
            <a:r>
              <a:rPr lang="en-GB" b="1" dirty="0" smtClean="0"/>
              <a:t>inefficiency</a:t>
            </a:r>
          </a:p>
          <a:p>
            <a:pPr lvl="1"/>
            <a:r>
              <a:rPr lang="en-GB" dirty="0" smtClean="0"/>
              <a:t>Underproduction or overproduction: can you identify on your diagram?</a:t>
            </a:r>
            <a:endParaRPr lang="en-GB" dirty="0" smtClean="0"/>
          </a:p>
          <a:p>
            <a:pPr marL="354013" indent="-354013">
              <a:buFont typeface="+mj-lt"/>
              <a:buAutoNum type="arabicPeriod"/>
            </a:pPr>
            <a:r>
              <a:rPr lang="en-GB" b="1" dirty="0" smtClean="0"/>
              <a:t>Who is to blame</a:t>
            </a:r>
            <a:r>
              <a:rPr lang="en-GB" b="1" dirty="0" smtClean="0"/>
              <a:t>?</a:t>
            </a:r>
          </a:p>
          <a:p>
            <a:pPr lvl="1"/>
            <a:r>
              <a:rPr lang="en-GB" dirty="0" smtClean="0"/>
              <a:t>Consumers? (Benefit curves split)</a:t>
            </a:r>
          </a:p>
          <a:p>
            <a:pPr lvl="1"/>
            <a:r>
              <a:rPr lang="en-GB" dirty="0" smtClean="0"/>
              <a:t>Firms? (Cost curves split)</a:t>
            </a:r>
            <a:endParaRPr lang="en-GB" dirty="0" smtClean="0"/>
          </a:p>
          <a:p>
            <a:pPr marL="354013" indent="-354013">
              <a:buFont typeface="+mj-lt"/>
              <a:buAutoNum type="arabicPeriod"/>
            </a:pPr>
            <a:r>
              <a:rPr lang="en-GB" b="1" dirty="0" smtClean="0"/>
              <a:t>Why are they to blame</a:t>
            </a:r>
            <a:r>
              <a:rPr lang="en-GB" b="1" dirty="0" smtClean="0"/>
              <a:t>?</a:t>
            </a:r>
          </a:p>
          <a:p>
            <a:pPr lvl="1"/>
            <a:r>
              <a:rPr lang="en-GB" u="sng" dirty="0" smtClean="0"/>
              <a:t>Consumers </a:t>
            </a:r>
          </a:p>
          <a:p>
            <a:pPr lvl="2"/>
            <a:r>
              <a:rPr lang="en-GB" dirty="0" smtClean="0"/>
              <a:t>Over or under valuing the good and therefore demanding too much or too little because of imperfect information.</a:t>
            </a:r>
          </a:p>
          <a:p>
            <a:pPr lvl="2"/>
            <a:r>
              <a:rPr lang="en-GB" dirty="0" smtClean="0"/>
              <a:t>This leads to price being too high or low</a:t>
            </a:r>
          </a:p>
          <a:p>
            <a:pPr lvl="2"/>
            <a:r>
              <a:rPr lang="en-GB" dirty="0" smtClean="0"/>
              <a:t>This leads to supply (along the line) being too high or low (think profit motive incentives for firms)</a:t>
            </a:r>
          </a:p>
          <a:p>
            <a:pPr lvl="1"/>
            <a:r>
              <a:rPr lang="en-GB" dirty="0" smtClean="0"/>
              <a:t>Firms</a:t>
            </a:r>
          </a:p>
          <a:p>
            <a:pPr lvl="2"/>
            <a:r>
              <a:rPr lang="en-GB" dirty="0" smtClean="0"/>
              <a:t>Over or under estimate the costs of production and therefore supply too much or too little because of imperfect information</a:t>
            </a:r>
          </a:p>
          <a:p>
            <a:pPr lvl="2"/>
            <a:r>
              <a:rPr lang="en-GB" dirty="0" smtClean="0"/>
              <a:t>This leads to price being too high or low</a:t>
            </a:r>
          </a:p>
          <a:p>
            <a:pPr lvl="2"/>
            <a:r>
              <a:rPr lang="en-GB" dirty="0" smtClean="0"/>
              <a:t>This leads to demand (along the line) being too high or low (think price incentives for consumers</a:t>
            </a:r>
            <a:endParaRPr lang="en-GB" dirty="0"/>
          </a:p>
        </p:txBody>
      </p:sp>
    </p:spTree>
    <p:extLst>
      <p:ext uri="{BB962C8B-B14F-4D97-AF65-F5344CB8AC3E}">
        <p14:creationId xmlns:p14="http://schemas.microsoft.com/office/powerpoint/2010/main" val="173398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35" y="128736"/>
            <a:ext cx="3811089" cy="1325563"/>
          </a:xfrm>
        </p:spPr>
        <p:txBody>
          <a:bodyPr>
            <a:normAutofit fontScale="90000"/>
          </a:bodyPr>
          <a:lstStyle/>
          <a:p>
            <a:r>
              <a:rPr lang="en-GB" sz="3600" b="1" dirty="0" smtClean="0">
                <a:latin typeface="+mn-lt"/>
              </a:rPr>
              <a:t>Why is the market failing?</a:t>
            </a:r>
            <a:br>
              <a:rPr lang="en-GB" sz="3600" b="1" dirty="0" smtClean="0">
                <a:latin typeface="+mn-lt"/>
              </a:rPr>
            </a:br>
            <a:r>
              <a:rPr lang="en-GB" sz="2700" b="1" dirty="0" smtClean="0">
                <a:solidFill>
                  <a:srgbClr val="FF0000"/>
                </a:solidFill>
                <a:latin typeface="+mn-lt"/>
              </a:rPr>
              <a:t>EXTENSION ANALYSIS</a:t>
            </a:r>
            <a:endParaRPr lang="en-GB" sz="2700" b="1" dirty="0">
              <a:solidFill>
                <a:srgbClr val="FF0000"/>
              </a:solidFill>
              <a:latin typeface="+mn-lt"/>
            </a:endParaRPr>
          </a:p>
        </p:txBody>
      </p:sp>
      <p:sp>
        <p:nvSpPr>
          <p:cNvPr id="3" name="Content Placeholder 2"/>
          <p:cNvSpPr>
            <a:spLocks noGrp="1"/>
          </p:cNvSpPr>
          <p:nvPr>
            <p:ph idx="1"/>
          </p:nvPr>
        </p:nvSpPr>
        <p:spPr>
          <a:xfrm>
            <a:off x="148900" y="1690686"/>
            <a:ext cx="3428490" cy="4934701"/>
          </a:xfrm>
        </p:spPr>
        <p:txBody>
          <a:bodyPr>
            <a:normAutofit fontScale="92500" lnSpcReduction="20000"/>
          </a:bodyPr>
          <a:lstStyle/>
          <a:p>
            <a:pPr marL="514350" indent="-514350">
              <a:buFont typeface="+mj-lt"/>
              <a:buAutoNum type="arabicPeriod"/>
            </a:pPr>
            <a:r>
              <a:rPr lang="en-GB" dirty="0" smtClean="0"/>
              <a:t>Go through 1</a:t>
            </a:r>
            <a:r>
              <a:rPr lang="en-GB" baseline="30000" dirty="0" smtClean="0"/>
              <a:t>st</a:t>
            </a:r>
            <a:r>
              <a:rPr lang="en-GB" dirty="0" smtClean="0"/>
              <a:t> side of A3 </a:t>
            </a:r>
            <a:r>
              <a:rPr lang="en-GB" dirty="0" smtClean="0"/>
              <a:t>SUMMARY sheet</a:t>
            </a:r>
            <a:endParaRPr lang="en-GB" dirty="0" smtClean="0"/>
          </a:p>
          <a:p>
            <a:pPr marL="514350" indent="-514350">
              <a:buFont typeface="+mj-lt"/>
              <a:buAutoNum type="arabicPeriod"/>
            </a:pPr>
            <a:r>
              <a:rPr lang="en-GB" dirty="0" smtClean="0"/>
              <a:t>HOW MUCH DO YOU </a:t>
            </a:r>
            <a:r>
              <a:rPr lang="en-GB" dirty="0" smtClean="0"/>
              <a:t>UNDERSTAND? Explain </a:t>
            </a:r>
            <a:r>
              <a:rPr lang="en-GB" dirty="0" smtClean="0"/>
              <a:t>(using a production externality diagram) why there is a market failure in the sugary drinks market?</a:t>
            </a:r>
          </a:p>
          <a:p>
            <a:pPr marL="514350" indent="-514350">
              <a:buFont typeface="+mj-lt"/>
              <a:buAutoNum type="arabicPeriod"/>
            </a:pPr>
            <a:r>
              <a:rPr lang="en-GB" dirty="0" smtClean="0"/>
              <a:t>Go through 2</a:t>
            </a:r>
            <a:r>
              <a:rPr lang="en-GB" baseline="30000" dirty="0" smtClean="0"/>
              <a:t>nd</a:t>
            </a:r>
            <a:r>
              <a:rPr lang="en-GB" dirty="0" smtClean="0"/>
              <a:t> side of </a:t>
            </a:r>
            <a:r>
              <a:rPr lang="en-GB" dirty="0" smtClean="0"/>
              <a:t>A3 SUMMARY </a:t>
            </a:r>
            <a:r>
              <a:rPr lang="en-GB" dirty="0" smtClean="0"/>
              <a:t>sheet</a:t>
            </a:r>
            <a:endParaRPr lang="en-GB" dirty="0"/>
          </a:p>
        </p:txBody>
      </p:sp>
      <p:sp>
        <p:nvSpPr>
          <p:cNvPr id="4" name="TextBox 3"/>
          <p:cNvSpPr txBox="1"/>
          <p:nvPr/>
        </p:nvSpPr>
        <p:spPr>
          <a:xfrm>
            <a:off x="8065973" y="1995771"/>
            <a:ext cx="619079"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High</a:t>
            </a:r>
            <a:endParaRPr lang="en-GB" b="1" dirty="0"/>
          </a:p>
        </p:txBody>
      </p:sp>
      <p:sp>
        <p:nvSpPr>
          <p:cNvPr id="5" name="TextBox 4"/>
          <p:cNvSpPr txBox="1"/>
          <p:nvPr/>
        </p:nvSpPr>
        <p:spPr>
          <a:xfrm>
            <a:off x="10688857" y="1995771"/>
            <a:ext cx="619079"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High</a:t>
            </a:r>
            <a:endParaRPr lang="en-GB" b="1" dirty="0"/>
          </a:p>
        </p:txBody>
      </p:sp>
      <p:sp>
        <p:nvSpPr>
          <p:cNvPr id="6" name="TextBox 5"/>
          <p:cNvSpPr txBox="1"/>
          <p:nvPr/>
        </p:nvSpPr>
        <p:spPr>
          <a:xfrm>
            <a:off x="9398477" y="1995770"/>
            <a:ext cx="576954"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Low</a:t>
            </a:r>
            <a:endParaRPr lang="en-GB" b="1" dirty="0">
              <a:solidFill>
                <a:schemeClr val="bg1"/>
              </a:solidFill>
            </a:endParaRPr>
          </a:p>
        </p:txBody>
      </p:sp>
      <p:sp>
        <p:nvSpPr>
          <p:cNvPr id="7" name="TextBox 6"/>
          <p:cNvSpPr txBox="1"/>
          <p:nvPr/>
        </p:nvSpPr>
        <p:spPr>
          <a:xfrm>
            <a:off x="4020695" y="3485010"/>
            <a:ext cx="3261432" cy="1477328"/>
          </a:xfrm>
          <a:prstGeom prst="rect">
            <a:avLst/>
          </a:prstGeom>
          <a:noFill/>
          <a:ln>
            <a:solidFill>
              <a:schemeClr val="tx1"/>
            </a:solidFill>
          </a:ln>
        </p:spPr>
        <p:txBody>
          <a:bodyPr wrap="square" rtlCol="0">
            <a:spAutoFit/>
          </a:bodyPr>
          <a:lstStyle/>
          <a:p>
            <a:pPr algn="ctr"/>
            <a:r>
              <a:rPr lang="en-GB" b="1" dirty="0" smtClean="0"/>
              <a:t>POSITVE EXTERNALITIES IN CONSUMPTION</a:t>
            </a:r>
          </a:p>
          <a:p>
            <a:pPr algn="ctr"/>
            <a:r>
              <a:rPr lang="en-GB" dirty="0" smtClean="0"/>
              <a:t>(Under Consumption by consumers lead to under production by firms)</a:t>
            </a:r>
            <a:endParaRPr lang="en-GB" dirty="0"/>
          </a:p>
        </p:txBody>
      </p:sp>
      <p:sp>
        <p:nvSpPr>
          <p:cNvPr id="8" name="TextBox 7"/>
          <p:cNvSpPr txBox="1"/>
          <p:nvPr/>
        </p:nvSpPr>
        <p:spPr>
          <a:xfrm>
            <a:off x="4002651" y="211912"/>
            <a:ext cx="3261432" cy="1477328"/>
          </a:xfrm>
          <a:prstGeom prst="rect">
            <a:avLst/>
          </a:prstGeom>
          <a:noFill/>
          <a:ln>
            <a:solidFill>
              <a:schemeClr val="tx1"/>
            </a:solidFill>
          </a:ln>
        </p:spPr>
        <p:txBody>
          <a:bodyPr wrap="square" rtlCol="0">
            <a:spAutoFit/>
          </a:bodyPr>
          <a:lstStyle/>
          <a:p>
            <a:pPr algn="ctr"/>
            <a:r>
              <a:rPr lang="en-GB" b="1" dirty="0" smtClean="0"/>
              <a:t>NEGATIVE EXTERNALITIES IN CONSUMPTION</a:t>
            </a:r>
          </a:p>
          <a:p>
            <a:pPr algn="ctr"/>
            <a:r>
              <a:rPr lang="en-GB" dirty="0" smtClean="0"/>
              <a:t>(Over Consumption by consumers leading to over production by firms)</a:t>
            </a:r>
            <a:endParaRPr lang="en-GB" dirty="0"/>
          </a:p>
        </p:txBody>
      </p:sp>
      <p:sp>
        <p:nvSpPr>
          <p:cNvPr id="9" name="TextBox 8"/>
          <p:cNvSpPr txBox="1"/>
          <p:nvPr/>
        </p:nvSpPr>
        <p:spPr>
          <a:xfrm>
            <a:off x="3966817" y="5148059"/>
            <a:ext cx="3297266" cy="1477328"/>
          </a:xfrm>
          <a:prstGeom prst="rect">
            <a:avLst/>
          </a:prstGeom>
          <a:noFill/>
          <a:ln>
            <a:solidFill>
              <a:schemeClr val="tx1"/>
            </a:solidFill>
          </a:ln>
        </p:spPr>
        <p:txBody>
          <a:bodyPr wrap="square" rtlCol="0">
            <a:spAutoFit/>
          </a:bodyPr>
          <a:lstStyle/>
          <a:p>
            <a:pPr algn="ctr"/>
            <a:r>
              <a:rPr lang="en-GB" b="1" dirty="0" smtClean="0"/>
              <a:t>POSITIVE EXTERNALITIES IN PRODUCTION</a:t>
            </a:r>
          </a:p>
          <a:p>
            <a:pPr algn="ctr"/>
            <a:r>
              <a:rPr lang="en-GB" dirty="0" smtClean="0"/>
              <a:t>(Under Production by Firms leading to under consumption by consumers)</a:t>
            </a:r>
            <a:endParaRPr lang="en-GB" dirty="0"/>
          </a:p>
        </p:txBody>
      </p:sp>
      <p:sp>
        <p:nvSpPr>
          <p:cNvPr id="10" name="TextBox 9"/>
          <p:cNvSpPr txBox="1"/>
          <p:nvPr/>
        </p:nvSpPr>
        <p:spPr>
          <a:xfrm>
            <a:off x="4002651" y="1821962"/>
            <a:ext cx="3279476" cy="1477328"/>
          </a:xfrm>
          <a:prstGeom prst="rect">
            <a:avLst/>
          </a:prstGeom>
          <a:noFill/>
          <a:ln>
            <a:solidFill>
              <a:schemeClr val="tx1"/>
            </a:solidFill>
          </a:ln>
        </p:spPr>
        <p:txBody>
          <a:bodyPr wrap="square" rtlCol="0">
            <a:spAutoFit/>
          </a:bodyPr>
          <a:lstStyle/>
          <a:p>
            <a:pPr algn="ctr"/>
            <a:r>
              <a:rPr lang="en-GB" b="1" dirty="0" smtClean="0"/>
              <a:t>NEGATIVE EXTERNALITIES IN PRODUCTION</a:t>
            </a:r>
          </a:p>
          <a:p>
            <a:pPr algn="ctr"/>
            <a:r>
              <a:rPr lang="en-GB" dirty="0" smtClean="0"/>
              <a:t>(Over Production by Firms leading to over consumption by consumers)</a:t>
            </a:r>
            <a:endParaRPr lang="en-GB" dirty="0"/>
          </a:p>
        </p:txBody>
      </p:sp>
      <p:sp>
        <p:nvSpPr>
          <p:cNvPr id="11" name="TextBox 10"/>
          <p:cNvSpPr txBox="1"/>
          <p:nvPr/>
        </p:nvSpPr>
        <p:spPr>
          <a:xfrm>
            <a:off x="8065973" y="518635"/>
            <a:ext cx="619079"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High</a:t>
            </a:r>
            <a:endParaRPr lang="en-GB" b="1" dirty="0"/>
          </a:p>
        </p:txBody>
      </p:sp>
      <p:sp>
        <p:nvSpPr>
          <p:cNvPr id="12" name="TextBox 11"/>
          <p:cNvSpPr txBox="1"/>
          <p:nvPr/>
        </p:nvSpPr>
        <p:spPr>
          <a:xfrm>
            <a:off x="10688857" y="518635"/>
            <a:ext cx="619079"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High</a:t>
            </a:r>
            <a:endParaRPr lang="en-GB" b="1" dirty="0"/>
          </a:p>
        </p:txBody>
      </p:sp>
      <p:sp>
        <p:nvSpPr>
          <p:cNvPr id="13" name="TextBox 12"/>
          <p:cNvSpPr txBox="1"/>
          <p:nvPr/>
        </p:nvSpPr>
        <p:spPr>
          <a:xfrm>
            <a:off x="9377415" y="518634"/>
            <a:ext cx="619079"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High</a:t>
            </a:r>
            <a:endParaRPr lang="en-GB" b="1" dirty="0">
              <a:solidFill>
                <a:schemeClr val="bg1"/>
              </a:solidFill>
            </a:endParaRPr>
          </a:p>
        </p:txBody>
      </p:sp>
      <p:sp>
        <p:nvSpPr>
          <p:cNvPr id="14" name="TextBox 13"/>
          <p:cNvSpPr txBox="1"/>
          <p:nvPr/>
        </p:nvSpPr>
        <p:spPr>
          <a:xfrm>
            <a:off x="8087036" y="3752382"/>
            <a:ext cx="576953"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Low</a:t>
            </a:r>
            <a:endParaRPr lang="en-GB" b="1" dirty="0"/>
          </a:p>
        </p:txBody>
      </p:sp>
      <p:sp>
        <p:nvSpPr>
          <p:cNvPr id="15" name="TextBox 14"/>
          <p:cNvSpPr txBox="1"/>
          <p:nvPr/>
        </p:nvSpPr>
        <p:spPr>
          <a:xfrm>
            <a:off x="10709920" y="3752382"/>
            <a:ext cx="576953"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Low</a:t>
            </a:r>
            <a:endParaRPr lang="en-GB" b="1" dirty="0"/>
          </a:p>
        </p:txBody>
      </p:sp>
      <p:sp>
        <p:nvSpPr>
          <p:cNvPr id="16" name="TextBox 15"/>
          <p:cNvSpPr txBox="1"/>
          <p:nvPr/>
        </p:nvSpPr>
        <p:spPr>
          <a:xfrm>
            <a:off x="9398477" y="3752381"/>
            <a:ext cx="576954"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Low</a:t>
            </a:r>
            <a:endParaRPr lang="en-GB" b="1" dirty="0">
              <a:solidFill>
                <a:schemeClr val="bg1"/>
              </a:solidFill>
            </a:endParaRPr>
          </a:p>
        </p:txBody>
      </p:sp>
      <p:sp>
        <p:nvSpPr>
          <p:cNvPr id="17" name="TextBox 16"/>
          <p:cNvSpPr txBox="1"/>
          <p:nvPr/>
        </p:nvSpPr>
        <p:spPr>
          <a:xfrm>
            <a:off x="8087036" y="5372634"/>
            <a:ext cx="576953"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Low</a:t>
            </a:r>
            <a:endParaRPr lang="en-GB" b="1" dirty="0"/>
          </a:p>
        </p:txBody>
      </p:sp>
      <p:sp>
        <p:nvSpPr>
          <p:cNvPr id="18" name="TextBox 17"/>
          <p:cNvSpPr txBox="1"/>
          <p:nvPr/>
        </p:nvSpPr>
        <p:spPr>
          <a:xfrm>
            <a:off x="10709920" y="5372634"/>
            <a:ext cx="576953"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Low</a:t>
            </a:r>
            <a:endParaRPr lang="en-GB" b="1" dirty="0"/>
          </a:p>
        </p:txBody>
      </p:sp>
      <p:sp>
        <p:nvSpPr>
          <p:cNvPr id="19" name="TextBox 18"/>
          <p:cNvSpPr txBox="1"/>
          <p:nvPr/>
        </p:nvSpPr>
        <p:spPr>
          <a:xfrm>
            <a:off x="9377415" y="5372633"/>
            <a:ext cx="619079"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High</a:t>
            </a:r>
            <a:endParaRPr lang="en-GB" b="1" dirty="0">
              <a:solidFill>
                <a:schemeClr val="bg1"/>
              </a:solidFill>
            </a:endParaRPr>
          </a:p>
        </p:txBody>
      </p:sp>
      <p:cxnSp>
        <p:nvCxnSpPr>
          <p:cNvPr id="21" name="Straight Arrow Connector 20"/>
          <p:cNvCxnSpPr/>
          <p:nvPr/>
        </p:nvCxnSpPr>
        <p:spPr>
          <a:xfrm>
            <a:off x="8739815" y="101065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739815" y="246246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739815" y="4227095"/>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739815" y="5863389"/>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0160784" y="101065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0160784" y="2454442"/>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0160784" y="4227095"/>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0181847" y="5839326"/>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81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264" y="231648"/>
            <a:ext cx="11740896" cy="6437376"/>
          </a:xfrm>
          <a:solidFill>
            <a:schemeClr val="tx1"/>
          </a:solidFill>
        </p:spPr>
        <p:txBody>
          <a:bodyPr anchor="ctr" anchorCtr="1">
            <a:normAutofit/>
          </a:bodyPr>
          <a:lstStyle/>
          <a:p>
            <a:pPr marL="0" indent="0" algn="ctr">
              <a:buNone/>
            </a:pPr>
            <a:r>
              <a:rPr lang="en-GB" sz="16600" b="1" dirty="0" smtClean="0">
                <a:solidFill>
                  <a:schemeClr val="bg1"/>
                </a:solidFill>
              </a:rPr>
              <a:t>LESSON 2</a:t>
            </a:r>
            <a:endParaRPr lang="en-GB" sz="16600" b="1" dirty="0">
              <a:solidFill>
                <a:schemeClr val="bg1"/>
              </a:solidFill>
            </a:endParaRPr>
          </a:p>
        </p:txBody>
      </p:sp>
    </p:spTree>
    <p:extLst>
      <p:ext uri="{BB962C8B-B14F-4D97-AF65-F5344CB8AC3E}">
        <p14:creationId xmlns:p14="http://schemas.microsoft.com/office/powerpoint/2010/main" val="2415049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35" y="128736"/>
            <a:ext cx="3811089" cy="1325563"/>
          </a:xfrm>
        </p:spPr>
        <p:txBody>
          <a:bodyPr>
            <a:normAutofit fontScale="90000"/>
          </a:bodyPr>
          <a:lstStyle/>
          <a:p>
            <a:r>
              <a:rPr lang="en-GB" sz="3600" b="1" dirty="0" smtClean="0">
                <a:latin typeface="+mn-lt"/>
              </a:rPr>
              <a:t>Why is the market failing?</a:t>
            </a:r>
            <a:br>
              <a:rPr lang="en-GB" sz="3600" b="1" dirty="0" smtClean="0">
                <a:latin typeface="+mn-lt"/>
              </a:rPr>
            </a:br>
            <a:r>
              <a:rPr lang="en-GB" sz="2700" b="1" dirty="0" smtClean="0">
                <a:solidFill>
                  <a:srgbClr val="FF0000"/>
                </a:solidFill>
                <a:latin typeface="+mn-lt"/>
              </a:rPr>
              <a:t>EXTENSION ANALYSIS</a:t>
            </a:r>
            <a:endParaRPr lang="en-GB" sz="2700" b="1" dirty="0">
              <a:solidFill>
                <a:srgbClr val="FF0000"/>
              </a:solidFill>
              <a:latin typeface="+mn-lt"/>
            </a:endParaRPr>
          </a:p>
        </p:txBody>
      </p:sp>
      <p:sp>
        <p:nvSpPr>
          <p:cNvPr id="3" name="Content Placeholder 2"/>
          <p:cNvSpPr>
            <a:spLocks noGrp="1"/>
          </p:cNvSpPr>
          <p:nvPr>
            <p:ph idx="1"/>
          </p:nvPr>
        </p:nvSpPr>
        <p:spPr>
          <a:xfrm>
            <a:off x="148900" y="1690686"/>
            <a:ext cx="3428490" cy="4934701"/>
          </a:xfrm>
        </p:spPr>
        <p:txBody>
          <a:bodyPr>
            <a:normAutofit fontScale="92500" lnSpcReduction="20000"/>
          </a:bodyPr>
          <a:lstStyle/>
          <a:p>
            <a:pPr marL="514350" indent="-514350">
              <a:buFont typeface="+mj-lt"/>
              <a:buAutoNum type="arabicPeriod"/>
            </a:pPr>
            <a:r>
              <a:rPr lang="en-GB" dirty="0" smtClean="0"/>
              <a:t>Go through 1</a:t>
            </a:r>
            <a:r>
              <a:rPr lang="en-GB" baseline="30000" dirty="0" smtClean="0"/>
              <a:t>st</a:t>
            </a:r>
            <a:r>
              <a:rPr lang="en-GB" dirty="0" smtClean="0"/>
              <a:t> side of A3 </a:t>
            </a:r>
            <a:r>
              <a:rPr lang="en-GB" dirty="0" smtClean="0"/>
              <a:t>SUMMARY sheet</a:t>
            </a:r>
            <a:endParaRPr lang="en-GB" dirty="0" smtClean="0"/>
          </a:p>
          <a:p>
            <a:pPr marL="514350" indent="-514350">
              <a:buFont typeface="+mj-lt"/>
              <a:buAutoNum type="arabicPeriod"/>
            </a:pPr>
            <a:r>
              <a:rPr lang="en-GB" dirty="0" smtClean="0"/>
              <a:t>HOW MUCH DO YOU </a:t>
            </a:r>
            <a:r>
              <a:rPr lang="en-GB" dirty="0" smtClean="0"/>
              <a:t>UNDERSTAND? Explain </a:t>
            </a:r>
            <a:r>
              <a:rPr lang="en-GB" dirty="0" smtClean="0"/>
              <a:t>(using a production externality diagram) why there is a market failure in the sugary drinks market?</a:t>
            </a:r>
          </a:p>
          <a:p>
            <a:pPr marL="514350" indent="-514350">
              <a:buFont typeface="+mj-lt"/>
              <a:buAutoNum type="arabicPeriod"/>
            </a:pPr>
            <a:r>
              <a:rPr lang="en-GB" b="1" dirty="0" smtClean="0">
                <a:solidFill>
                  <a:srgbClr val="00B0F0"/>
                </a:solidFill>
              </a:rPr>
              <a:t>Go through 2</a:t>
            </a:r>
            <a:r>
              <a:rPr lang="en-GB" b="1" baseline="30000" dirty="0" smtClean="0">
                <a:solidFill>
                  <a:srgbClr val="00B0F0"/>
                </a:solidFill>
              </a:rPr>
              <a:t>nd</a:t>
            </a:r>
            <a:r>
              <a:rPr lang="en-GB" b="1" dirty="0" smtClean="0">
                <a:solidFill>
                  <a:srgbClr val="00B0F0"/>
                </a:solidFill>
              </a:rPr>
              <a:t> side of </a:t>
            </a:r>
            <a:r>
              <a:rPr lang="en-GB" b="1" dirty="0" smtClean="0">
                <a:solidFill>
                  <a:srgbClr val="00B0F0"/>
                </a:solidFill>
              </a:rPr>
              <a:t>A3 SUMMARY </a:t>
            </a:r>
            <a:r>
              <a:rPr lang="en-GB" b="1" dirty="0" smtClean="0">
                <a:solidFill>
                  <a:srgbClr val="00B0F0"/>
                </a:solidFill>
              </a:rPr>
              <a:t>sheet</a:t>
            </a:r>
            <a:endParaRPr lang="en-GB" b="1" dirty="0">
              <a:solidFill>
                <a:srgbClr val="00B0F0"/>
              </a:solidFill>
            </a:endParaRPr>
          </a:p>
        </p:txBody>
      </p:sp>
      <p:sp>
        <p:nvSpPr>
          <p:cNvPr id="4" name="TextBox 3"/>
          <p:cNvSpPr txBox="1"/>
          <p:nvPr/>
        </p:nvSpPr>
        <p:spPr>
          <a:xfrm>
            <a:off x="8065973" y="1995771"/>
            <a:ext cx="619079"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High</a:t>
            </a:r>
            <a:endParaRPr lang="en-GB" b="1" dirty="0"/>
          </a:p>
        </p:txBody>
      </p:sp>
      <p:sp>
        <p:nvSpPr>
          <p:cNvPr id="5" name="TextBox 4"/>
          <p:cNvSpPr txBox="1"/>
          <p:nvPr/>
        </p:nvSpPr>
        <p:spPr>
          <a:xfrm>
            <a:off x="10688857" y="1995771"/>
            <a:ext cx="619079"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High</a:t>
            </a:r>
            <a:endParaRPr lang="en-GB" b="1" dirty="0"/>
          </a:p>
        </p:txBody>
      </p:sp>
      <p:sp>
        <p:nvSpPr>
          <p:cNvPr id="6" name="TextBox 5"/>
          <p:cNvSpPr txBox="1"/>
          <p:nvPr/>
        </p:nvSpPr>
        <p:spPr>
          <a:xfrm>
            <a:off x="9398477" y="1995770"/>
            <a:ext cx="576954"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Low</a:t>
            </a:r>
            <a:endParaRPr lang="en-GB" b="1" dirty="0">
              <a:solidFill>
                <a:schemeClr val="bg1"/>
              </a:solidFill>
            </a:endParaRPr>
          </a:p>
        </p:txBody>
      </p:sp>
      <p:sp>
        <p:nvSpPr>
          <p:cNvPr id="7" name="TextBox 6"/>
          <p:cNvSpPr txBox="1"/>
          <p:nvPr/>
        </p:nvSpPr>
        <p:spPr>
          <a:xfrm>
            <a:off x="4020695" y="3485010"/>
            <a:ext cx="3261432" cy="1477328"/>
          </a:xfrm>
          <a:prstGeom prst="rect">
            <a:avLst/>
          </a:prstGeom>
          <a:noFill/>
          <a:ln>
            <a:solidFill>
              <a:schemeClr val="tx1"/>
            </a:solidFill>
          </a:ln>
        </p:spPr>
        <p:txBody>
          <a:bodyPr wrap="square" rtlCol="0">
            <a:spAutoFit/>
          </a:bodyPr>
          <a:lstStyle/>
          <a:p>
            <a:pPr algn="ctr"/>
            <a:r>
              <a:rPr lang="en-GB" b="1" dirty="0" smtClean="0"/>
              <a:t>POSITVE EXTERNALITIES IN CONSUMPTION</a:t>
            </a:r>
          </a:p>
          <a:p>
            <a:pPr algn="ctr"/>
            <a:r>
              <a:rPr lang="en-GB" dirty="0" smtClean="0"/>
              <a:t>(Under Consumption by consumers lead to under production by firms)</a:t>
            </a:r>
            <a:endParaRPr lang="en-GB" dirty="0"/>
          </a:p>
        </p:txBody>
      </p:sp>
      <p:sp>
        <p:nvSpPr>
          <p:cNvPr id="8" name="TextBox 7"/>
          <p:cNvSpPr txBox="1"/>
          <p:nvPr/>
        </p:nvSpPr>
        <p:spPr>
          <a:xfrm>
            <a:off x="4002651" y="211912"/>
            <a:ext cx="3261432" cy="1477328"/>
          </a:xfrm>
          <a:prstGeom prst="rect">
            <a:avLst/>
          </a:prstGeom>
          <a:noFill/>
          <a:ln>
            <a:solidFill>
              <a:schemeClr val="tx1"/>
            </a:solidFill>
          </a:ln>
        </p:spPr>
        <p:txBody>
          <a:bodyPr wrap="square" rtlCol="0">
            <a:spAutoFit/>
          </a:bodyPr>
          <a:lstStyle/>
          <a:p>
            <a:pPr algn="ctr"/>
            <a:r>
              <a:rPr lang="en-GB" b="1" dirty="0" smtClean="0"/>
              <a:t>NEGATIVE EXTERNALITIES IN CONSUMPTION</a:t>
            </a:r>
          </a:p>
          <a:p>
            <a:pPr algn="ctr"/>
            <a:r>
              <a:rPr lang="en-GB" dirty="0" smtClean="0"/>
              <a:t>(Over Consumption by consumers leading to over production by firms)</a:t>
            </a:r>
            <a:endParaRPr lang="en-GB" dirty="0"/>
          </a:p>
        </p:txBody>
      </p:sp>
      <p:sp>
        <p:nvSpPr>
          <p:cNvPr id="9" name="TextBox 8"/>
          <p:cNvSpPr txBox="1"/>
          <p:nvPr/>
        </p:nvSpPr>
        <p:spPr>
          <a:xfrm>
            <a:off x="3966817" y="5148059"/>
            <a:ext cx="3297266" cy="1477328"/>
          </a:xfrm>
          <a:prstGeom prst="rect">
            <a:avLst/>
          </a:prstGeom>
          <a:noFill/>
          <a:ln>
            <a:solidFill>
              <a:schemeClr val="tx1"/>
            </a:solidFill>
          </a:ln>
        </p:spPr>
        <p:txBody>
          <a:bodyPr wrap="square" rtlCol="0">
            <a:spAutoFit/>
          </a:bodyPr>
          <a:lstStyle/>
          <a:p>
            <a:pPr algn="ctr"/>
            <a:r>
              <a:rPr lang="en-GB" b="1" dirty="0" smtClean="0"/>
              <a:t>POSITIVE EXTERNALITIES IN PRODUCTION</a:t>
            </a:r>
          </a:p>
          <a:p>
            <a:pPr algn="ctr"/>
            <a:r>
              <a:rPr lang="en-GB" dirty="0" smtClean="0"/>
              <a:t>(Under Production by Firms leading to under consumption by consumers)</a:t>
            </a:r>
            <a:endParaRPr lang="en-GB" dirty="0"/>
          </a:p>
        </p:txBody>
      </p:sp>
      <p:sp>
        <p:nvSpPr>
          <p:cNvPr id="10" name="TextBox 9"/>
          <p:cNvSpPr txBox="1"/>
          <p:nvPr/>
        </p:nvSpPr>
        <p:spPr>
          <a:xfrm>
            <a:off x="4002651" y="1821962"/>
            <a:ext cx="3279476" cy="1477328"/>
          </a:xfrm>
          <a:prstGeom prst="rect">
            <a:avLst/>
          </a:prstGeom>
          <a:noFill/>
          <a:ln>
            <a:solidFill>
              <a:schemeClr val="tx1"/>
            </a:solidFill>
          </a:ln>
        </p:spPr>
        <p:txBody>
          <a:bodyPr wrap="square" rtlCol="0">
            <a:spAutoFit/>
          </a:bodyPr>
          <a:lstStyle/>
          <a:p>
            <a:pPr algn="ctr"/>
            <a:r>
              <a:rPr lang="en-GB" b="1" dirty="0" smtClean="0"/>
              <a:t>NEGATIVE EXTERNALITIES IN PRODUCTION</a:t>
            </a:r>
          </a:p>
          <a:p>
            <a:pPr algn="ctr"/>
            <a:r>
              <a:rPr lang="en-GB" dirty="0" smtClean="0"/>
              <a:t>(Over Production by Firms leading to over consumption by consumers)</a:t>
            </a:r>
            <a:endParaRPr lang="en-GB" dirty="0"/>
          </a:p>
        </p:txBody>
      </p:sp>
      <p:sp>
        <p:nvSpPr>
          <p:cNvPr id="11" name="TextBox 10"/>
          <p:cNvSpPr txBox="1"/>
          <p:nvPr/>
        </p:nvSpPr>
        <p:spPr>
          <a:xfrm>
            <a:off x="8065973" y="518635"/>
            <a:ext cx="619079"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High</a:t>
            </a:r>
            <a:endParaRPr lang="en-GB" b="1" dirty="0"/>
          </a:p>
        </p:txBody>
      </p:sp>
      <p:sp>
        <p:nvSpPr>
          <p:cNvPr id="12" name="TextBox 11"/>
          <p:cNvSpPr txBox="1"/>
          <p:nvPr/>
        </p:nvSpPr>
        <p:spPr>
          <a:xfrm>
            <a:off x="10688857" y="518635"/>
            <a:ext cx="619079"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High</a:t>
            </a:r>
            <a:endParaRPr lang="en-GB" b="1" dirty="0"/>
          </a:p>
        </p:txBody>
      </p:sp>
      <p:sp>
        <p:nvSpPr>
          <p:cNvPr id="13" name="TextBox 12"/>
          <p:cNvSpPr txBox="1"/>
          <p:nvPr/>
        </p:nvSpPr>
        <p:spPr>
          <a:xfrm>
            <a:off x="9377415" y="518634"/>
            <a:ext cx="619079"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High</a:t>
            </a:r>
            <a:endParaRPr lang="en-GB" b="1" dirty="0">
              <a:solidFill>
                <a:schemeClr val="bg1"/>
              </a:solidFill>
            </a:endParaRPr>
          </a:p>
        </p:txBody>
      </p:sp>
      <p:sp>
        <p:nvSpPr>
          <p:cNvPr id="14" name="TextBox 13"/>
          <p:cNvSpPr txBox="1"/>
          <p:nvPr/>
        </p:nvSpPr>
        <p:spPr>
          <a:xfrm>
            <a:off x="8087036" y="3752382"/>
            <a:ext cx="576953"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Low</a:t>
            </a:r>
            <a:endParaRPr lang="en-GB" b="1" dirty="0"/>
          </a:p>
        </p:txBody>
      </p:sp>
      <p:sp>
        <p:nvSpPr>
          <p:cNvPr id="15" name="TextBox 14"/>
          <p:cNvSpPr txBox="1"/>
          <p:nvPr/>
        </p:nvSpPr>
        <p:spPr>
          <a:xfrm>
            <a:off x="10709920" y="3752382"/>
            <a:ext cx="576953"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Low</a:t>
            </a:r>
            <a:endParaRPr lang="en-GB" b="1" dirty="0"/>
          </a:p>
        </p:txBody>
      </p:sp>
      <p:sp>
        <p:nvSpPr>
          <p:cNvPr id="16" name="TextBox 15"/>
          <p:cNvSpPr txBox="1"/>
          <p:nvPr/>
        </p:nvSpPr>
        <p:spPr>
          <a:xfrm>
            <a:off x="9398477" y="3752381"/>
            <a:ext cx="576954"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Low</a:t>
            </a:r>
            <a:endParaRPr lang="en-GB" b="1" dirty="0">
              <a:solidFill>
                <a:schemeClr val="bg1"/>
              </a:solidFill>
            </a:endParaRPr>
          </a:p>
        </p:txBody>
      </p:sp>
      <p:sp>
        <p:nvSpPr>
          <p:cNvPr id="17" name="TextBox 16"/>
          <p:cNvSpPr txBox="1"/>
          <p:nvPr/>
        </p:nvSpPr>
        <p:spPr>
          <a:xfrm>
            <a:off x="8087036" y="5372634"/>
            <a:ext cx="576953" cy="984885"/>
          </a:xfrm>
          <a:prstGeom prst="rect">
            <a:avLst/>
          </a:prstGeom>
          <a:solidFill>
            <a:schemeClr val="bg1"/>
          </a:solidFill>
        </p:spPr>
        <p:txBody>
          <a:bodyPr wrap="none" rtlCol="0">
            <a:spAutoFit/>
          </a:bodyPr>
          <a:lstStyle/>
          <a:p>
            <a:pPr algn="ctr"/>
            <a:r>
              <a:rPr lang="en-GB" sz="4000" b="1" dirty="0" smtClean="0"/>
              <a:t>S</a:t>
            </a:r>
          </a:p>
          <a:p>
            <a:pPr algn="ctr"/>
            <a:r>
              <a:rPr lang="en-GB" b="1" dirty="0" smtClean="0"/>
              <a:t>Low</a:t>
            </a:r>
            <a:endParaRPr lang="en-GB" b="1" dirty="0"/>
          </a:p>
        </p:txBody>
      </p:sp>
      <p:sp>
        <p:nvSpPr>
          <p:cNvPr id="18" name="TextBox 17"/>
          <p:cNvSpPr txBox="1"/>
          <p:nvPr/>
        </p:nvSpPr>
        <p:spPr>
          <a:xfrm>
            <a:off x="10709920" y="5372634"/>
            <a:ext cx="576953" cy="984885"/>
          </a:xfrm>
          <a:prstGeom prst="rect">
            <a:avLst/>
          </a:prstGeom>
          <a:solidFill>
            <a:schemeClr val="bg1"/>
          </a:solidFill>
        </p:spPr>
        <p:txBody>
          <a:bodyPr wrap="none" rtlCol="0">
            <a:spAutoFit/>
          </a:bodyPr>
          <a:lstStyle/>
          <a:p>
            <a:pPr algn="ctr"/>
            <a:r>
              <a:rPr lang="en-GB" sz="4000" b="1" dirty="0" smtClean="0"/>
              <a:t>D</a:t>
            </a:r>
          </a:p>
          <a:p>
            <a:pPr algn="ctr"/>
            <a:r>
              <a:rPr lang="en-GB" b="1" dirty="0" smtClean="0"/>
              <a:t>Low</a:t>
            </a:r>
            <a:endParaRPr lang="en-GB" b="1" dirty="0"/>
          </a:p>
        </p:txBody>
      </p:sp>
      <p:sp>
        <p:nvSpPr>
          <p:cNvPr id="19" name="TextBox 18"/>
          <p:cNvSpPr txBox="1"/>
          <p:nvPr/>
        </p:nvSpPr>
        <p:spPr>
          <a:xfrm>
            <a:off x="9377415" y="5372633"/>
            <a:ext cx="619079" cy="984885"/>
          </a:xfrm>
          <a:prstGeom prst="rect">
            <a:avLst/>
          </a:prstGeom>
          <a:solidFill>
            <a:srgbClr val="FF0000"/>
          </a:solidFill>
        </p:spPr>
        <p:txBody>
          <a:bodyPr wrap="none" rtlCol="0">
            <a:spAutoFit/>
          </a:bodyPr>
          <a:lstStyle/>
          <a:p>
            <a:pPr algn="ctr"/>
            <a:r>
              <a:rPr lang="en-GB" sz="4000" b="1" dirty="0" smtClean="0">
                <a:solidFill>
                  <a:schemeClr val="bg1"/>
                </a:solidFill>
              </a:rPr>
              <a:t>P</a:t>
            </a:r>
          </a:p>
          <a:p>
            <a:pPr algn="ctr"/>
            <a:r>
              <a:rPr lang="en-GB" b="1" dirty="0" smtClean="0">
                <a:solidFill>
                  <a:schemeClr val="bg1"/>
                </a:solidFill>
              </a:rPr>
              <a:t>High</a:t>
            </a:r>
            <a:endParaRPr lang="en-GB" b="1" dirty="0">
              <a:solidFill>
                <a:schemeClr val="bg1"/>
              </a:solidFill>
            </a:endParaRPr>
          </a:p>
        </p:txBody>
      </p:sp>
      <p:cxnSp>
        <p:nvCxnSpPr>
          <p:cNvPr id="21" name="Straight Arrow Connector 20"/>
          <p:cNvCxnSpPr/>
          <p:nvPr/>
        </p:nvCxnSpPr>
        <p:spPr>
          <a:xfrm>
            <a:off x="8739815" y="101065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739815" y="246246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739815" y="4227095"/>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8739815" y="5863389"/>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0160784" y="1010653"/>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0160784" y="2454442"/>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0160784" y="4227095"/>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0181847" y="5839326"/>
            <a:ext cx="528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67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GB" b="1" dirty="0" smtClean="0">
                <a:latin typeface="+mn-lt"/>
              </a:rPr>
              <a:t>Importance of Planning</a:t>
            </a:r>
            <a:endParaRPr lang="en-GB" b="1" dirty="0">
              <a:latin typeface="+mn-lt"/>
            </a:endParaRPr>
          </a:p>
        </p:txBody>
      </p:sp>
      <p:sp>
        <p:nvSpPr>
          <p:cNvPr id="3" name="Content Placeholder 2"/>
          <p:cNvSpPr>
            <a:spLocks noGrp="1"/>
          </p:cNvSpPr>
          <p:nvPr>
            <p:ph idx="1"/>
          </p:nvPr>
        </p:nvSpPr>
        <p:spPr>
          <a:xfrm>
            <a:off x="214745" y="1178502"/>
            <a:ext cx="4876799" cy="5534025"/>
          </a:xfrm>
        </p:spPr>
        <p:txBody>
          <a:bodyPr>
            <a:normAutofit fontScale="92500" lnSpcReduction="10000"/>
          </a:bodyPr>
          <a:lstStyle/>
          <a:p>
            <a:pPr marL="514350" indent="-514350">
              <a:buFont typeface="+mj-lt"/>
              <a:buAutoNum type="arabicPeriod"/>
            </a:pPr>
            <a:r>
              <a:rPr lang="en-GB" dirty="0" smtClean="0"/>
              <a:t>40 minutes for essays = 5 minutes should be planning</a:t>
            </a:r>
          </a:p>
          <a:p>
            <a:pPr marL="514350" indent="-514350">
              <a:buFont typeface="+mj-lt"/>
              <a:buAutoNum type="arabicPeriod"/>
            </a:pPr>
            <a:r>
              <a:rPr lang="en-GB" dirty="0" smtClean="0"/>
              <a:t>Best way to revise and prepare for unseen essays is to….</a:t>
            </a:r>
          </a:p>
          <a:p>
            <a:pPr marL="514350" indent="-514350">
              <a:buFont typeface="+mj-lt"/>
              <a:buAutoNum type="arabicPeriod"/>
            </a:pPr>
            <a:r>
              <a:rPr lang="en-GB" dirty="0" smtClean="0"/>
              <a:t>Every essay needs an I, M and C?</a:t>
            </a:r>
          </a:p>
          <a:p>
            <a:pPr marL="514350" indent="-514350">
              <a:buFont typeface="+mj-lt"/>
              <a:buAutoNum type="arabicPeriod"/>
            </a:pPr>
            <a:r>
              <a:rPr lang="en-GB" dirty="0" smtClean="0"/>
              <a:t>Every essay needs 2-3 points </a:t>
            </a:r>
          </a:p>
          <a:p>
            <a:pPr marL="514350" indent="-514350">
              <a:buFont typeface="+mj-lt"/>
              <a:buAutoNum type="arabicPeriod"/>
            </a:pPr>
            <a:r>
              <a:rPr lang="en-GB" dirty="0" smtClean="0"/>
              <a:t>Micro </a:t>
            </a:r>
            <a:r>
              <a:rPr lang="en-GB" dirty="0"/>
              <a:t>essays follow a similar </a:t>
            </a:r>
            <a:r>
              <a:rPr lang="en-GB" dirty="0" smtClean="0"/>
              <a:t>format: your points need to be backed up by MS, MF, GI and GF arguments</a:t>
            </a:r>
          </a:p>
          <a:p>
            <a:pPr marL="514350" indent="-514350">
              <a:buFont typeface="+mj-lt"/>
              <a:buAutoNum type="arabicPeriod"/>
            </a:pPr>
            <a:r>
              <a:rPr lang="en-GB" dirty="0" smtClean="0"/>
              <a:t>Use shorthand in your essay under timed conditions AND use the whole of the A4 page</a:t>
            </a:r>
          </a:p>
        </p:txBody>
      </p:sp>
      <p:sp>
        <p:nvSpPr>
          <p:cNvPr id="4" name="Content Placeholder 4"/>
          <p:cNvSpPr txBox="1">
            <a:spLocks/>
          </p:cNvSpPr>
          <p:nvPr/>
        </p:nvSpPr>
        <p:spPr>
          <a:xfrm>
            <a:off x="5839691" y="269521"/>
            <a:ext cx="6150349" cy="6443006"/>
          </a:xfrm>
          <a:prstGeom prst="rect">
            <a:avLst/>
          </a:prstGeom>
          <a:solidFill>
            <a:schemeClr val="bg1"/>
          </a:solidFill>
          <a:ln>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en-GB" sz="1600" dirty="0" smtClean="0"/>
              <a:t>Assess whether the UK Government should encourage greater use of market forces in the provision of health care (25 marks)</a:t>
            </a:r>
          </a:p>
          <a:p>
            <a:pPr>
              <a:buFont typeface="+mj-lt"/>
              <a:buAutoNum type="arabicPeriod"/>
            </a:pPr>
            <a:r>
              <a:rPr lang="en-GB" sz="1600" dirty="0" smtClean="0"/>
              <a:t>Evaluate whether Government Intervention through a ‘5p tax’ to reduce plastic bag use is the best course of action to reduce climate change? (25 marks)</a:t>
            </a:r>
          </a:p>
          <a:p>
            <a:pPr>
              <a:buFont typeface="+mj-lt"/>
              <a:buAutoNum type="arabicPeriod"/>
            </a:pPr>
            <a:r>
              <a:rPr lang="en-GB" sz="1600" dirty="0" smtClean="0"/>
              <a:t>Assess the view that a minimum price law provides the best way of tackling the problem of over-consumption of alcohol. (25 marks)</a:t>
            </a:r>
          </a:p>
          <a:p>
            <a:pPr>
              <a:buFont typeface="+mj-lt"/>
              <a:buAutoNum type="arabicPeriod"/>
            </a:pPr>
            <a:r>
              <a:rPr lang="en-GB" sz="1600" dirty="0" smtClean="0"/>
              <a:t>Evaluate the view that attempts by governments to eliminate market failure by intervening in markets for merit goods will inevitably lead to government failure. (25 marks)</a:t>
            </a:r>
          </a:p>
          <a:p>
            <a:pPr>
              <a:buFont typeface="+mj-lt"/>
              <a:buAutoNum type="arabicPeriod"/>
            </a:pPr>
            <a:r>
              <a:rPr lang="en-GB" sz="1600" dirty="0" smtClean="0"/>
              <a:t>Evaluate the role of Government in correcting the externalities caused by waste disposal and landfill sites (25 marks)</a:t>
            </a:r>
          </a:p>
          <a:p>
            <a:pPr>
              <a:buFont typeface="+mj-lt"/>
              <a:buAutoNum type="arabicPeriod"/>
            </a:pPr>
            <a:r>
              <a:rPr lang="en-GB" sz="1600" dirty="0" smtClean="0"/>
              <a:t>To what extent should Government’s be subsidising museum entry 	(25 marks)</a:t>
            </a:r>
          </a:p>
          <a:p>
            <a:pPr>
              <a:buFont typeface="+mj-lt"/>
              <a:buAutoNum type="arabicPeriod"/>
            </a:pPr>
            <a:r>
              <a:rPr lang="en-GB" sz="1600" dirty="0" smtClean="0"/>
              <a:t>Evaluate the case for and the case against the NHS charging for its services (25 marks)</a:t>
            </a:r>
          </a:p>
          <a:p>
            <a:pPr>
              <a:buFont typeface="+mj-lt"/>
              <a:buAutoNum type="arabicPeriod"/>
            </a:pPr>
            <a:r>
              <a:rPr lang="en-GB" sz="1600" dirty="0" smtClean="0"/>
              <a:t>Assess which is the best policy that the UK government could adopt to reduce congestion on the roads?</a:t>
            </a:r>
          </a:p>
          <a:p>
            <a:pPr>
              <a:buFont typeface="+mj-lt"/>
              <a:buAutoNum type="arabicPeriod"/>
            </a:pPr>
            <a:r>
              <a:rPr lang="en-GB" sz="1600" dirty="0" smtClean="0"/>
              <a:t>To what extent should Universities be mainly funded through the charging of fees to their students? (25 marks)</a:t>
            </a:r>
          </a:p>
          <a:p>
            <a:pPr>
              <a:buFont typeface="+mj-lt"/>
              <a:buAutoNum type="arabicPeriod"/>
            </a:pPr>
            <a:r>
              <a:rPr lang="en-GB" sz="1600" dirty="0" smtClean="0"/>
              <a:t>Evaluate whether the Government should intervene in the UK energy markets (25 marks)</a:t>
            </a:r>
          </a:p>
          <a:p>
            <a:endParaRPr lang="en-GB" sz="1100" dirty="0"/>
          </a:p>
        </p:txBody>
      </p:sp>
    </p:spTree>
    <p:extLst>
      <p:ext uri="{BB962C8B-B14F-4D97-AF65-F5344CB8AC3E}">
        <p14:creationId xmlns:p14="http://schemas.microsoft.com/office/powerpoint/2010/main" val="7824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07" y="244510"/>
            <a:ext cx="11695176" cy="1325563"/>
          </a:xfrm>
        </p:spPr>
        <p:txBody>
          <a:bodyPr>
            <a:noAutofit/>
          </a:bodyPr>
          <a:lstStyle/>
          <a:p>
            <a:r>
              <a:rPr lang="en-GB" sz="4000" b="1" dirty="0" smtClean="0">
                <a:latin typeface="+mn-lt"/>
              </a:rPr>
              <a:t>EXAMPLE: Discuss whether the Government should intervene to reduce alcohol consumption in the UK </a:t>
            </a:r>
            <a:r>
              <a:rPr lang="en-GB" sz="4000" b="1" dirty="0" smtClean="0">
                <a:latin typeface="+mn-lt"/>
              </a:rPr>
              <a:t/>
            </a:r>
            <a:br>
              <a:rPr lang="en-GB" sz="4000" b="1" dirty="0" smtClean="0">
                <a:latin typeface="+mn-lt"/>
              </a:rPr>
            </a:br>
            <a:r>
              <a:rPr lang="en-GB" sz="4000" b="1" dirty="0">
                <a:latin typeface="+mn-lt"/>
              </a:rPr>
              <a:t>	</a:t>
            </a:r>
            <a:r>
              <a:rPr lang="en-GB" sz="4000" b="1" dirty="0" smtClean="0">
                <a:latin typeface="+mn-lt"/>
              </a:rPr>
              <a:t>									</a:t>
            </a:r>
            <a:r>
              <a:rPr lang="en-GB" sz="4000" b="1" dirty="0" smtClean="0">
                <a:latin typeface="+mn-lt"/>
              </a:rPr>
              <a:t>(</a:t>
            </a:r>
            <a:r>
              <a:rPr lang="en-GB" sz="4000" b="1" dirty="0" smtClean="0">
                <a:latin typeface="+mn-lt"/>
              </a:rPr>
              <a:t>25 marks)</a:t>
            </a:r>
            <a:endParaRPr lang="en-GB" sz="4000" b="1" dirty="0">
              <a:latin typeface="+mn-lt"/>
            </a:endParaRPr>
          </a:p>
        </p:txBody>
      </p:sp>
      <p:sp>
        <p:nvSpPr>
          <p:cNvPr id="3" name="Content Placeholder 2"/>
          <p:cNvSpPr>
            <a:spLocks noGrp="1"/>
          </p:cNvSpPr>
          <p:nvPr>
            <p:ph idx="1"/>
          </p:nvPr>
        </p:nvSpPr>
        <p:spPr>
          <a:xfrm>
            <a:off x="215349" y="2077417"/>
            <a:ext cx="5798746" cy="4351338"/>
          </a:xfrm>
        </p:spPr>
        <p:txBody>
          <a:bodyPr>
            <a:normAutofit fontScale="62500" lnSpcReduction="20000"/>
          </a:bodyPr>
          <a:lstStyle/>
          <a:p>
            <a:r>
              <a:rPr lang="en-GB" b="1" dirty="0" smtClean="0"/>
              <a:t>INTRO</a:t>
            </a:r>
          </a:p>
          <a:p>
            <a:pPr lvl="1"/>
            <a:r>
              <a:rPr lang="en-GB" dirty="0" smtClean="0"/>
              <a:t>Define Government Intervention (perhaps with reference to current intervention)</a:t>
            </a:r>
          </a:p>
          <a:p>
            <a:pPr lvl="1"/>
            <a:r>
              <a:rPr lang="en-GB" dirty="0" smtClean="0"/>
              <a:t>Context </a:t>
            </a:r>
            <a:r>
              <a:rPr lang="en-GB" dirty="0" smtClean="0"/>
              <a:t>of </a:t>
            </a:r>
            <a:r>
              <a:rPr lang="en-GB" dirty="0" smtClean="0"/>
              <a:t>alcohol industry and effect on consumers </a:t>
            </a:r>
            <a:r>
              <a:rPr lang="en-GB" dirty="0" smtClean="0"/>
              <a:t>in the UK?</a:t>
            </a:r>
          </a:p>
          <a:p>
            <a:pPr lvl="1"/>
            <a:r>
              <a:rPr lang="en-GB" dirty="0" smtClean="0"/>
              <a:t>Route through the essay? Hint that market forces might also solve the issue (efficiency?), hint at market failure (???) and misallocation of resources. </a:t>
            </a:r>
          </a:p>
          <a:p>
            <a:r>
              <a:rPr lang="en-GB" b="1" dirty="0" smtClean="0"/>
              <a:t>MAIN</a:t>
            </a:r>
          </a:p>
          <a:p>
            <a:pPr lvl="1"/>
            <a:r>
              <a:rPr lang="en-GB" b="1" dirty="0" smtClean="0">
                <a:solidFill>
                  <a:srgbClr val="FF0000"/>
                </a:solidFill>
              </a:rPr>
              <a:t>Point 1: Shouldn’t intervene because market forces work</a:t>
            </a:r>
          </a:p>
          <a:p>
            <a:pPr lvl="2"/>
            <a:r>
              <a:rPr lang="en-GB" dirty="0" smtClean="0"/>
              <a:t>As: Market Success Arguments?</a:t>
            </a:r>
          </a:p>
          <a:p>
            <a:pPr lvl="2"/>
            <a:r>
              <a:rPr lang="en-GB" dirty="0" smtClean="0"/>
              <a:t>Ae: Market Failure Arguments?</a:t>
            </a:r>
          </a:p>
          <a:p>
            <a:pPr lvl="1"/>
            <a:r>
              <a:rPr lang="en-GB" b="1" dirty="0" smtClean="0">
                <a:solidFill>
                  <a:srgbClr val="00B050"/>
                </a:solidFill>
              </a:rPr>
              <a:t>Point 2: Government should intervene because there is market failure</a:t>
            </a:r>
          </a:p>
          <a:p>
            <a:pPr lvl="2"/>
            <a:r>
              <a:rPr lang="en-GB" dirty="0" smtClean="0"/>
              <a:t>As: Government Intervention Arguments?</a:t>
            </a:r>
          </a:p>
          <a:p>
            <a:pPr lvl="2"/>
            <a:r>
              <a:rPr lang="en-GB" dirty="0" smtClean="0"/>
              <a:t>Ae: Government Failure Arguments?</a:t>
            </a:r>
          </a:p>
          <a:p>
            <a:r>
              <a:rPr lang="en-GB" b="1" dirty="0" smtClean="0"/>
              <a:t>CONCLUSION</a:t>
            </a:r>
          </a:p>
          <a:p>
            <a:pPr lvl="1"/>
            <a:r>
              <a:rPr lang="en-GB" dirty="0" smtClean="0"/>
              <a:t>Position</a:t>
            </a:r>
          </a:p>
          <a:p>
            <a:pPr lvl="1"/>
            <a:r>
              <a:rPr lang="en-GB" dirty="0" smtClean="0"/>
              <a:t>Justify your position</a:t>
            </a:r>
          </a:p>
          <a:p>
            <a:pPr lvl="1"/>
            <a:r>
              <a:rPr lang="en-GB" dirty="0" smtClean="0"/>
              <a:t>Defend your position</a:t>
            </a:r>
            <a:endParaRPr lang="en-GB" dirty="0"/>
          </a:p>
        </p:txBody>
      </p:sp>
      <p:grpSp>
        <p:nvGrpSpPr>
          <p:cNvPr id="5" name="Group 4"/>
          <p:cNvGrpSpPr/>
          <p:nvPr/>
        </p:nvGrpSpPr>
        <p:grpSpPr>
          <a:xfrm>
            <a:off x="6068239" y="2234583"/>
            <a:ext cx="5691188" cy="4037005"/>
            <a:chOff x="6381671" y="1781305"/>
            <a:chExt cx="5691188" cy="4037005"/>
          </a:xfrm>
        </p:grpSpPr>
        <p:sp>
          <p:nvSpPr>
            <p:cNvPr id="6" name="Text Box 3"/>
            <p:cNvSpPr txBox="1">
              <a:spLocks noChangeArrowheads="1"/>
            </p:cNvSpPr>
            <p:nvPr/>
          </p:nvSpPr>
          <p:spPr bwMode="auto">
            <a:xfrm>
              <a:off x="9675734" y="3799009"/>
              <a:ext cx="2397125" cy="861774"/>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t>FREE</a:t>
              </a:r>
            </a:p>
            <a:p>
              <a:pPr algn="ctr" eaLnBrk="1" hangingPunct="1">
                <a:spcBef>
                  <a:spcPct val="0"/>
                </a:spcBef>
                <a:buFontTx/>
                <a:buNone/>
              </a:pPr>
              <a:r>
                <a:rPr lang="en-GB" altLang="en-US" sz="1800" dirty="0"/>
                <a:t>MARKETS</a:t>
              </a:r>
            </a:p>
            <a:p>
              <a:pPr algn="ctr" eaLnBrk="1" hangingPunct="1">
                <a:spcBef>
                  <a:spcPct val="0"/>
                </a:spcBef>
                <a:buFontTx/>
                <a:buNone/>
              </a:pPr>
              <a:r>
                <a:rPr lang="en-GB" altLang="en-US" sz="1400" dirty="0"/>
                <a:t>(or MARKET SUCCESS)</a:t>
              </a:r>
            </a:p>
          </p:txBody>
        </p:sp>
        <p:sp>
          <p:nvSpPr>
            <p:cNvPr id="7" name="Text Box 4"/>
            <p:cNvSpPr txBox="1">
              <a:spLocks noChangeArrowheads="1"/>
            </p:cNvSpPr>
            <p:nvPr/>
          </p:nvSpPr>
          <p:spPr bwMode="auto">
            <a:xfrm>
              <a:off x="9675734" y="5167435"/>
              <a:ext cx="239712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MARKET </a:t>
              </a:r>
            </a:p>
            <a:p>
              <a:pPr algn="ctr" eaLnBrk="1" hangingPunct="1">
                <a:spcBef>
                  <a:spcPct val="0"/>
                </a:spcBef>
                <a:buFontTx/>
                <a:buNone/>
              </a:pPr>
              <a:r>
                <a:rPr lang="en-GB" altLang="en-US" sz="1800"/>
                <a:t>FAILURE</a:t>
              </a:r>
            </a:p>
          </p:txBody>
        </p:sp>
        <p:sp>
          <p:nvSpPr>
            <p:cNvPr id="8" name="Text Box 5"/>
            <p:cNvSpPr txBox="1">
              <a:spLocks noChangeArrowheads="1"/>
            </p:cNvSpPr>
            <p:nvPr/>
          </p:nvSpPr>
          <p:spPr bwMode="auto">
            <a:xfrm>
              <a:off x="6381671" y="3878264"/>
              <a:ext cx="239712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GOVERNMENT INTERVENTION</a:t>
              </a:r>
            </a:p>
          </p:txBody>
        </p:sp>
        <p:cxnSp>
          <p:nvCxnSpPr>
            <p:cNvPr id="9" name="AutoShape 6"/>
            <p:cNvCxnSpPr>
              <a:cxnSpLocks noChangeShapeType="1"/>
              <a:stCxn id="14" idx="2"/>
              <a:endCxn id="6" idx="0"/>
            </p:cNvCxnSpPr>
            <p:nvPr/>
          </p:nvCxnSpPr>
          <p:spPr bwMode="auto">
            <a:xfrm>
              <a:off x="9308158" y="2427417"/>
              <a:ext cx="1566139" cy="137159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7"/>
            <p:cNvCxnSpPr>
              <a:cxnSpLocks noChangeShapeType="1"/>
              <a:stCxn id="14" idx="2"/>
              <a:endCxn id="8" idx="0"/>
            </p:cNvCxnSpPr>
            <p:nvPr/>
          </p:nvCxnSpPr>
          <p:spPr bwMode="auto">
            <a:xfrm flipH="1">
              <a:off x="7580233" y="2427417"/>
              <a:ext cx="1727924" cy="1450846"/>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8"/>
            <p:cNvCxnSpPr>
              <a:cxnSpLocks noChangeShapeType="1"/>
              <a:stCxn id="6" idx="2"/>
              <a:endCxn id="7" idx="0"/>
            </p:cNvCxnSpPr>
            <p:nvPr/>
          </p:nvCxnSpPr>
          <p:spPr bwMode="auto">
            <a:xfrm>
              <a:off x="10874296" y="4660784"/>
              <a:ext cx="0" cy="50665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 Box 9"/>
            <p:cNvSpPr txBox="1">
              <a:spLocks noChangeArrowheads="1"/>
            </p:cNvSpPr>
            <p:nvPr/>
          </p:nvSpPr>
          <p:spPr bwMode="auto">
            <a:xfrm>
              <a:off x="6381671" y="5246689"/>
              <a:ext cx="2397125" cy="369887"/>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GOVERNMENT FAILURE</a:t>
              </a:r>
            </a:p>
          </p:txBody>
        </p:sp>
        <p:cxnSp>
          <p:nvCxnSpPr>
            <p:cNvPr id="13" name="AutoShape 10"/>
            <p:cNvCxnSpPr>
              <a:cxnSpLocks noChangeShapeType="1"/>
              <a:stCxn id="8" idx="2"/>
              <a:endCxn id="12" idx="0"/>
            </p:cNvCxnSpPr>
            <p:nvPr/>
          </p:nvCxnSpPr>
          <p:spPr bwMode="auto">
            <a:xfrm>
              <a:off x="7580233" y="4529138"/>
              <a:ext cx="0" cy="7175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 Box 11"/>
            <p:cNvSpPr txBox="1">
              <a:spLocks noChangeArrowheads="1"/>
            </p:cNvSpPr>
            <p:nvPr/>
          </p:nvSpPr>
          <p:spPr bwMode="auto">
            <a:xfrm>
              <a:off x="8385820" y="1781305"/>
              <a:ext cx="1844675" cy="64611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dirty="0"/>
                <a:t>BASIC ECONOMIC</a:t>
              </a:r>
            </a:p>
            <a:p>
              <a:pPr algn="ctr" eaLnBrk="1" hangingPunct="1">
                <a:spcBef>
                  <a:spcPct val="0"/>
                </a:spcBef>
                <a:buFontTx/>
                <a:buNone/>
              </a:pPr>
              <a:r>
                <a:rPr lang="en-GB" altLang="en-US" sz="1800" dirty="0"/>
                <a:t>PROBLEM</a:t>
              </a:r>
            </a:p>
          </p:txBody>
        </p:sp>
        <p:sp>
          <p:nvSpPr>
            <p:cNvPr id="15" name="TextBox 14"/>
            <p:cNvSpPr txBox="1">
              <a:spLocks noChangeArrowheads="1"/>
            </p:cNvSpPr>
            <p:nvPr/>
          </p:nvSpPr>
          <p:spPr bwMode="auto">
            <a:xfrm rot="19220550">
              <a:off x="7532521" y="2913188"/>
              <a:ext cx="1293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solidFill>
                    <a:srgbClr val="FF0000"/>
                  </a:solidFill>
                  <a:latin typeface="Impact" panose="020B0806030902050204" pitchFamily="34" charset="0"/>
                </a:rPr>
                <a:t>SOCIALISM</a:t>
              </a:r>
            </a:p>
          </p:txBody>
        </p:sp>
        <p:sp>
          <p:nvSpPr>
            <p:cNvPr id="16" name="TextBox 15"/>
            <p:cNvSpPr txBox="1">
              <a:spLocks noChangeArrowheads="1"/>
            </p:cNvSpPr>
            <p:nvPr/>
          </p:nvSpPr>
          <p:spPr bwMode="auto">
            <a:xfrm rot="2520971">
              <a:off x="9612267" y="2873505"/>
              <a:ext cx="1385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anose="020F0502020204030204" pitchFamily="34" charset="0"/>
                </a:defRPr>
              </a:lvl1pPr>
              <a:lvl2pPr marL="742950" indent="-285750" eaLnBrk="0" hangingPunct="0">
                <a:spcBef>
                  <a:spcPct val="20000"/>
                </a:spcBef>
                <a:buChar char="–"/>
                <a:defRPr sz="2800">
                  <a:solidFill>
                    <a:schemeClr val="tx1"/>
                  </a:solidFill>
                  <a:latin typeface="Calibri" panose="020F0502020204030204" pitchFamily="34" charset="0"/>
                </a:defRPr>
              </a:lvl2pPr>
              <a:lvl3pPr marL="1143000" indent="-228600" eaLnBrk="0" hangingPunct="0">
                <a:spcBef>
                  <a:spcPct val="20000"/>
                </a:spcBef>
                <a:buChar char="•"/>
                <a:defRPr sz="2400">
                  <a:solidFill>
                    <a:schemeClr val="tx1"/>
                  </a:solidFill>
                  <a:latin typeface="Calibri" panose="020F0502020204030204" pitchFamily="34" charset="0"/>
                </a:defRPr>
              </a:lvl3pPr>
              <a:lvl4pPr marL="1600200" indent="-228600" eaLnBrk="0" hangingPunct="0">
                <a:spcBef>
                  <a:spcPct val="20000"/>
                </a:spcBef>
                <a:buChar char="–"/>
                <a:defRPr sz="2000">
                  <a:solidFill>
                    <a:schemeClr val="tx1"/>
                  </a:solidFill>
                  <a:latin typeface="Calibri" panose="020F0502020204030204" pitchFamily="34" charset="0"/>
                </a:defRPr>
              </a:lvl4pPr>
              <a:lvl5pPr marL="2057400" indent="-228600" eaLnBrk="0" hangingPunct="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b="1" dirty="0">
                  <a:solidFill>
                    <a:schemeClr val="tx2"/>
                  </a:solidFill>
                  <a:latin typeface="Impact" panose="020B0806030902050204" pitchFamily="34" charset="0"/>
                </a:rPr>
                <a:t>CAPITALISM</a:t>
              </a:r>
            </a:p>
          </p:txBody>
        </p:sp>
      </p:grpSp>
    </p:spTree>
    <p:extLst>
      <p:ext uri="{BB962C8B-B14F-4D97-AF65-F5344CB8AC3E}">
        <p14:creationId xmlns:p14="http://schemas.microsoft.com/office/powerpoint/2010/main" val="210625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1856</Words>
  <Application>Microsoft Office PowerPoint</Application>
  <PresentationFormat>Widescreen</PresentationFormat>
  <Paragraphs>279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Impact</vt:lpstr>
      <vt:lpstr>Reprise Stamp</vt:lpstr>
      <vt:lpstr>Office Theme</vt:lpstr>
      <vt:lpstr>BENCHMARK 4</vt:lpstr>
      <vt:lpstr>PowerPoint Presentation</vt:lpstr>
      <vt:lpstr>PowerPoint Presentation</vt:lpstr>
      <vt:lpstr>EXTENSION ANALYSIS: Why is the market failing - an explanation of the diagrams</vt:lpstr>
      <vt:lpstr>Why is the market failing? EXTENSION ANALYSIS</vt:lpstr>
      <vt:lpstr>PowerPoint Presentation</vt:lpstr>
      <vt:lpstr>Why is the market failing? EXTENSION ANALYSIS</vt:lpstr>
      <vt:lpstr>Importance of Planning</vt:lpstr>
      <vt:lpstr>EXAMPLE: Discuss whether the Government should intervene to reduce alcohol consumption in the UK            (25 marks)</vt:lpstr>
      <vt:lpstr>IMPORTANCE OF ESSAY PLANS</vt:lpstr>
      <vt:lpstr>How to write a Paragraph to explain market failure</vt:lpstr>
      <vt:lpstr>Assess whether the UK Government should encourage greater use of market forces in the provision of health care (25 marks) </vt:lpstr>
      <vt:lpstr>PowerPoint Presentation</vt:lpstr>
      <vt:lpstr>EXAMPLE: Discuss whether the Government should intervene to reduce alcohol consumption in the UK            (25 marks)</vt:lpstr>
      <vt:lpstr>POINT 1: Writing a Paragraph</vt:lpstr>
      <vt:lpstr>MACROECONOMICS (Don’t Forget!!)</vt:lpstr>
      <vt:lpstr>PowerPoint Presentation</vt:lpstr>
      <vt:lpstr>Identifying the ‘hook’ in the essay - practice</vt:lpstr>
      <vt:lpstr>Identifying the ‘hook’ in the essay - practice</vt:lpstr>
      <vt:lpstr>BENCHMARK CONTENT: Market Failures and Government Interventions?</vt:lpstr>
      <vt:lpstr>Market Failure Externalities in production and consumption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Discuss whether the Government should intervene to reduce alcohol consumption in the UK (25 marks)</dc:title>
  <dc:creator>Oliver Stevens</dc:creator>
  <cp:lastModifiedBy>Oliver Stevens</cp:lastModifiedBy>
  <cp:revision>13</cp:revision>
  <dcterms:created xsi:type="dcterms:W3CDTF">2017-01-31T16:26:32Z</dcterms:created>
  <dcterms:modified xsi:type="dcterms:W3CDTF">2017-03-28T14:02:59Z</dcterms:modified>
</cp:coreProperties>
</file>