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14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34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2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3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8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27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49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87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39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55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8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57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92258-5ACE-4E15-A852-CB0EE7470EE5}" type="datetimeFigureOut">
              <a:rPr lang="en-GB" smtClean="0"/>
              <a:t>25/03/19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483F7-4B56-4161-9307-266E8F8EE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35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badi MT Condensed Light"/>
                <a:cs typeface="Abadi MT Condensed Light"/>
              </a:rPr>
              <a:t>MICROECONOMICS ESSAYS</a:t>
            </a:r>
            <a:r>
              <a:rPr lang="en-GB" sz="3200" b="1" dirty="0" smtClean="0">
                <a:latin typeface="Abadi MT Condensed Light"/>
                <a:cs typeface="Abadi MT Condensed Light"/>
              </a:rPr>
              <a:t/>
            </a:r>
            <a:br>
              <a:rPr lang="en-GB" sz="3200" b="1" dirty="0" smtClean="0">
                <a:latin typeface="Abadi MT Condensed Light"/>
                <a:cs typeface="Abadi MT Condensed Light"/>
              </a:rPr>
            </a:br>
            <a:r>
              <a:rPr lang="en-GB" sz="2400" dirty="0" smtClean="0">
                <a:latin typeface="Abadi MT Condensed Light"/>
                <a:cs typeface="Abadi MT Condensed Light"/>
              </a:rPr>
              <a:t>PRODUCTION AND CONSUMPTION EXTERNALITIES</a:t>
            </a:r>
            <a:endParaRPr lang="en-GB" sz="2400" dirty="0">
              <a:latin typeface="Abadi MT Condensed Light"/>
              <a:cs typeface="Abadi MT Condensed Ligh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23528" y="1434252"/>
            <a:ext cx="8640960" cy="5235107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 smtClean="0">
                <a:latin typeface="Abadi MT Condensed Light"/>
                <a:cs typeface="Abadi MT Condensed Light"/>
              </a:rPr>
              <a:t>ROLE OF MARKET FOCUS</a:t>
            </a:r>
          </a:p>
          <a:p>
            <a:pPr>
              <a:buFont typeface="+mj-lt"/>
              <a:buAutoNum type="arabicPeriod"/>
            </a:pPr>
            <a:r>
              <a:rPr lang="en-GB" sz="1600" dirty="0" smtClean="0">
                <a:latin typeface="Abadi MT Condensed Light"/>
                <a:cs typeface="Abadi MT Condensed Light"/>
              </a:rPr>
              <a:t>Assess </a:t>
            </a:r>
            <a:r>
              <a:rPr lang="en-GB" sz="1600" dirty="0">
                <a:latin typeface="Abadi MT Condensed Light"/>
                <a:cs typeface="Abadi MT Condensed Light"/>
              </a:rPr>
              <a:t>whether the UK Government should encourage greater use of market forces in the provision of health care (25 marks</a:t>
            </a:r>
            <a:r>
              <a:rPr lang="en-GB" sz="1600" dirty="0" smtClean="0">
                <a:latin typeface="Abadi MT Condensed Light"/>
                <a:cs typeface="Abadi MT Condensed Light"/>
              </a:rPr>
              <a:t>)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latin typeface="Abadi MT Condensed Light"/>
                <a:cs typeface="Abadi MT Condensed Light"/>
              </a:rPr>
              <a:t>To what extent should hospitals be funded through charging prices to patients? (25 marks</a:t>
            </a:r>
            <a:r>
              <a:rPr lang="en-GB" sz="1600" dirty="0" smtClean="0">
                <a:latin typeface="Abadi MT Condensed Light"/>
                <a:cs typeface="Abadi MT Condensed Light"/>
              </a:rPr>
              <a:t>)</a:t>
            </a:r>
          </a:p>
          <a:p>
            <a:pPr>
              <a:buFont typeface="+mj-lt"/>
              <a:buAutoNum type="arabicPeriod"/>
            </a:pPr>
            <a:r>
              <a:rPr lang="en-GB" sz="1600" dirty="0" smtClean="0">
                <a:latin typeface="Abadi MT Condensed Light"/>
                <a:cs typeface="Abadi MT Condensed Light"/>
              </a:rPr>
              <a:t>Discuss the role of the market in finding solutions for obesity (25 marks)</a:t>
            </a:r>
          </a:p>
          <a:p>
            <a:pPr marL="0" indent="0">
              <a:buNone/>
            </a:pPr>
            <a:endParaRPr lang="en-GB" sz="1600" dirty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r>
              <a:rPr lang="en-GB" sz="1600" dirty="0" smtClean="0">
                <a:latin typeface="Abadi MT Condensed Light"/>
                <a:cs typeface="Abadi MT Condensed Light"/>
              </a:rPr>
              <a:t>ROLE OF GOVERNMENT FOCUS</a:t>
            </a:r>
            <a:endParaRPr lang="en-GB" sz="1600" dirty="0">
              <a:latin typeface="Abadi MT Condensed Light"/>
              <a:cs typeface="Abadi MT Condensed Light"/>
            </a:endParaRPr>
          </a:p>
          <a:p>
            <a:pPr>
              <a:buFont typeface="+mj-lt"/>
              <a:buAutoNum type="arabicPeriod"/>
            </a:pPr>
            <a:r>
              <a:rPr lang="en-GB" sz="1600" dirty="0" smtClean="0">
                <a:latin typeface="Abadi MT Condensed Light"/>
                <a:cs typeface="Abadi MT Condensed Light"/>
              </a:rPr>
              <a:t>Evaluate </a:t>
            </a:r>
            <a:r>
              <a:rPr lang="en-GB" sz="1600" dirty="0" smtClean="0">
                <a:latin typeface="Abadi MT Condensed Light"/>
                <a:cs typeface="Abadi MT Condensed Light"/>
              </a:rPr>
              <a:t>the role of Government in correcting the externalities caused by the emissions of carbon dioxide (25 </a:t>
            </a:r>
            <a:r>
              <a:rPr lang="en-GB" sz="1600" dirty="0">
                <a:latin typeface="Abadi MT Condensed Light"/>
                <a:cs typeface="Abadi MT Condensed Light"/>
              </a:rPr>
              <a:t>marks</a:t>
            </a:r>
            <a:r>
              <a:rPr lang="en-GB" sz="1600" dirty="0" smtClean="0">
                <a:latin typeface="Abadi MT Condensed Light"/>
                <a:cs typeface="Abadi MT Condensed Light"/>
              </a:rPr>
              <a:t>)</a:t>
            </a:r>
          </a:p>
          <a:p>
            <a:pPr>
              <a:buFont typeface="+mj-lt"/>
              <a:buAutoNum type="arabicPeriod"/>
            </a:pPr>
            <a:r>
              <a:rPr lang="en-GB" sz="1600" dirty="0" smtClean="0">
                <a:latin typeface="Abadi MT Condensed Light"/>
                <a:cs typeface="Abadi MT Condensed Light"/>
              </a:rPr>
              <a:t>Evaluate whether Government Intervention through a ‘5p tax’ to reduce plastic bag use is the best course of action to reduce climate change? (25 marks)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latin typeface="Abadi MT Condensed Light"/>
                <a:cs typeface="Abadi MT Condensed Light"/>
              </a:rPr>
              <a:t>Assess the view that a minimum price law provides the best way of tackling the problem of over-consumption of alcohol. (25 marks)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latin typeface="Abadi MT Condensed Light"/>
                <a:cs typeface="Abadi MT Condensed Light"/>
              </a:rPr>
              <a:t>To what extent should Government’s be subsidising </a:t>
            </a:r>
            <a:r>
              <a:rPr lang="en-GB" sz="1600" dirty="0" smtClean="0">
                <a:latin typeface="Abadi MT Condensed Light"/>
                <a:cs typeface="Abadi MT Condensed Light"/>
              </a:rPr>
              <a:t>gym membership to combat obesity? (25 </a:t>
            </a:r>
            <a:r>
              <a:rPr lang="en-GB" sz="1600" dirty="0">
                <a:latin typeface="Abadi MT Condensed Light"/>
                <a:cs typeface="Abadi MT Condensed Light"/>
              </a:rPr>
              <a:t>marks)</a:t>
            </a:r>
          </a:p>
          <a:p>
            <a:pPr>
              <a:buFont typeface="+mj-lt"/>
              <a:buAutoNum type="arabicPeriod"/>
            </a:pPr>
            <a:r>
              <a:rPr lang="en-GB" sz="1600" dirty="0" smtClean="0">
                <a:latin typeface="Abadi MT Condensed Light"/>
                <a:cs typeface="Abadi MT Condensed Light"/>
              </a:rPr>
              <a:t>Assess </a:t>
            </a:r>
            <a:r>
              <a:rPr lang="en-GB" sz="1600" dirty="0">
                <a:latin typeface="Abadi MT Condensed Light"/>
                <a:cs typeface="Abadi MT Condensed Light"/>
              </a:rPr>
              <a:t>which is the best policy that the UK government could adopt to reduce </a:t>
            </a:r>
            <a:r>
              <a:rPr lang="en-GB" sz="1600" dirty="0" smtClean="0">
                <a:latin typeface="Abadi MT Condensed Light"/>
                <a:cs typeface="Abadi MT Condensed Light"/>
              </a:rPr>
              <a:t>environmental pollution</a:t>
            </a:r>
            <a:endParaRPr lang="en-GB" sz="1600" dirty="0">
              <a:latin typeface="Abadi MT Condensed Light"/>
              <a:cs typeface="Abadi MT Condensed Light"/>
            </a:endParaRPr>
          </a:p>
          <a:p>
            <a:pPr>
              <a:buFont typeface="+mj-lt"/>
              <a:buAutoNum type="arabicPeriod"/>
            </a:pPr>
            <a:r>
              <a:rPr lang="en-GB" sz="1600" dirty="0" smtClean="0">
                <a:latin typeface="Abadi MT Condensed Light"/>
                <a:cs typeface="Abadi MT Condensed Light"/>
              </a:rPr>
              <a:t>Evaluate </a:t>
            </a:r>
            <a:r>
              <a:rPr lang="en-GB" sz="1600" dirty="0">
                <a:latin typeface="Abadi MT Condensed Light"/>
                <a:cs typeface="Abadi MT Condensed Light"/>
              </a:rPr>
              <a:t>whether </a:t>
            </a:r>
            <a:r>
              <a:rPr lang="en-GB" sz="1600" dirty="0" smtClean="0">
                <a:latin typeface="Abadi MT Condensed Light"/>
                <a:cs typeface="Abadi MT Condensed Light"/>
              </a:rPr>
              <a:t>the Government should </a:t>
            </a:r>
            <a:r>
              <a:rPr lang="en-GB" sz="1600" dirty="0">
                <a:latin typeface="Abadi MT Condensed Light"/>
                <a:cs typeface="Abadi MT Condensed Light"/>
              </a:rPr>
              <a:t>intervene in the UK energy </a:t>
            </a:r>
            <a:r>
              <a:rPr lang="en-GB" sz="1600" dirty="0" smtClean="0">
                <a:latin typeface="Abadi MT Condensed Light"/>
                <a:cs typeface="Abadi MT Condensed Light"/>
              </a:rPr>
              <a:t>markets to mitigate the issues of climate change </a:t>
            </a:r>
            <a:r>
              <a:rPr lang="en-GB" sz="1600" dirty="0">
                <a:latin typeface="Abadi MT Condensed Light"/>
                <a:cs typeface="Abadi MT Condensed Light"/>
              </a:rPr>
              <a:t>(25 marks)</a:t>
            </a:r>
          </a:p>
          <a:p>
            <a:endParaRPr lang="en-GB" sz="1100" dirty="0" smtClean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393599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badi MT Condensed Light"/>
                <a:cs typeface="Abadi MT Condensed Light"/>
              </a:rPr>
              <a:t>MACROECONOMICS ESSAYS</a:t>
            </a:r>
            <a:r>
              <a:rPr lang="en-GB" sz="3200" b="1" dirty="0" smtClean="0">
                <a:latin typeface="Abadi MT Condensed Light"/>
                <a:cs typeface="Abadi MT Condensed Light"/>
              </a:rPr>
              <a:t/>
            </a:r>
            <a:br>
              <a:rPr lang="en-GB" sz="3200" b="1" dirty="0" smtClean="0">
                <a:latin typeface="Abadi MT Condensed Light"/>
                <a:cs typeface="Abadi MT Condensed Light"/>
              </a:rPr>
            </a:br>
            <a:r>
              <a:rPr lang="en-GB" sz="2400" dirty="0" smtClean="0">
                <a:latin typeface="Abadi MT Condensed Light"/>
                <a:cs typeface="Abadi MT Condensed Light"/>
              </a:rPr>
              <a:t>MACROECONOMIC INDICATOR CONFLICTS AND GOVERNMENT POLICY</a:t>
            </a:r>
            <a:endParaRPr lang="en-GB" sz="2400" dirty="0">
              <a:latin typeface="Abadi MT Condensed Light"/>
              <a:cs typeface="Abadi MT Condensed Ligh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23528" y="1434252"/>
            <a:ext cx="8640960" cy="5235107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 smtClean="0">
                <a:latin typeface="Abadi MT Condensed Light"/>
                <a:cs typeface="Abadi MT Condensed Light"/>
              </a:rPr>
              <a:t>MACROECONOMIC INDICATOR CONFLICTS</a:t>
            </a:r>
          </a:p>
          <a:p>
            <a:pPr lvl="0">
              <a:buFont typeface="+mj-lt"/>
              <a:buAutoNum type="arabicPeriod"/>
            </a:pPr>
            <a:r>
              <a:rPr lang="en-US" sz="1600" dirty="0">
                <a:latin typeface="Abadi MT Condensed Light"/>
                <a:cs typeface="Abadi MT Condensed Light"/>
              </a:rPr>
              <a:t>Assess the likely consequences of increased spending on infrastructure for the performance of the UK economy </a:t>
            </a:r>
            <a:endParaRPr lang="en-US" sz="1600" dirty="0" smtClean="0">
              <a:latin typeface="Abadi MT Condensed Light"/>
              <a:cs typeface="Abadi MT Condensed Light"/>
            </a:endParaRPr>
          </a:p>
          <a:p>
            <a:pPr>
              <a:buFont typeface="+mj-lt"/>
              <a:buAutoNum type="arabicPeriod"/>
            </a:pPr>
            <a:r>
              <a:rPr lang="en-US" sz="1600" dirty="0">
                <a:latin typeface="Abadi MT Condensed Light"/>
                <a:cs typeface="Abadi MT Condensed Light"/>
              </a:rPr>
              <a:t>Assess the likely impact of a sustained period of low productivity growth on the performance of the UK economy </a:t>
            </a:r>
            <a:endParaRPr lang="en-GB" sz="1600" dirty="0">
              <a:latin typeface="Abadi MT Condensed Light"/>
              <a:cs typeface="Abadi MT Condensed Light"/>
            </a:endParaRPr>
          </a:p>
          <a:p>
            <a:pPr>
              <a:buFont typeface="+mj-lt"/>
              <a:buAutoNum type="arabicPeriod"/>
            </a:pPr>
            <a:r>
              <a:rPr lang="en-US" sz="1600" dirty="0">
                <a:latin typeface="Abadi MT Condensed Light"/>
                <a:cs typeface="Abadi MT Condensed Light"/>
              </a:rPr>
              <a:t>Evaluate the likely impact of a fall in the saving ratio on the performance of the UK economy </a:t>
            </a:r>
            <a:endParaRPr lang="en-GB" sz="1600" dirty="0">
              <a:latin typeface="Abadi MT Condensed Light"/>
              <a:cs typeface="Abadi MT Condensed Light"/>
            </a:endParaRPr>
          </a:p>
          <a:p>
            <a:pPr>
              <a:buFont typeface="+mj-lt"/>
              <a:buAutoNum type="arabicPeriod"/>
            </a:pPr>
            <a:r>
              <a:rPr lang="en-US" sz="1600" dirty="0">
                <a:latin typeface="Abadi MT Condensed Light"/>
                <a:cs typeface="Abadi MT Condensed Light"/>
              </a:rPr>
              <a:t>To what extent do you agree, if at all, that the implementation of a budget deficit reduction </a:t>
            </a:r>
            <a:r>
              <a:rPr lang="en-US" sz="1600" dirty="0" err="1">
                <a:latin typeface="Abadi MT Condensed Light"/>
                <a:cs typeface="Abadi MT Condensed Light"/>
              </a:rPr>
              <a:t>programme</a:t>
            </a:r>
            <a:r>
              <a:rPr lang="en-US" sz="1600" dirty="0">
                <a:latin typeface="Abadi MT Condensed Light"/>
                <a:cs typeface="Abadi MT Condensed Light"/>
              </a:rPr>
              <a:t> will improve the UK’s long-term economic prospects? Justify your answer. </a:t>
            </a:r>
            <a:endParaRPr lang="en-US" sz="1600" dirty="0" smtClean="0">
              <a:latin typeface="Abadi MT Condensed Light"/>
              <a:cs typeface="Abadi MT Condensed Light"/>
            </a:endParaRPr>
          </a:p>
          <a:p>
            <a:pPr lvl="0">
              <a:buFont typeface="+mj-lt"/>
              <a:buAutoNum type="arabicPeriod"/>
            </a:pPr>
            <a:r>
              <a:rPr lang="en-US" sz="1600" dirty="0">
                <a:latin typeface="Abadi MT Condensed Light"/>
                <a:cs typeface="Abadi MT Condensed Light"/>
              </a:rPr>
              <a:t>Assess the importance to the UK economy of continued economic growth in India. </a:t>
            </a:r>
            <a:endParaRPr lang="en-GB" sz="1600" dirty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endParaRPr lang="en-GB" sz="1600" dirty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r>
              <a:rPr lang="en-GB" sz="1600" dirty="0" smtClean="0">
                <a:latin typeface="Abadi MT Condensed Light"/>
                <a:cs typeface="Abadi MT Condensed Light"/>
              </a:rPr>
              <a:t>GOVERNMENT POLICY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latin typeface="Abadi MT Condensed Light"/>
                <a:cs typeface="Abadi MT Condensed Light"/>
              </a:rPr>
              <a:t>Discuss the importance of low interest rates in bringing about a recovery from recession in an economy such as the UK </a:t>
            </a:r>
            <a:endParaRPr lang="en-US" sz="1600" dirty="0" smtClean="0">
              <a:latin typeface="Abadi MT Condensed Light"/>
              <a:cs typeface="Abadi MT Condensed Light"/>
            </a:endParaRPr>
          </a:p>
          <a:p>
            <a:pPr lvl="0">
              <a:buFont typeface="+mj-lt"/>
              <a:buAutoNum type="arabicPeriod"/>
            </a:pPr>
            <a:r>
              <a:rPr lang="en-GB" sz="1600" dirty="0">
                <a:latin typeface="Abadi MT Condensed Light"/>
                <a:cs typeface="Abadi MT Condensed Light"/>
              </a:rPr>
              <a:t>Evaluate the use of demand management and supply side policies to promote economic recovery</a:t>
            </a:r>
          </a:p>
          <a:p>
            <a:pPr lvl="0">
              <a:buFont typeface="+mj-lt"/>
              <a:buAutoNum type="arabicPeriod"/>
            </a:pPr>
            <a:r>
              <a:rPr lang="en-US" sz="1600" dirty="0">
                <a:latin typeface="Abadi MT Condensed Light"/>
                <a:cs typeface="Abadi MT Condensed Light"/>
              </a:rPr>
              <a:t>Evaluate the policies that the UK government and firms could employ to improve productivity in the UK.  </a:t>
            </a:r>
            <a:endParaRPr lang="en-US" sz="1600" dirty="0" smtClean="0">
              <a:latin typeface="Abadi MT Condensed Light"/>
              <a:cs typeface="Abadi MT Condensed Light"/>
            </a:endParaRPr>
          </a:p>
          <a:p>
            <a:pPr>
              <a:buFont typeface="+mj-lt"/>
              <a:buAutoNum type="arabicPeriod"/>
            </a:pPr>
            <a:r>
              <a:rPr lang="en-GB" sz="1600" dirty="0">
                <a:latin typeface="Abadi MT Condensed Light"/>
                <a:cs typeface="Abadi MT Condensed Light"/>
              </a:rPr>
              <a:t>Evaluate the importance of aggregate demand in bringing about an increase in the rate of growth of the UK </a:t>
            </a:r>
            <a:r>
              <a:rPr lang="en-GB" sz="1600" dirty="0" smtClean="0">
                <a:latin typeface="Abadi MT Condensed Light"/>
                <a:cs typeface="Abadi MT Condensed Light"/>
              </a:rPr>
              <a:t>economy</a:t>
            </a:r>
          </a:p>
          <a:p>
            <a:pPr lvl="0">
              <a:buFont typeface="+mj-lt"/>
              <a:buAutoNum type="arabicPeriod"/>
            </a:pPr>
            <a:r>
              <a:rPr lang="en-GB" sz="1600" dirty="0">
                <a:latin typeface="Abadi MT Condensed Light"/>
                <a:cs typeface="Abadi MT Condensed Light"/>
              </a:rPr>
              <a:t>Evaluate the effectiveness of monetary policy in achieving macroeconomic stability in the UK</a:t>
            </a:r>
          </a:p>
          <a:p>
            <a:pPr marL="0" indent="0">
              <a:buNone/>
            </a:pPr>
            <a:endParaRPr lang="en-GB" sz="1600" dirty="0">
              <a:latin typeface="Abadi MT Condensed Light"/>
              <a:cs typeface="Abadi MT Condensed Light"/>
            </a:endParaRPr>
          </a:p>
          <a:p>
            <a:pPr marL="0" lvl="0" indent="0">
              <a:buNone/>
            </a:pPr>
            <a:endParaRPr lang="en-GB" sz="1600" dirty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endParaRPr lang="en-US" sz="1600" dirty="0" smtClean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endParaRPr lang="en-US" sz="1600" dirty="0" smtClean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endParaRPr lang="en-GB" sz="1600" dirty="0">
              <a:latin typeface="Abadi MT Condensed Light"/>
              <a:cs typeface="Abadi MT Condensed Light"/>
            </a:endParaRPr>
          </a:p>
          <a:p>
            <a:endParaRPr lang="en-GB" sz="1100" dirty="0" smtClean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1980221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390</Words>
  <Application>Microsoft Macintosh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MICROECONOMICS ESSAYS PRODUCTION AND CONSUMPTION EXTERNALITIES</vt:lpstr>
      <vt:lpstr>MACROECONOMICS ESSAYS MACROECONOMIC INDICATOR CONFLICTS AND GOVERNMENT POLICY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Labour Markets</dc:title>
  <dc:creator>Oliver Stevens</dc:creator>
  <cp:lastModifiedBy>Oliver Stevens</cp:lastModifiedBy>
  <cp:revision>26</cp:revision>
  <cp:lastPrinted>2017-03-27T07:43:02Z</cp:lastPrinted>
  <dcterms:created xsi:type="dcterms:W3CDTF">2014-10-15T14:43:45Z</dcterms:created>
  <dcterms:modified xsi:type="dcterms:W3CDTF">2019-03-25T20:41:33Z</dcterms:modified>
</cp:coreProperties>
</file>