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60" r:id="rId6"/>
    <p:sldId id="259"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01/07/2020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17438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01/07/2020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86449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01/07/2020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44743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01/07/2020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84839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C6CE82-91B5-432F-A689-7E134E477300}" type="datetimeFigureOut">
              <a:rPr lang="en-GB" smtClean="0"/>
              <a:t>01/07/2020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52637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C6CE82-91B5-432F-A689-7E134E477300}" type="datetimeFigureOut">
              <a:rPr lang="en-GB" smtClean="0"/>
              <a:t>01/07/2020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89266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C6CE82-91B5-432F-A689-7E134E477300}" type="datetimeFigureOut">
              <a:rPr lang="en-GB" smtClean="0"/>
              <a:t>01/07/2020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68265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C6CE82-91B5-432F-A689-7E134E477300}" type="datetimeFigureOut">
              <a:rPr lang="en-GB" smtClean="0"/>
              <a:t>01/07/2020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99690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6CE82-91B5-432F-A689-7E134E477300}" type="datetimeFigureOut">
              <a:rPr lang="en-GB" smtClean="0"/>
              <a:t>01/07/2020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9176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01/07/2020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66522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01/07/2020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235153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6CE82-91B5-432F-A689-7E134E477300}" type="datetimeFigureOut">
              <a:rPr lang="en-GB" smtClean="0"/>
              <a:t>01/07/2020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5B464-71B3-49A8-B4BE-F3EA34F56BB9}" type="slidenum">
              <a:rPr lang="en-GB" smtClean="0"/>
              <a:t>‹#›</a:t>
            </a:fld>
            <a:endParaRPr lang="en-GB"/>
          </a:p>
        </p:txBody>
      </p:sp>
    </p:spTree>
    <p:extLst>
      <p:ext uri="{BB962C8B-B14F-4D97-AF65-F5344CB8AC3E}">
        <p14:creationId xmlns:p14="http://schemas.microsoft.com/office/powerpoint/2010/main" val="304039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Numbers of the day</a:t>
            </a:r>
            <a:endParaRPr lang="en-GB" dirty="0"/>
          </a:p>
        </p:txBody>
      </p:sp>
      <p:sp>
        <p:nvSpPr>
          <p:cNvPr id="3" name="Content Placeholder 2"/>
          <p:cNvSpPr>
            <a:spLocks noGrp="1"/>
          </p:cNvSpPr>
          <p:nvPr>
            <p:ph idx="1"/>
          </p:nvPr>
        </p:nvSpPr>
        <p:spPr/>
        <p:txBody>
          <a:bodyPr/>
          <a:lstStyle/>
          <a:p>
            <a:r>
              <a:rPr lang="en-GB" dirty="0" smtClean="0"/>
              <a:t>-2.2%</a:t>
            </a:r>
          </a:p>
          <a:p>
            <a:r>
              <a:rPr lang="en-GB" dirty="0" smtClean="0"/>
              <a:t>£5bn</a:t>
            </a:r>
            <a:endParaRPr lang="en-GB" dirty="0"/>
          </a:p>
        </p:txBody>
      </p:sp>
    </p:spTree>
    <p:extLst>
      <p:ext uri="{BB962C8B-B14F-4D97-AF65-F5344CB8AC3E}">
        <p14:creationId xmlns:p14="http://schemas.microsoft.com/office/powerpoint/2010/main" val="58912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Individual Economic decision making and Behavioural Economics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7573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Behavioural Economics and asymmetric information what is the link?</a:t>
            </a:r>
            <a:endParaRPr lang="en-GB" dirty="0"/>
          </a:p>
        </p:txBody>
      </p:sp>
      <p:sp>
        <p:nvSpPr>
          <p:cNvPr id="3" name="Content Placeholder 2"/>
          <p:cNvSpPr>
            <a:spLocks noGrp="1"/>
          </p:cNvSpPr>
          <p:nvPr>
            <p:ph idx="1"/>
          </p:nvPr>
        </p:nvSpPr>
        <p:spPr/>
        <p:txBody>
          <a:bodyPr/>
          <a:lstStyle/>
          <a:p>
            <a:pPr marL="0" indent="0">
              <a:buNone/>
            </a:pPr>
            <a:r>
              <a:rPr lang="en-GB" dirty="0" smtClean="0"/>
              <a:t>Imperfect information makes it difficult for economic agents to make rational decisions</a:t>
            </a:r>
          </a:p>
          <a:p>
            <a:pPr marL="0" indent="0">
              <a:buNone/>
            </a:pPr>
            <a:endParaRPr lang="en-GB" dirty="0"/>
          </a:p>
          <a:p>
            <a:pPr marL="0" indent="0">
              <a:buNone/>
            </a:pPr>
            <a:r>
              <a:rPr lang="en-GB" dirty="0" smtClean="0"/>
              <a:t>Think about information failure in the context of market failure also</a:t>
            </a:r>
          </a:p>
        </p:txBody>
      </p:sp>
    </p:spTree>
    <p:extLst>
      <p:ext uri="{BB962C8B-B14F-4D97-AF65-F5344CB8AC3E}">
        <p14:creationId xmlns:p14="http://schemas.microsoft.com/office/powerpoint/2010/main" val="1916177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consumers seeking to maximise?</a:t>
            </a:r>
            <a:endParaRPr lang="en-GB" dirty="0"/>
          </a:p>
        </p:txBody>
      </p:sp>
      <p:sp>
        <p:nvSpPr>
          <p:cNvPr id="3" name="Content Placeholder 2"/>
          <p:cNvSpPr>
            <a:spLocks noGrp="1"/>
          </p:cNvSpPr>
          <p:nvPr>
            <p:ph idx="1"/>
          </p:nvPr>
        </p:nvSpPr>
        <p:spPr/>
        <p:txBody>
          <a:bodyPr>
            <a:normAutofit/>
          </a:bodyPr>
          <a:lstStyle/>
          <a:p>
            <a:r>
              <a:rPr lang="en-GB" dirty="0" smtClean="0"/>
              <a:t>Traditional economic theory makes assumption that consumers are aiming to maximise their utility</a:t>
            </a:r>
          </a:p>
          <a:p>
            <a:r>
              <a:rPr lang="en-GB" dirty="0" smtClean="0"/>
              <a:t>However behavioural economics is questioning this think about the bias that can influence decision making</a:t>
            </a:r>
          </a:p>
          <a:p>
            <a:r>
              <a:rPr lang="en-GB" dirty="0" smtClean="0"/>
              <a:t>Explain how each of the following can influence decision making</a:t>
            </a:r>
          </a:p>
          <a:p>
            <a:pPr lvl="1"/>
            <a:r>
              <a:rPr lang="en-GB" dirty="0" smtClean="0"/>
              <a:t>Heuristics</a:t>
            </a:r>
          </a:p>
          <a:p>
            <a:pPr lvl="1"/>
            <a:r>
              <a:rPr lang="en-GB" dirty="0" smtClean="0"/>
              <a:t>Anchoring</a:t>
            </a:r>
          </a:p>
          <a:p>
            <a:pPr lvl="1"/>
            <a:r>
              <a:rPr lang="en-GB" dirty="0" smtClean="0"/>
              <a:t>Availability</a:t>
            </a:r>
          </a:p>
          <a:p>
            <a:pPr lvl="1"/>
            <a:r>
              <a:rPr lang="en-GB" dirty="0" smtClean="0"/>
              <a:t>Social norms</a:t>
            </a:r>
          </a:p>
        </p:txBody>
      </p:sp>
    </p:spTree>
    <p:extLst>
      <p:ext uri="{BB962C8B-B14F-4D97-AF65-F5344CB8AC3E}">
        <p14:creationId xmlns:p14="http://schemas.microsoft.com/office/powerpoint/2010/main" val="21486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Behavioural vs traditional approach to policy</a:t>
            </a:r>
            <a:endParaRPr lang="en-GB" dirty="0"/>
          </a:p>
        </p:txBody>
      </p:sp>
      <p:sp>
        <p:nvSpPr>
          <p:cNvPr id="3" name="Content Placeholder 2"/>
          <p:cNvSpPr>
            <a:spLocks noGrp="1"/>
          </p:cNvSpPr>
          <p:nvPr>
            <p:ph idx="1"/>
          </p:nvPr>
        </p:nvSpPr>
        <p:spPr/>
        <p:txBody>
          <a:bodyPr/>
          <a:lstStyle/>
          <a:p>
            <a:r>
              <a:rPr lang="en-GB" dirty="0"/>
              <a:t>Traditional theory in assuming that consumers act to maximise their utility overlooks/disregards acting in a way which takes into consideration other’s well being </a:t>
            </a:r>
            <a:r>
              <a:rPr lang="en-GB" dirty="0" err="1"/>
              <a:t>i.e</a:t>
            </a:r>
            <a:r>
              <a:rPr lang="en-GB" dirty="0"/>
              <a:t> being altruistic.  </a:t>
            </a:r>
            <a:endParaRPr lang="en-GB" dirty="0" smtClean="0"/>
          </a:p>
          <a:p>
            <a:r>
              <a:rPr lang="en-GB" dirty="0" smtClean="0"/>
              <a:t>Behavioural </a:t>
            </a:r>
            <a:r>
              <a:rPr lang="en-GB" dirty="0"/>
              <a:t>Economics takes into account that people are influenced in their decision making not only by monetary reward but also by social norms and what is considered to be fair.</a:t>
            </a:r>
          </a:p>
          <a:p>
            <a:endParaRPr lang="en-GB" dirty="0"/>
          </a:p>
        </p:txBody>
      </p:sp>
    </p:spTree>
    <p:extLst>
      <p:ext uri="{BB962C8B-B14F-4D97-AF65-F5344CB8AC3E}">
        <p14:creationId xmlns:p14="http://schemas.microsoft.com/office/powerpoint/2010/main" val="926250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how can behavioural insights influence policy making</a:t>
            </a:r>
            <a:endParaRPr lang="en-GB" dirty="0"/>
          </a:p>
        </p:txBody>
      </p:sp>
      <p:sp>
        <p:nvSpPr>
          <p:cNvPr id="3" name="Content Placeholder 2"/>
          <p:cNvSpPr>
            <a:spLocks noGrp="1"/>
          </p:cNvSpPr>
          <p:nvPr>
            <p:ph idx="1"/>
          </p:nvPr>
        </p:nvSpPr>
        <p:spPr/>
        <p:txBody>
          <a:bodyPr>
            <a:normAutofit fontScale="92500" lnSpcReduction="10000"/>
          </a:bodyPr>
          <a:lstStyle/>
          <a:p>
            <a:r>
              <a:rPr lang="en-GB" dirty="0" err="1" smtClean="0"/>
              <a:t>Govts</a:t>
            </a:r>
            <a:r>
              <a:rPr lang="en-GB" dirty="0" smtClean="0"/>
              <a:t> should act to help consumers achieve outcomes that are in their own best interests that they would not otherwise achieve through acting rationally</a:t>
            </a:r>
          </a:p>
          <a:p>
            <a:r>
              <a:rPr lang="en-GB" dirty="0" smtClean="0"/>
              <a:t>Can help to achieve policy goals more effectively i.e. behavioural complements traditional policy rather than replaces it</a:t>
            </a:r>
          </a:p>
          <a:p>
            <a:r>
              <a:rPr lang="en-GB" dirty="0" smtClean="0"/>
              <a:t>Designing policies using behavioural insights can lead consumers into making certain choices (in many cases better choices than they might otherwise have made).  By using choice architecture (including mandated choices, default choices, nudges, framing) consumers can be encouraged to take decisions that might have better outcomes.</a:t>
            </a:r>
          </a:p>
          <a:p>
            <a:r>
              <a:rPr lang="en-GB" dirty="0" smtClean="0"/>
              <a:t>What is </a:t>
            </a:r>
            <a:r>
              <a:rPr lang="en-GB" dirty="0" err="1" smtClean="0"/>
              <a:t>autoenrolment</a:t>
            </a:r>
            <a:r>
              <a:rPr lang="en-GB" dirty="0" smtClean="0"/>
              <a:t>?  How successful has it been?  What problems/issues has it helped to overcome?</a:t>
            </a:r>
            <a:endParaRPr lang="en-GB" dirty="0"/>
          </a:p>
        </p:txBody>
      </p:sp>
    </p:spTree>
    <p:extLst>
      <p:ext uri="{BB962C8B-B14F-4D97-AF65-F5344CB8AC3E}">
        <p14:creationId xmlns:p14="http://schemas.microsoft.com/office/powerpoint/2010/main" val="863085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how might we use this in exam questions</a:t>
            </a:r>
            <a:endParaRPr lang="en-GB" dirty="0"/>
          </a:p>
        </p:txBody>
      </p:sp>
      <p:sp>
        <p:nvSpPr>
          <p:cNvPr id="3" name="Content Placeholder 2"/>
          <p:cNvSpPr>
            <a:spLocks noGrp="1"/>
          </p:cNvSpPr>
          <p:nvPr>
            <p:ph idx="1"/>
          </p:nvPr>
        </p:nvSpPr>
        <p:spPr/>
        <p:txBody>
          <a:bodyPr/>
          <a:lstStyle/>
          <a:p>
            <a:r>
              <a:rPr lang="en-GB" dirty="0" smtClean="0"/>
              <a:t>Income wealth and inequality</a:t>
            </a:r>
          </a:p>
          <a:p>
            <a:r>
              <a:rPr lang="en-GB" dirty="0" smtClean="0"/>
              <a:t>Healthcare</a:t>
            </a:r>
          </a:p>
          <a:p>
            <a:r>
              <a:rPr lang="en-GB" dirty="0" smtClean="0"/>
              <a:t>Demerit goods</a:t>
            </a:r>
          </a:p>
          <a:p>
            <a:endParaRPr lang="en-GB" dirty="0"/>
          </a:p>
          <a:p>
            <a:r>
              <a:rPr lang="en-GB" dirty="0" smtClean="0"/>
              <a:t>But remember you are often going to be using it in conjunction with talking about traditional policy approaches</a:t>
            </a:r>
          </a:p>
          <a:p>
            <a:r>
              <a:rPr lang="en-GB" dirty="0" smtClean="0"/>
              <a:t>Is also tested through multiple choice – it is really important that you can define all the key terms (refer to spec for list of them)</a:t>
            </a:r>
          </a:p>
          <a:p>
            <a:pPr marL="0" indent="0">
              <a:buNone/>
            </a:pPr>
            <a:endParaRPr lang="en-GB" dirty="0"/>
          </a:p>
        </p:txBody>
      </p:sp>
    </p:spTree>
    <p:extLst>
      <p:ext uri="{BB962C8B-B14F-4D97-AF65-F5344CB8AC3E}">
        <p14:creationId xmlns:p14="http://schemas.microsoft.com/office/powerpoint/2010/main" val="258822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further reading</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Tutor2u has an essay on whether or not behavioural economics is the solution to all neo classical economics problems this provides a good overview of the topic</a:t>
            </a:r>
          </a:p>
          <a:p>
            <a:r>
              <a:rPr lang="en-GB" dirty="0" smtClean="0"/>
              <a:t>Tutor2u a very short introduction to behavioural economics (link on GOL in folder on behavioural economics)</a:t>
            </a:r>
          </a:p>
          <a:p>
            <a:r>
              <a:rPr lang="en-GB" dirty="0" smtClean="0"/>
              <a:t>Read about the work of the Nudge unit see Guardian article the Nudge unit the experts that became a prime UK export (Nov 2018)</a:t>
            </a:r>
          </a:p>
          <a:p>
            <a:r>
              <a:rPr lang="en-GB" dirty="0" smtClean="0"/>
              <a:t>LSE public events including David Halpern talking about the work of the behavioural insights team, Nudge authors talking about their book and the sequel to it</a:t>
            </a:r>
          </a:p>
          <a:p>
            <a:r>
              <a:rPr lang="en-GB" dirty="0" smtClean="0"/>
              <a:t>Daniel </a:t>
            </a:r>
            <a:r>
              <a:rPr lang="en-GB" dirty="0" err="1" smtClean="0"/>
              <a:t>Khaneman</a:t>
            </a:r>
            <a:r>
              <a:rPr lang="en-GB" dirty="0" smtClean="0"/>
              <a:t> Thinking fast Thinking slow this is referred to in your textbook and copy is available in </a:t>
            </a:r>
            <a:r>
              <a:rPr lang="en-GB" smtClean="0"/>
              <a:t>the library</a:t>
            </a:r>
            <a:endParaRPr lang="en-GB" dirty="0"/>
          </a:p>
        </p:txBody>
      </p:sp>
    </p:spTree>
    <p:extLst>
      <p:ext uri="{BB962C8B-B14F-4D97-AF65-F5344CB8AC3E}">
        <p14:creationId xmlns:p14="http://schemas.microsoft.com/office/powerpoint/2010/main" val="1462177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468</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Numbers of the day</vt:lpstr>
      <vt:lpstr>Individual Economic decision making and Behavioural Economics</vt:lpstr>
      <vt:lpstr>Behavioural Economics and asymmetric information what is the link?</vt:lpstr>
      <vt:lpstr>What are consumers seeking to maximise?</vt:lpstr>
      <vt:lpstr>Behavioural vs traditional approach to policy</vt:lpstr>
      <vt:lpstr>So how can behavioural insights influence policy making</vt:lpstr>
      <vt:lpstr>So how might we use this in exam questions</vt:lpstr>
      <vt:lpstr>Some further reading</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3 intro</dc:title>
  <dc:creator>LocalUser</dc:creator>
  <cp:lastModifiedBy>LocalUser</cp:lastModifiedBy>
  <cp:revision>21</cp:revision>
  <dcterms:created xsi:type="dcterms:W3CDTF">2020-05-13T15:52:00Z</dcterms:created>
  <dcterms:modified xsi:type="dcterms:W3CDTF">2020-07-01T11:31:49Z</dcterms:modified>
</cp:coreProperties>
</file>