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4" r:id="rId3"/>
    <p:sldId id="265" r:id="rId4"/>
    <p:sldId id="266" r:id="rId5"/>
    <p:sldId id="26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6" d="100"/>
          <a:sy n="46" d="100"/>
        </p:scale>
        <p:origin x="780"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EC6CE82-91B5-432F-A689-7E134E477300}"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B5B464-71B3-49A8-B4BE-F3EA34F56BB9}" type="slidenum">
              <a:rPr lang="en-GB" smtClean="0"/>
              <a:t>‹#›</a:t>
            </a:fld>
            <a:endParaRPr lang="en-GB"/>
          </a:p>
        </p:txBody>
      </p:sp>
    </p:spTree>
    <p:extLst>
      <p:ext uri="{BB962C8B-B14F-4D97-AF65-F5344CB8AC3E}">
        <p14:creationId xmlns:p14="http://schemas.microsoft.com/office/powerpoint/2010/main" val="1174382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EC6CE82-91B5-432F-A689-7E134E477300}"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B5B464-71B3-49A8-B4BE-F3EA34F56BB9}" type="slidenum">
              <a:rPr lang="en-GB" smtClean="0"/>
              <a:t>‹#›</a:t>
            </a:fld>
            <a:endParaRPr lang="en-GB"/>
          </a:p>
        </p:txBody>
      </p:sp>
    </p:spTree>
    <p:extLst>
      <p:ext uri="{BB962C8B-B14F-4D97-AF65-F5344CB8AC3E}">
        <p14:creationId xmlns:p14="http://schemas.microsoft.com/office/powerpoint/2010/main" val="3864492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EC6CE82-91B5-432F-A689-7E134E477300}"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B5B464-71B3-49A8-B4BE-F3EA34F56BB9}" type="slidenum">
              <a:rPr lang="en-GB" smtClean="0"/>
              <a:t>‹#›</a:t>
            </a:fld>
            <a:endParaRPr lang="en-GB"/>
          </a:p>
        </p:txBody>
      </p:sp>
    </p:spTree>
    <p:extLst>
      <p:ext uri="{BB962C8B-B14F-4D97-AF65-F5344CB8AC3E}">
        <p14:creationId xmlns:p14="http://schemas.microsoft.com/office/powerpoint/2010/main" val="1447432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EC6CE82-91B5-432F-A689-7E134E477300}"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B5B464-71B3-49A8-B4BE-F3EA34F56BB9}" type="slidenum">
              <a:rPr lang="en-GB" smtClean="0"/>
              <a:t>‹#›</a:t>
            </a:fld>
            <a:endParaRPr lang="en-GB"/>
          </a:p>
        </p:txBody>
      </p:sp>
    </p:spTree>
    <p:extLst>
      <p:ext uri="{BB962C8B-B14F-4D97-AF65-F5344CB8AC3E}">
        <p14:creationId xmlns:p14="http://schemas.microsoft.com/office/powerpoint/2010/main" val="848397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EC6CE82-91B5-432F-A689-7E134E477300}"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B5B464-71B3-49A8-B4BE-F3EA34F56BB9}" type="slidenum">
              <a:rPr lang="en-GB" smtClean="0"/>
              <a:t>‹#›</a:t>
            </a:fld>
            <a:endParaRPr lang="en-GB"/>
          </a:p>
        </p:txBody>
      </p:sp>
    </p:spTree>
    <p:extLst>
      <p:ext uri="{BB962C8B-B14F-4D97-AF65-F5344CB8AC3E}">
        <p14:creationId xmlns:p14="http://schemas.microsoft.com/office/powerpoint/2010/main" val="526376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EC6CE82-91B5-432F-A689-7E134E477300}" type="datetimeFigureOut">
              <a:rPr lang="en-GB" smtClean="0"/>
              <a:t>08/07/2020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B5B464-71B3-49A8-B4BE-F3EA34F56BB9}" type="slidenum">
              <a:rPr lang="en-GB" smtClean="0"/>
              <a:t>‹#›</a:t>
            </a:fld>
            <a:endParaRPr lang="en-GB"/>
          </a:p>
        </p:txBody>
      </p:sp>
    </p:spTree>
    <p:extLst>
      <p:ext uri="{BB962C8B-B14F-4D97-AF65-F5344CB8AC3E}">
        <p14:creationId xmlns:p14="http://schemas.microsoft.com/office/powerpoint/2010/main" val="1892663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EC6CE82-91B5-432F-A689-7E134E477300}" type="datetimeFigureOut">
              <a:rPr lang="en-GB" smtClean="0"/>
              <a:t>08/07/2020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7B5B464-71B3-49A8-B4BE-F3EA34F56BB9}" type="slidenum">
              <a:rPr lang="en-GB" smtClean="0"/>
              <a:t>‹#›</a:t>
            </a:fld>
            <a:endParaRPr lang="en-GB"/>
          </a:p>
        </p:txBody>
      </p:sp>
    </p:spTree>
    <p:extLst>
      <p:ext uri="{BB962C8B-B14F-4D97-AF65-F5344CB8AC3E}">
        <p14:creationId xmlns:p14="http://schemas.microsoft.com/office/powerpoint/2010/main" val="1682650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EC6CE82-91B5-432F-A689-7E134E477300}" type="datetimeFigureOut">
              <a:rPr lang="en-GB" smtClean="0"/>
              <a:t>08/07/2020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7B5B464-71B3-49A8-B4BE-F3EA34F56BB9}" type="slidenum">
              <a:rPr lang="en-GB" smtClean="0"/>
              <a:t>‹#›</a:t>
            </a:fld>
            <a:endParaRPr lang="en-GB"/>
          </a:p>
        </p:txBody>
      </p:sp>
    </p:spTree>
    <p:extLst>
      <p:ext uri="{BB962C8B-B14F-4D97-AF65-F5344CB8AC3E}">
        <p14:creationId xmlns:p14="http://schemas.microsoft.com/office/powerpoint/2010/main" val="1996903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C6CE82-91B5-432F-A689-7E134E477300}" type="datetimeFigureOut">
              <a:rPr lang="en-GB" smtClean="0"/>
              <a:t>08/07/2020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7B5B464-71B3-49A8-B4BE-F3EA34F56BB9}" type="slidenum">
              <a:rPr lang="en-GB" smtClean="0"/>
              <a:t>‹#›</a:t>
            </a:fld>
            <a:endParaRPr lang="en-GB"/>
          </a:p>
        </p:txBody>
      </p:sp>
    </p:spTree>
    <p:extLst>
      <p:ext uri="{BB962C8B-B14F-4D97-AF65-F5344CB8AC3E}">
        <p14:creationId xmlns:p14="http://schemas.microsoft.com/office/powerpoint/2010/main" val="3917644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EC6CE82-91B5-432F-A689-7E134E477300}" type="datetimeFigureOut">
              <a:rPr lang="en-GB" smtClean="0"/>
              <a:t>08/07/2020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B5B464-71B3-49A8-B4BE-F3EA34F56BB9}" type="slidenum">
              <a:rPr lang="en-GB" smtClean="0"/>
              <a:t>‹#›</a:t>
            </a:fld>
            <a:endParaRPr lang="en-GB"/>
          </a:p>
        </p:txBody>
      </p:sp>
    </p:spTree>
    <p:extLst>
      <p:ext uri="{BB962C8B-B14F-4D97-AF65-F5344CB8AC3E}">
        <p14:creationId xmlns:p14="http://schemas.microsoft.com/office/powerpoint/2010/main" val="665225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EC6CE82-91B5-432F-A689-7E134E477300}" type="datetimeFigureOut">
              <a:rPr lang="en-GB" smtClean="0"/>
              <a:t>08/07/2020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B5B464-71B3-49A8-B4BE-F3EA34F56BB9}" type="slidenum">
              <a:rPr lang="en-GB" smtClean="0"/>
              <a:t>‹#›</a:t>
            </a:fld>
            <a:endParaRPr lang="en-GB"/>
          </a:p>
        </p:txBody>
      </p:sp>
    </p:spTree>
    <p:extLst>
      <p:ext uri="{BB962C8B-B14F-4D97-AF65-F5344CB8AC3E}">
        <p14:creationId xmlns:p14="http://schemas.microsoft.com/office/powerpoint/2010/main" val="2351530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C6CE82-91B5-432F-A689-7E134E477300}" type="datetimeFigureOut">
              <a:rPr lang="en-GB" smtClean="0"/>
              <a:t>08/07/2020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B5B464-71B3-49A8-B4BE-F3EA34F56BB9}" type="slidenum">
              <a:rPr lang="en-GB" smtClean="0"/>
              <a:t>‹#›</a:t>
            </a:fld>
            <a:endParaRPr lang="en-GB"/>
          </a:p>
        </p:txBody>
      </p:sp>
    </p:spTree>
    <p:extLst>
      <p:ext uri="{BB962C8B-B14F-4D97-AF65-F5344CB8AC3E}">
        <p14:creationId xmlns:p14="http://schemas.microsoft.com/office/powerpoint/2010/main" val="30403983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A Summer of Economics </a:t>
            </a:r>
            <a:r>
              <a:rPr lang="en-GB" smtClean="0"/>
              <a:t>and Transition to Year 2</a:t>
            </a:r>
            <a:endParaRPr lang="en-GB" dirty="0"/>
          </a:p>
        </p:txBody>
      </p:sp>
      <p:sp>
        <p:nvSpPr>
          <p:cNvPr id="5" name="Subtitle 4"/>
          <p:cNvSpPr>
            <a:spLocks noGrp="1"/>
          </p:cNvSpPr>
          <p:nvPr>
            <p:ph type="subTitle" idx="1"/>
          </p:nvPr>
        </p:nvSpPr>
        <p:spPr/>
        <p:txBody>
          <a:bodyPr/>
          <a:lstStyle/>
          <a:p>
            <a:endParaRPr lang="en-GB"/>
          </a:p>
        </p:txBody>
      </p:sp>
    </p:spTree>
    <p:extLst>
      <p:ext uri="{BB962C8B-B14F-4D97-AF65-F5344CB8AC3E}">
        <p14:creationId xmlns:p14="http://schemas.microsoft.com/office/powerpoint/2010/main" val="589128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Making effective use of the summer break</a:t>
            </a:r>
            <a:endParaRPr lang="en-GB" dirty="0"/>
          </a:p>
        </p:txBody>
      </p:sp>
      <p:sp>
        <p:nvSpPr>
          <p:cNvPr id="3" name="Content Placeholder 2"/>
          <p:cNvSpPr>
            <a:spLocks noGrp="1"/>
          </p:cNvSpPr>
          <p:nvPr>
            <p:ph idx="1"/>
          </p:nvPr>
        </p:nvSpPr>
        <p:spPr/>
        <p:txBody>
          <a:bodyPr>
            <a:normAutofit fontScale="77500" lnSpcReduction="20000"/>
          </a:bodyPr>
          <a:lstStyle/>
          <a:p>
            <a:pPr marL="0" indent="0">
              <a:buNone/>
            </a:pPr>
            <a:r>
              <a:rPr lang="en-GB" dirty="0" smtClean="0"/>
              <a:t>Consolidating content </a:t>
            </a:r>
          </a:p>
          <a:p>
            <a:r>
              <a:rPr lang="en-GB" dirty="0" smtClean="0"/>
              <a:t>make sure you can draw all your first year diagrams accurately you will have a test on this first week back</a:t>
            </a:r>
          </a:p>
          <a:p>
            <a:r>
              <a:rPr lang="en-GB" dirty="0" smtClean="0"/>
              <a:t>Make sure you know all your behavioural economics you will have a test on this first week back</a:t>
            </a:r>
          </a:p>
          <a:p>
            <a:r>
              <a:rPr lang="en-GB" dirty="0" smtClean="0"/>
              <a:t>Go back through any topics areas that you found difficult (for those of you who had ARGs with me you completed self assessment activity where you identified areas to work on)</a:t>
            </a:r>
          </a:p>
          <a:p>
            <a:r>
              <a:rPr lang="en-GB" dirty="0" smtClean="0"/>
              <a:t>Use the opportunity to make lists of key terminology by topic area making sure that you have good strong textbook definitions of your key terms.  Remember the more time you are able to spend on this now the less time you will need to spend on producing your revision notes ahead of your exams</a:t>
            </a:r>
          </a:p>
          <a:p>
            <a:r>
              <a:rPr lang="en-GB" dirty="0" smtClean="0"/>
              <a:t>Practise writing perfect paragraphs developing chains of analysis</a:t>
            </a:r>
          </a:p>
          <a:p>
            <a:r>
              <a:rPr lang="en-GB" dirty="0" smtClean="0"/>
              <a:t>Complete all the summer work set.  The work on financial markets will form the basis of work done on this section of the specification in your second year.</a:t>
            </a:r>
            <a:endParaRPr lang="en-GB" dirty="0"/>
          </a:p>
        </p:txBody>
      </p:sp>
    </p:spTree>
    <p:extLst>
      <p:ext uri="{BB962C8B-B14F-4D97-AF65-F5344CB8AC3E}">
        <p14:creationId xmlns:p14="http://schemas.microsoft.com/office/powerpoint/2010/main" val="3733917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smtClean="0"/>
              <a:t>Make the most of the opportunity to read more widely there are lots of suggestions for reading in the Summer of Economics document and extension reading folder on GOL</a:t>
            </a:r>
          </a:p>
          <a:p>
            <a:r>
              <a:rPr lang="en-GB" dirty="0" smtClean="0"/>
              <a:t>Reading a broadsheet newspaper will help with you ability to read extracts in data response questions</a:t>
            </a:r>
          </a:p>
          <a:p>
            <a:r>
              <a:rPr lang="en-GB" dirty="0" smtClean="0"/>
              <a:t>Publications like the Economists have lots of graphs with data the better you get at reading these the better your data analysis not only in paper 1 and 2 but also now you have met the 10 mark question in paper 3</a:t>
            </a:r>
          </a:p>
          <a:p>
            <a:r>
              <a:rPr lang="en-GB" dirty="0" smtClean="0"/>
              <a:t>Have a go at some of the essay competitions that are on at the moment</a:t>
            </a:r>
            <a:endParaRPr lang="en-GB" dirty="0"/>
          </a:p>
        </p:txBody>
      </p:sp>
    </p:spTree>
    <p:extLst>
      <p:ext uri="{BB962C8B-B14F-4D97-AF65-F5344CB8AC3E}">
        <p14:creationId xmlns:p14="http://schemas.microsoft.com/office/powerpoint/2010/main" val="4252889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you will be covering in </a:t>
            </a:r>
            <a:r>
              <a:rPr lang="en-GB" dirty="0" err="1" smtClean="0"/>
              <a:t>Yr</a:t>
            </a:r>
            <a:r>
              <a:rPr lang="en-GB" dirty="0" smtClean="0"/>
              <a:t> 2</a:t>
            </a:r>
            <a:endParaRPr lang="en-GB" dirty="0"/>
          </a:p>
        </p:txBody>
      </p:sp>
      <p:sp>
        <p:nvSpPr>
          <p:cNvPr id="6" name="Text Placeholder 5"/>
          <p:cNvSpPr>
            <a:spLocks noGrp="1"/>
          </p:cNvSpPr>
          <p:nvPr>
            <p:ph type="body" idx="1"/>
          </p:nvPr>
        </p:nvSpPr>
        <p:spPr/>
        <p:txBody>
          <a:bodyPr/>
          <a:lstStyle/>
          <a:p>
            <a:r>
              <a:rPr lang="en-GB" dirty="0" smtClean="0"/>
              <a:t>Micro</a:t>
            </a:r>
            <a:endParaRPr lang="en-GB" dirty="0"/>
          </a:p>
        </p:txBody>
      </p:sp>
      <p:sp>
        <p:nvSpPr>
          <p:cNvPr id="7" name="Content Placeholder 6"/>
          <p:cNvSpPr>
            <a:spLocks noGrp="1"/>
          </p:cNvSpPr>
          <p:nvPr>
            <p:ph sz="half" idx="2"/>
          </p:nvPr>
        </p:nvSpPr>
        <p:spPr/>
        <p:txBody>
          <a:bodyPr>
            <a:normAutofit fontScale="70000" lnSpcReduction="20000"/>
          </a:bodyPr>
          <a:lstStyle/>
          <a:p>
            <a:r>
              <a:rPr lang="en-GB" dirty="0" smtClean="0"/>
              <a:t>Production costs and revenue (diminishing returns, returns to scale, technological change)</a:t>
            </a:r>
          </a:p>
          <a:p>
            <a:r>
              <a:rPr lang="en-GB" dirty="0" smtClean="0"/>
              <a:t>Market Structures including more complex diagrammatic analysis and contestable/non contestable markets theory</a:t>
            </a:r>
          </a:p>
          <a:p>
            <a:r>
              <a:rPr lang="en-GB" dirty="0" smtClean="0"/>
              <a:t>Labour markets – wage determination in perfectly competitive and imperfectly competitive labour markets, role of trade unions and impact of minimum wage legislation</a:t>
            </a:r>
          </a:p>
          <a:p>
            <a:r>
              <a:rPr lang="en-GB" dirty="0" smtClean="0"/>
              <a:t>Topic areas we will revisit inequality market failure and government intervention building on work that has been done this academic year</a:t>
            </a:r>
            <a:endParaRPr lang="en-GB" dirty="0"/>
          </a:p>
        </p:txBody>
      </p:sp>
      <p:sp>
        <p:nvSpPr>
          <p:cNvPr id="8" name="Text Placeholder 7"/>
          <p:cNvSpPr>
            <a:spLocks noGrp="1"/>
          </p:cNvSpPr>
          <p:nvPr>
            <p:ph type="body" sz="quarter" idx="3"/>
          </p:nvPr>
        </p:nvSpPr>
        <p:spPr/>
        <p:txBody>
          <a:bodyPr/>
          <a:lstStyle/>
          <a:p>
            <a:r>
              <a:rPr lang="en-GB" dirty="0" smtClean="0"/>
              <a:t>Macro</a:t>
            </a:r>
            <a:endParaRPr lang="en-GB" dirty="0"/>
          </a:p>
        </p:txBody>
      </p:sp>
      <p:sp>
        <p:nvSpPr>
          <p:cNvPr id="9" name="Content Placeholder 8"/>
          <p:cNvSpPr>
            <a:spLocks noGrp="1"/>
          </p:cNvSpPr>
          <p:nvPr>
            <p:ph sz="quarter" idx="4"/>
          </p:nvPr>
        </p:nvSpPr>
        <p:spPr/>
        <p:txBody>
          <a:bodyPr>
            <a:normAutofit fontScale="85000" lnSpcReduction="20000"/>
          </a:bodyPr>
          <a:lstStyle/>
          <a:p>
            <a:r>
              <a:rPr lang="en-GB" dirty="0" smtClean="0"/>
              <a:t>Financial markets and monetary policy with focus in </a:t>
            </a:r>
            <a:r>
              <a:rPr lang="en-GB" dirty="0" err="1" smtClean="0"/>
              <a:t>yr</a:t>
            </a:r>
            <a:r>
              <a:rPr lang="en-GB" dirty="0" smtClean="0"/>
              <a:t> 2 on QE as instrument of monetary policy and monetary policy transmission mechanism</a:t>
            </a:r>
          </a:p>
          <a:p>
            <a:r>
              <a:rPr lang="en-GB" dirty="0" smtClean="0"/>
              <a:t>Fiscal and supply side policies will be revisited</a:t>
            </a:r>
          </a:p>
          <a:p>
            <a:r>
              <a:rPr lang="en-GB" dirty="0" smtClean="0"/>
              <a:t>The international economy including work on growth and development, Balance of Payments (this time looking at all three accounts that make up the balance of payments), J curve, Marshall </a:t>
            </a:r>
            <a:r>
              <a:rPr lang="en-GB" dirty="0" err="1" smtClean="0"/>
              <a:t>lerner</a:t>
            </a:r>
            <a:r>
              <a:rPr lang="en-GB" dirty="0" smtClean="0"/>
              <a:t> condition and exchange rates</a:t>
            </a:r>
            <a:endParaRPr lang="en-GB" dirty="0"/>
          </a:p>
        </p:txBody>
      </p:sp>
    </p:spTree>
    <p:extLst>
      <p:ext uri="{BB962C8B-B14F-4D97-AF65-F5344CB8AC3E}">
        <p14:creationId xmlns:p14="http://schemas.microsoft.com/office/powerpoint/2010/main" val="4146966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Key to being a successful second year economist</a:t>
            </a:r>
            <a:endParaRPr lang="en-GB" dirty="0"/>
          </a:p>
        </p:txBody>
      </p:sp>
      <p:sp>
        <p:nvSpPr>
          <p:cNvPr id="8" name="Content Placeholder 7"/>
          <p:cNvSpPr>
            <a:spLocks noGrp="1"/>
          </p:cNvSpPr>
          <p:nvPr>
            <p:ph idx="1"/>
          </p:nvPr>
        </p:nvSpPr>
        <p:spPr/>
        <p:txBody>
          <a:bodyPr>
            <a:normAutofit fontScale="92500" lnSpcReduction="20000"/>
          </a:bodyPr>
          <a:lstStyle/>
          <a:p>
            <a:r>
              <a:rPr lang="en-GB" dirty="0" smtClean="0"/>
              <a:t>Good command of first year content</a:t>
            </a:r>
          </a:p>
          <a:p>
            <a:r>
              <a:rPr lang="en-GB" dirty="0" smtClean="0"/>
              <a:t>Keeping up with reading that is set and doing extension reading</a:t>
            </a:r>
          </a:p>
          <a:p>
            <a:r>
              <a:rPr lang="en-GB" dirty="0" smtClean="0"/>
              <a:t>Making the most of support that is available accessing workshops for help when you need it and with exam technique</a:t>
            </a:r>
          </a:p>
          <a:p>
            <a:r>
              <a:rPr lang="en-GB" dirty="0" smtClean="0"/>
              <a:t>Spending time consolidating content as you learn it so that you don’t leave too much to do at the end of the course.  In the run up to the exams the only thing you want to be doing is practising your technique and writing lots of essays.</a:t>
            </a:r>
          </a:p>
          <a:p>
            <a:r>
              <a:rPr lang="en-GB" dirty="0" smtClean="0"/>
              <a:t>Knowing what is going on – being able to tell me what the numbers of the day are not me telling you what they are.</a:t>
            </a:r>
          </a:p>
          <a:p>
            <a:r>
              <a:rPr lang="en-GB" dirty="0" smtClean="0"/>
              <a:t>Setting yourself high standards and being prepared to work hard to </a:t>
            </a:r>
            <a:r>
              <a:rPr lang="en-GB" smtClean="0"/>
              <a:t>achieve them</a:t>
            </a:r>
            <a:endParaRPr lang="en-GB"/>
          </a:p>
        </p:txBody>
      </p:sp>
    </p:spTree>
    <p:extLst>
      <p:ext uri="{BB962C8B-B14F-4D97-AF65-F5344CB8AC3E}">
        <p14:creationId xmlns:p14="http://schemas.microsoft.com/office/powerpoint/2010/main" val="40888875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183</TotalTime>
  <Words>568</Words>
  <Application>Microsoft Office PowerPoint</Application>
  <PresentationFormat>Widescreen</PresentationFormat>
  <Paragraphs>30</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A Summer of Economics and Transition to Year 2</vt:lpstr>
      <vt:lpstr>Making effective use of the summer break</vt:lpstr>
      <vt:lpstr>PowerPoint Presentation</vt:lpstr>
      <vt:lpstr>What you will be covering in Yr 2</vt:lpstr>
      <vt:lpstr>Key to being a successful second year economist</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Paper 3 intro</dc:title>
  <dc:creator>LocalUser</dc:creator>
  <cp:lastModifiedBy>LocalUser</cp:lastModifiedBy>
  <cp:revision>26</cp:revision>
  <dcterms:created xsi:type="dcterms:W3CDTF">2020-05-13T15:52:00Z</dcterms:created>
  <dcterms:modified xsi:type="dcterms:W3CDTF">2020-07-08T11:20:55Z</dcterms:modified>
</cp:coreProperties>
</file>