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0" r:id="rId5"/>
    <p:sldId id="271" r:id="rId6"/>
    <p:sldId id="256" r:id="rId7"/>
    <p:sldId id="257" r:id="rId8"/>
    <p:sldId id="258" r:id="rId9"/>
    <p:sldId id="259" r:id="rId10"/>
    <p:sldId id="261" r:id="rId11"/>
    <p:sldId id="260" r:id="rId12"/>
    <p:sldId id="262" r:id="rId13"/>
    <p:sldId id="264" r:id="rId14"/>
    <p:sldId id="266" r:id="rId15"/>
    <p:sldId id="267" r:id="rId16"/>
    <p:sldId id="265" r:id="rId17"/>
    <p:sldId id="268"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116" d="100"/>
          <a:sy n="116" d="100"/>
        </p:scale>
        <p:origin x="2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E310C0-A87F-4C26-B41A-A31BFD6A358D}" type="datetimeFigureOut">
              <a:rPr lang="en-GB" smtClean="0"/>
              <a:t>05/10/2017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4245665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E310C0-A87F-4C26-B41A-A31BFD6A358D}" type="datetimeFigureOut">
              <a:rPr lang="en-GB" smtClean="0"/>
              <a:t>05/10/2017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421974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E310C0-A87F-4C26-B41A-A31BFD6A358D}" type="datetimeFigureOut">
              <a:rPr lang="en-GB" smtClean="0"/>
              <a:t>05/10/2017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422019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E310C0-A87F-4C26-B41A-A31BFD6A358D}" type="datetimeFigureOut">
              <a:rPr lang="en-GB" smtClean="0"/>
              <a:t>05/10/2017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277579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310C0-A87F-4C26-B41A-A31BFD6A358D}" type="datetimeFigureOut">
              <a:rPr lang="en-GB" smtClean="0"/>
              <a:t>05/10/2017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103036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E310C0-A87F-4C26-B41A-A31BFD6A358D}" type="datetimeFigureOut">
              <a:rPr lang="en-GB" smtClean="0"/>
              <a:t>05/10/2017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2564751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E310C0-A87F-4C26-B41A-A31BFD6A358D}" type="datetimeFigureOut">
              <a:rPr lang="en-GB" smtClean="0"/>
              <a:t>05/10/2017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406034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E310C0-A87F-4C26-B41A-A31BFD6A358D}" type="datetimeFigureOut">
              <a:rPr lang="en-GB" smtClean="0"/>
              <a:t>05/10/2017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104683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310C0-A87F-4C26-B41A-A31BFD6A358D}" type="datetimeFigureOut">
              <a:rPr lang="en-GB" smtClean="0"/>
              <a:t>05/10/2017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300522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310C0-A87F-4C26-B41A-A31BFD6A358D}" type="datetimeFigureOut">
              <a:rPr lang="en-GB" smtClean="0"/>
              <a:t>05/10/2017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228241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310C0-A87F-4C26-B41A-A31BFD6A358D}" type="datetimeFigureOut">
              <a:rPr lang="en-GB" smtClean="0"/>
              <a:t>05/10/2017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BF8745-4D05-4DC8-B59F-0736F4649430}" type="slidenum">
              <a:rPr lang="en-GB" smtClean="0"/>
              <a:t>‹#›</a:t>
            </a:fld>
            <a:endParaRPr lang="en-GB"/>
          </a:p>
        </p:txBody>
      </p:sp>
    </p:spTree>
    <p:extLst>
      <p:ext uri="{BB962C8B-B14F-4D97-AF65-F5344CB8AC3E}">
        <p14:creationId xmlns:p14="http://schemas.microsoft.com/office/powerpoint/2010/main" val="658354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310C0-A87F-4C26-B41A-A31BFD6A358D}" type="datetimeFigureOut">
              <a:rPr lang="en-GB" smtClean="0"/>
              <a:t>05/10/2017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F8745-4D05-4DC8-B59F-0736F4649430}" type="slidenum">
              <a:rPr lang="en-GB" smtClean="0"/>
              <a:t>‹#›</a:t>
            </a:fld>
            <a:endParaRPr lang="en-GB"/>
          </a:p>
        </p:txBody>
      </p:sp>
    </p:spTree>
    <p:extLst>
      <p:ext uri="{BB962C8B-B14F-4D97-AF65-F5344CB8AC3E}">
        <p14:creationId xmlns:p14="http://schemas.microsoft.com/office/powerpoint/2010/main" val="4262322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28686" y="1480457"/>
            <a:ext cx="6836228" cy="3046988"/>
          </a:xfrm>
          <a:prstGeom prst="rect">
            <a:avLst/>
          </a:prstGeom>
          <a:noFill/>
        </p:spPr>
        <p:txBody>
          <a:bodyPr wrap="square" rtlCol="0">
            <a:spAutoFit/>
          </a:bodyPr>
          <a:lstStyle/>
          <a:p>
            <a:r>
              <a:rPr lang="en-GB" sz="4800" dirty="0" smtClean="0"/>
              <a:t>What makes a successful </a:t>
            </a:r>
            <a:r>
              <a:rPr lang="en-GB" sz="4800" dirty="0" smtClean="0"/>
              <a:t>application </a:t>
            </a:r>
            <a:r>
              <a:rPr lang="en-GB" sz="4800" dirty="0" smtClean="0"/>
              <a:t>and what part does the personal statement play in this?</a:t>
            </a:r>
            <a:endParaRPr lang="en-GB" sz="4800" dirty="0"/>
          </a:p>
        </p:txBody>
      </p:sp>
    </p:spTree>
    <p:extLst>
      <p:ext uri="{BB962C8B-B14F-4D97-AF65-F5344CB8AC3E}">
        <p14:creationId xmlns:p14="http://schemas.microsoft.com/office/powerpoint/2010/main" val="56720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2450286" cy="369332"/>
          </a:xfrm>
          <a:prstGeom prst="rect">
            <a:avLst/>
          </a:prstGeom>
          <a:noFill/>
        </p:spPr>
        <p:txBody>
          <a:bodyPr wrap="none" rtlCol="0">
            <a:spAutoFit/>
          </a:bodyPr>
          <a:lstStyle/>
          <a:p>
            <a:r>
              <a:rPr lang="en-GB" dirty="0" smtClean="0"/>
              <a:t>What about these two? </a:t>
            </a:r>
          </a:p>
        </p:txBody>
      </p:sp>
      <p:sp>
        <p:nvSpPr>
          <p:cNvPr id="2" name="Rectangle 1"/>
          <p:cNvSpPr/>
          <p:nvPr/>
        </p:nvSpPr>
        <p:spPr>
          <a:xfrm>
            <a:off x="240253" y="743149"/>
            <a:ext cx="6020697" cy="4031873"/>
          </a:xfrm>
          <a:prstGeom prst="rect">
            <a:avLst/>
          </a:prstGeom>
        </p:spPr>
        <p:txBody>
          <a:bodyPr wrap="square">
            <a:spAutoFit/>
          </a:bodyPr>
          <a:lstStyle/>
          <a:p>
            <a:r>
              <a:rPr lang="en-GB" sz="1600" dirty="0">
                <a:solidFill>
                  <a:schemeClr val="bg1">
                    <a:lumMod val="75000"/>
                  </a:schemeClr>
                </a:solidFill>
              </a:rPr>
              <a:t>Most of all, I enjoy reading the works of Shakespeare: I find the plays absorbing not only because of Shakespeare's unbeatable capacity as a story teller, but also because of his stirring suggestions about society and insight into the human heart. I feel that it is Shakespeare's capacity to portray such identifiable characters that allows generation after generation to appreciate the plays; Macbeth's weakness, Beatrice's cynicism and Juliet's passion are genuine observations of human nature that do not alter through time, and are as applicable to a modern audience as they were to the original. I believe the timelessness of Shakespeare is owing to his observations of human nature; for example Prospero's rancorous conduct towards Caliban is immoderate, yet understandable to a modern audience, resulting in the fact that the plays are not left behind in a bygone era. I do however enjoy the plays' profound commentaries on history. For instance the victimisation of Caliban reflects the impact of colonialism on the native, from a seventeenth century perspective. </a:t>
            </a:r>
          </a:p>
        </p:txBody>
      </p:sp>
      <p:sp>
        <p:nvSpPr>
          <p:cNvPr id="3" name="Rectangle 2"/>
          <p:cNvSpPr/>
          <p:nvPr/>
        </p:nvSpPr>
        <p:spPr>
          <a:xfrm>
            <a:off x="6583680" y="140080"/>
            <a:ext cx="5197886" cy="6740307"/>
          </a:xfrm>
          <a:prstGeom prst="rect">
            <a:avLst/>
          </a:prstGeom>
        </p:spPr>
        <p:txBody>
          <a:bodyPr wrap="square">
            <a:spAutoFit/>
          </a:bodyPr>
          <a:lstStyle/>
          <a:p>
            <a:pPr algn="just">
              <a:spcAft>
                <a:spcPts val="0"/>
              </a:spcAft>
            </a:pPr>
            <a:r>
              <a:rPr lang="en-GB" dirty="0">
                <a:solidFill>
                  <a:schemeClr val="bg1">
                    <a:lumMod val="75000"/>
                  </a:schemeClr>
                </a:solidFill>
              </a:rPr>
              <a:t>The first time I really engaged with a literary work in this way was reading George Orwell's "Animal Farm"; this motivated a Year nine pupil to produce a three-page homework, discovering it to be not just an entertaining fable but a powerful political critique of different systems of society. Since reading this text I have come to see the contextual approach to literary study as one of the most rewarding approaches you can take. Context as a way of interpreting also marks the relevance of literature to us today. Just as with Orwell, when applying the context of the civil rights movement to Harper Lee's "To Kill a Mockingbird", the innocent observations of a child become powerful accusations and social criticism. Scout's innocent remarks causing Mr Cunningham to call off the attack on Tom Robinson perhaps epitomises the catalytic effect Harper Lee wishes to have through her novel. The application of the Brexit context to "King Lear" in Bristol's Old Vic production, meanwhile, is once more a demonstration for the diversity and flexibility of literature. The division of a kingdom, and King Lear choosing to believe his manipulative daughters over Cordelia, appears all too reflective of the choice most voters made. </a:t>
            </a:r>
            <a:endParaRPr lang="en-GB" dirty="0">
              <a:solidFill>
                <a:schemeClr val="bg1">
                  <a:lumMod val="75000"/>
                </a:schemeClr>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6" name="TextBox 5"/>
          <p:cNvSpPr txBox="1"/>
          <p:nvPr/>
        </p:nvSpPr>
        <p:spPr>
          <a:xfrm>
            <a:off x="1513907" y="1421796"/>
            <a:ext cx="2979869" cy="1754326"/>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Going for something of a specialism. </a:t>
            </a:r>
          </a:p>
          <a:p>
            <a:endParaRPr lang="en-GB" dirty="0"/>
          </a:p>
          <a:p>
            <a:r>
              <a:rPr lang="en-GB" dirty="0" smtClean="0"/>
              <a:t>Not afraid to praise, but immediately engaging in Shakespeare in context</a:t>
            </a:r>
            <a:endParaRPr lang="en-GB" dirty="0"/>
          </a:p>
        </p:txBody>
      </p:sp>
      <p:sp>
        <p:nvSpPr>
          <p:cNvPr id="7" name="TextBox 6"/>
          <p:cNvSpPr txBox="1"/>
          <p:nvPr/>
        </p:nvSpPr>
        <p:spPr>
          <a:xfrm>
            <a:off x="7938015" y="1421796"/>
            <a:ext cx="2979869" cy="1754326"/>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Basically what links all these is the way we might read/watch texts in context.</a:t>
            </a:r>
          </a:p>
          <a:p>
            <a:endParaRPr lang="en-GB" dirty="0"/>
          </a:p>
          <a:p>
            <a:r>
              <a:rPr lang="en-GB" dirty="0" smtClean="0"/>
              <a:t>Shows the plurality of her reading…</a:t>
            </a:r>
            <a:endParaRPr lang="en-GB" dirty="0"/>
          </a:p>
        </p:txBody>
      </p:sp>
    </p:spTree>
    <p:extLst>
      <p:ext uri="{BB962C8B-B14F-4D97-AF65-F5344CB8AC3E}">
        <p14:creationId xmlns:p14="http://schemas.microsoft.com/office/powerpoint/2010/main" val="344578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2226059" cy="369332"/>
          </a:xfrm>
          <a:prstGeom prst="rect">
            <a:avLst/>
          </a:prstGeom>
          <a:noFill/>
        </p:spPr>
        <p:txBody>
          <a:bodyPr wrap="none" rtlCol="0">
            <a:spAutoFit/>
          </a:bodyPr>
          <a:lstStyle/>
          <a:p>
            <a:r>
              <a:rPr lang="en-GB" dirty="0" smtClean="0"/>
              <a:t>A different approach?</a:t>
            </a:r>
          </a:p>
        </p:txBody>
      </p:sp>
      <p:sp>
        <p:nvSpPr>
          <p:cNvPr id="4" name="Rectangle 3"/>
          <p:cNvSpPr/>
          <p:nvPr/>
        </p:nvSpPr>
        <p:spPr>
          <a:xfrm>
            <a:off x="1030514" y="1071164"/>
            <a:ext cx="9855200" cy="4524315"/>
          </a:xfrm>
          <a:prstGeom prst="rect">
            <a:avLst/>
          </a:prstGeom>
        </p:spPr>
        <p:txBody>
          <a:bodyPr wrap="square">
            <a:spAutoFit/>
          </a:bodyPr>
          <a:lstStyle/>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                                                                                                                          I remember</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trying to read that book when I was younger and finding it too boring to finish, but by the</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end of my AS year it was infinitely fascinating to me. We broke down the text, looked at how</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Fitzgerald created certain effects; how he used different narrative methods to invoke a</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certain response in the reader. For instance his use of Nick as an unreliable narrator, which</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to me is what made the novel so intriguing. It means the reader constantly experiences</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everything through the perspective of a character so immersed in the action that his recount</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of the events is </a:t>
            </a:r>
            <a:r>
              <a:rPr lang="en-US" dirty="0" err="1"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coloured</a:t>
            </a: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 by his own opinions, bias and limited perception. To a certain</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extent this leaves it open to the reader to develop their own judgement on the characters and</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story, creating the ambiguity essential to the novel. It means the mystery surrounding Gatsby</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can be retained until the end, and means in the beginning the reader is swept up by the</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glamorous lifestyle as Nick is, coming to the </a:t>
            </a:r>
            <a:r>
              <a:rPr lang="en-US" dirty="0" err="1"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realisation</a:t>
            </a: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 as Nick does of the corruption</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within it and destructive impact it has- Myrtle a symbolic victim of this opulent lifestyle</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and Tom and Daisy it's embodiment. Dissecting text in this way and examining it from different</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angles feels highly rewarding and enriches the reading experience. It's something that I want</a:t>
            </a:r>
            <a:endParaRPr lang="en-GB" dirty="0" smtClean="0">
              <a:solidFill>
                <a:srgbClr val="000000"/>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rgbClr val="323232"/>
                </a:solidFill>
                <a:effectLst/>
                <a:latin typeface="Arial" panose="020B0604020202020204" pitchFamily="34" charset="0"/>
                <a:ea typeface="Arial Unicode MS" panose="020B0604020202020204" pitchFamily="34" charset="-128"/>
                <a:cs typeface="Arial Unicode MS" panose="020B0604020202020204" pitchFamily="34" charset="-128"/>
              </a:rPr>
              <a:t>to learn to do more thoroughly and independently.</a:t>
            </a:r>
            <a:endParaRPr lang="en-GB" dirty="0">
              <a:solidFill>
                <a:srgbClr val="000000"/>
              </a:solidFill>
              <a:effectLst/>
              <a:latin typeface="Helvetica" pitchFamily="50"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883823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2226059" cy="369332"/>
          </a:xfrm>
          <a:prstGeom prst="rect">
            <a:avLst/>
          </a:prstGeom>
          <a:noFill/>
        </p:spPr>
        <p:txBody>
          <a:bodyPr wrap="none" rtlCol="0">
            <a:spAutoFit/>
          </a:bodyPr>
          <a:lstStyle/>
          <a:p>
            <a:r>
              <a:rPr lang="en-GB" dirty="0" smtClean="0"/>
              <a:t>A different approach?</a:t>
            </a:r>
          </a:p>
        </p:txBody>
      </p:sp>
      <p:sp>
        <p:nvSpPr>
          <p:cNvPr id="4" name="Rectangle 3"/>
          <p:cNvSpPr/>
          <p:nvPr/>
        </p:nvSpPr>
        <p:spPr>
          <a:xfrm>
            <a:off x="1030514" y="1071164"/>
            <a:ext cx="9855200" cy="4524315"/>
          </a:xfrm>
          <a:prstGeom prst="rect">
            <a:avLst/>
          </a:prstGeom>
        </p:spPr>
        <p:txBody>
          <a:bodyPr wrap="square">
            <a:spAutoFit/>
          </a:bodyPr>
          <a:lstStyle/>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                                                                                                                          I remember</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trying to read that book when I was younger and finding it too boring to finish, but by the</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end of my AS year it was infinitely fascinating to me. We broke down the text, looked at how</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Fitzgerald created certain effects; how he used different narrative methods to invoke a</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certain response in the reader. For instance his use of Nick as an unreliable narrator, which</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to me is what made the novel so intriguing. It means the reader constantly experiences</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everything through the perspective of a character so immersed in the action that his recount</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of the events is </a:t>
            </a:r>
            <a:r>
              <a:rPr lang="en-US" dirty="0" err="1"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coloured</a:t>
            </a: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 by his own opinions, bias and limited perception. To a certain</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extent this leaves it open to the reader to develop their own judgement on the characters and</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story, creating the ambiguity essential to the novel. It means the mystery surrounding Gatsby</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can be retained until the end, and means in the beginning the reader is swept up by the</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glamorous lifestyle as Nick is, coming to the </a:t>
            </a:r>
            <a:r>
              <a:rPr lang="en-US" dirty="0" err="1"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realisation</a:t>
            </a: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 as Nick does of the corruption</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within it and destructive impact it has- Myrtle a symbolic victim of this opulent lifestyle</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and Tom and Daisy it's embodiment. Dissecting text in this way and examining it from different</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angles feels highly rewarding and enriches the reading experience. It's something that I want</a:t>
            </a:r>
            <a:endParaRPr lang="en-GB" dirty="0" smtClean="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a:p>
            <a:pPr>
              <a:spcAft>
                <a:spcPts val="0"/>
              </a:spcAft>
            </a:pPr>
            <a:r>
              <a:rPr lang="en-US" dirty="0" smtClean="0">
                <a:solidFill>
                  <a:schemeClr val="bg1">
                    <a:lumMod val="75000"/>
                  </a:schemeClr>
                </a:solidFill>
                <a:effectLst/>
                <a:latin typeface="Arial" panose="020B0604020202020204" pitchFamily="34" charset="0"/>
                <a:ea typeface="Arial Unicode MS" panose="020B0604020202020204" pitchFamily="34" charset="-128"/>
                <a:cs typeface="Arial Unicode MS" panose="020B0604020202020204" pitchFamily="34" charset="-128"/>
              </a:rPr>
              <a:t>to learn to do more thoroughly and independently.</a:t>
            </a:r>
            <a:endParaRPr lang="en-GB" dirty="0">
              <a:solidFill>
                <a:schemeClr val="bg1">
                  <a:lumMod val="75000"/>
                </a:schemeClr>
              </a:solidFill>
              <a:effectLst/>
              <a:latin typeface="Helvetica" pitchFamily="50" charset="0"/>
              <a:ea typeface="Arial Unicode MS" panose="020B0604020202020204" pitchFamily="34" charset="-128"/>
              <a:cs typeface="Arial Unicode MS" panose="020B0604020202020204" pitchFamily="34" charset="-128"/>
            </a:endParaRPr>
          </a:p>
        </p:txBody>
      </p:sp>
      <p:sp>
        <p:nvSpPr>
          <p:cNvPr id="6" name="TextBox 5"/>
          <p:cNvSpPr txBox="1"/>
          <p:nvPr/>
        </p:nvSpPr>
        <p:spPr>
          <a:xfrm>
            <a:off x="2859314" y="2089453"/>
            <a:ext cx="5089813" cy="2585323"/>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Being able to hover above the process of reading and interpreting – again, a ‘meta’ approach</a:t>
            </a:r>
          </a:p>
          <a:p>
            <a:endParaRPr lang="en-GB" dirty="0"/>
          </a:p>
          <a:p>
            <a:r>
              <a:rPr lang="en-GB" dirty="0" smtClean="0"/>
              <a:t>A bit like a paragraph from an essay</a:t>
            </a:r>
          </a:p>
          <a:p>
            <a:endParaRPr lang="en-GB" dirty="0"/>
          </a:p>
          <a:p>
            <a:r>
              <a:rPr lang="en-GB" dirty="0" smtClean="0"/>
              <a:t>Crucially, seeing ways of studying (here it’s narratology) literature and setting them alongside other approaches (earlier in the piece she talks about taking a contextual approach).</a:t>
            </a:r>
            <a:endParaRPr lang="en-GB" dirty="0"/>
          </a:p>
        </p:txBody>
      </p:sp>
    </p:spTree>
    <p:extLst>
      <p:ext uri="{BB962C8B-B14F-4D97-AF65-F5344CB8AC3E}">
        <p14:creationId xmlns:p14="http://schemas.microsoft.com/office/powerpoint/2010/main" val="16854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3333092" cy="646331"/>
          </a:xfrm>
          <a:prstGeom prst="rect">
            <a:avLst/>
          </a:prstGeom>
          <a:noFill/>
        </p:spPr>
        <p:txBody>
          <a:bodyPr wrap="none" rtlCol="0">
            <a:spAutoFit/>
          </a:bodyPr>
          <a:lstStyle/>
          <a:p>
            <a:r>
              <a:rPr lang="en-GB" dirty="0" smtClean="0"/>
              <a:t>And finally – the ‘EPQ paragraph’!</a:t>
            </a:r>
          </a:p>
          <a:p>
            <a:endParaRPr lang="en-GB" dirty="0" smtClean="0"/>
          </a:p>
        </p:txBody>
      </p:sp>
      <p:sp>
        <p:nvSpPr>
          <p:cNvPr id="2" name="Rectangle 1"/>
          <p:cNvSpPr/>
          <p:nvPr/>
        </p:nvSpPr>
        <p:spPr>
          <a:xfrm>
            <a:off x="330803" y="789315"/>
            <a:ext cx="6020697" cy="4247317"/>
          </a:xfrm>
          <a:prstGeom prst="rect">
            <a:avLst/>
          </a:prstGeom>
        </p:spPr>
        <p:txBody>
          <a:bodyPr wrap="square">
            <a:spAutoFit/>
          </a:bodyPr>
          <a:lstStyle/>
          <a:p>
            <a:r>
              <a:rPr lang="en-GB" dirty="0"/>
              <a:t>I am currently undertaking an Extended Project Qualification in History, in which I investigate whether the British Museum is solely a product of colonialism or a body of public education, and whether its historical artefacts should therefore be returned. This would be decided by the overlapping moral and political issues surrounding foreign artefacts held in the museum, as well as their usefulness in different locations based on their accessibility to scholars. In order to grasp the idea of material culture touched upon in this investigation, I read 'Writing Material Culture History', edited by </a:t>
            </a:r>
            <a:r>
              <a:rPr lang="en-GB" dirty="0" err="1"/>
              <a:t>Gerritsen</a:t>
            </a:r>
            <a:r>
              <a:rPr lang="en-GB" dirty="0"/>
              <a:t> and </a:t>
            </a:r>
            <a:r>
              <a:rPr lang="en-GB" dirty="0" err="1"/>
              <a:t>Riello</a:t>
            </a:r>
            <a:r>
              <a:rPr lang="en-GB" dirty="0"/>
              <a:t>. It briefly covers how modern media comes into play when deciphering areas of history, which I found particularly engaging. I hope to later explore this in greater depth - particularly how the moving image revolutionised the methods used to record history. </a:t>
            </a:r>
            <a:endParaRPr lang="en-GB" dirty="0">
              <a:solidFill>
                <a:schemeClr val="bg1">
                  <a:lumMod val="75000"/>
                </a:schemeClr>
              </a:solidFill>
            </a:endParaRPr>
          </a:p>
        </p:txBody>
      </p:sp>
      <p:sp>
        <p:nvSpPr>
          <p:cNvPr id="3" name="Rectangle 2"/>
          <p:cNvSpPr/>
          <p:nvPr/>
        </p:nvSpPr>
        <p:spPr>
          <a:xfrm>
            <a:off x="6626710" y="743149"/>
            <a:ext cx="5197886" cy="2862322"/>
          </a:xfrm>
          <a:prstGeom prst="rect">
            <a:avLst/>
          </a:prstGeom>
        </p:spPr>
        <p:txBody>
          <a:bodyPr wrap="square">
            <a:spAutoFit/>
          </a:bodyPr>
          <a:lstStyle/>
          <a:p>
            <a:pPr algn="just">
              <a:spcAft>
                <a:spcPts val="0"/>
              </a:spcAft>
            </a:pPr>
            <a:r>
              <a:rPr lang="en-GB" dirty="0"/>
              <a:t>Joyce's use of this technique, though different to Austen in the way he combines it with Stephen's idiolect, was what made me want to explore focalisation further in my EPQ. Coming across the "Prelude" in my summer school, I was led to read more of Wordsworth, much in admiration of his command of sound and rhythm. At first I became frustrated at his repeated references to nature, until I realised that nature, as his object of inspiration, was a reflection of the process of writing itself. </a:t>
            </a:r>
            <a:endParaRPr lang="en-GB" dirty="0">
              <a:solidFill>
                <a:schemeClr val="bg1">
                  <a:lumMod val="75000"/>
                </a:schemeClr>
              </a:solidFill>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161288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3333092" cy="646331"/>
          </a:xfrm>
          <a:prstGeom prst="rect">
            <a:avLst/>
          </a:prstGeom>
          <a:noFill/>
        </p:spPr>
        <p:txBody>
          <a:bodyPr wrap="none" rtlCol="0">
            <a:spAutoFit/>
          </a:bodyPr>
          <a:lstStyle/>
          <a:p>
            <a:r>
              <a:rPr lang="en-GB" dirty="0" smtClean="0"/>
              <a:t>And finally – the ‘EPQ paragraph’!</a:t>
            </a:r>
          </a:p>
          <a:p>
            <a:endParaRPr lang="en-GB" dirty="0" smtClean="0"/>
          </a:p>
        </p:txBody>
      </p:sp>
      <p:sp>
        <p:nvSpPr>
          <p:cNvPr id="2" name="Rectangle 1"/>
          <p:cNvSpPr/>
          <p:nvPr/>
        </p:nvSpPr>
        <p:spPr>
          <a:xfrm>
            <a:off x="330803" y="789315"/>
            <a:ext cx="6020697" cy="4247317"/>
          </a:xfrm>
          <a:prstGeom prst="rect">
            <a:avLst/>
          </a:prstGeom>
        </p:spPr>
        <p:txBody>
          <a:bodyPr wrap="square">
            <a:spAutoFit/>
          </a:bodyPr>
          <a:lstStyle/>
          <a:p>
            <a:r>
              <a:rPr lang="en-GB" dirty="0">
                <a:solidFill>
                  <a:schemeClr val="bg1">
                    <a:lumMod val="75000"/>
                  </a:schemeClr>
                </a:solidFill>
              </a:rPr>
              <a:t>I am currently undertaking an Extended Project Qualification in History, in which I investigate whether the British Museum is solely a product of colonialism or a body of public education, and whether its historical artefacts should therefore be returned. This would be decided by the overlapping moral and political issues surrounding foreign artefacts held in the museum, as well as their usefulness in different locations based on their accessibility to scholars. In order to grasp the idea of material culture touched upon in this investigation, I read 'Writing Material Culture History', edited by </a:t>
            </a:r>
            <a:r>
              <a:rPr lang="en-GB" dirty="0" err="1">
                <a:solidFill>
                  <a:schemeClr val="bg1">
                    <a:lumMod val="75000"/>
                  </a:schemeClr>
                </a:solidFill>
              </a:rPr>
              <a:t>Gerritsen</a:t>
            </a:r>
            <a:r>
              <a:rPr lang="en-GB" dirty="0">
                <a:solidFill>
                  <a:schemeClr val="bg1">
                    <a:lumMod val="75000"/>
                  </a:schemeClr>
                </a:solidFill>
              </a:rPr>
              <a:t> and </a:t>
            </a:r>
            <a:r>
              <a:rPr lang="en-GB" dirty="0" err="1">
                <a:solidFill>
                  <a:schemeClr val="bg1">
                    <a:lumMod val="75000"/>
                  </a:schemeClr>
                </a:solidFill>
              </a:rPr>
              <a:t>Riello</a:t>
            </a:r>
            <a:r>
              <a:rPr lang="en-GB" dirty="0">
                <a:solidFill>
                  <a:schemeClr val="bg1">
                    <a:lumMod val="75000"/>
                  </a:schemeClr>
                </a:solidFill>
              </a:rPr>
              <a:t>. It briefly covers how modern media comes into play when deciphering areas of history, which I found particularly engaging. I hope to later explore this in greater depth - particularly how the moving image revolutionised the methods used to record history. </a:t>
            </a:r>
          </a:p>
        </p:txBody>
      </p:sp>
      <p:sp>
        <p:nvSpPr>
          <p:cNvPr id="3" name="Rectangle 2"/>
          <p:cNvSpPr/>
          <p:nvPr/>
        </p:nvSpPr>
        <p:spPr>
          <a:xfrm>
            <a:off x="6626710" y="743149"/>
            <a:ext cx="5197886" cy="2862322"/>
          </a:xfrm>
          <a:prstGeom prst="rect">
            <a:avLst/>
          </a:prstGeom>
        </p:spPr>
        <p:txBody>
          <a:bodyPr wrap="square">
            <a:spAutoFit/>
          </a:bodyPr>
          <a:lstStyle/>
          <a:p>
            <a:pPr algn="just">
              <a:spcAft>
                <a:spcPts val="0"/>
              </a:spcAft>
            </a:pPr>
            <a:r>
              <a:rPr lang="en-GB" dirty="0">
                <a:solidFill>
                  <a:schemeClr val="bg1">
                    <a:lumMod val="75000"/>
                  </a:schemeClr>
                </a:solidFill>
              </a:rPr>
              <a:t>Joyce's use of this technique, though different to Austen in the way he combines it with Stephen's idiolect, was what made me want to explore focalisation further in my EPQ. Coming across the "Prelude" in my summer school, I was led to read more of Wordsworth, much in admiration of his command of sound and rhythm. At first I became frustrated at his repeated references to nature, until I realised that nature, as his object of inspiration, was a reflection of the process of writing itself. </a:t>
            </a:r>
            <a:endParaRPr lang="en-GB" dirty="0">
              <a:solidFill>
                <a:schemeClr val="bg1">
                  <a:lumMod val="75000"/>
                </a:schemeClr>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6" name="TextBox 5"/>
          <p:cNvSpPr txBox="1"/>
          <p:nvPr/>
        </p:nvSpPr>
        <p:spPr>
          <a:xfrm>
            <a:off x="1446901" y="1454026"/>
            <a:ext cx="2979869" cy="1477328"/>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Really getting stuck in to the journey she has been taking…</a:t>
            </a:r>
          </a:p>
          <a:p>
            <a:endParaRPr lang="en-GB" dirty="0"/>
          </a:p>
          <a:p>
            <a:r>
              <a:rPr lang="en-GB" dirty="0" smtClean="0"/>
              <a:t>Thoroughly evaluative (high level skill)</a:t>
            </a:r>
            <a:endParaRPr lang="en-GB" dirty="0"/>
          </a:p>
        </p:txBody>
      </p:sp>
      <p:sp>
        <p:nvSpPr>
          <p:cNvPr id="7" name="TextBox 6"/>
          <p:cNvSpPr txBox="1"/>
          <p:nvPr/>
        </p:nvSpPr>
        <p:spPr>
          <a:xfrm>
            <a:off x="7735718" y="1435645"/>
            <a:ext cx="2979869" cy="1200329"/>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Part of her wider reading process, the idea that the EPQ grew organically out of her other reading</a:t>
            </a:r>
            <a:endParaRPr lang="en-GB" dirty="0"/>
          </a:p>
        </p:txBody>
      </p:sp>
    </p:spTree>
    <p:extLst>
      <p:ext uri="{BB962C8B-B14F-4D97-AF65-F5344CB8AC3E}">
        <p14:creationId xmlns:p14="http://schemas.microsoft.com/office/powerpoint/2010/main" val="252305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we learn from this?</a:t>
            </a:r>
            <a:endParaRPr lang="en-GB" dirty="0"/>
          </a:p>
        </p:txBody>
      </p:sp>
      <p:sp>
        <p:nvSpPr>
          <p:cNvPr id="3" name="Content Placeholder 2"/>
          <p:cNvSpPr>
            <a:spLocks noGrp="1"/>
          </p:cNvSpPr>
          <p:nvPr>
            <p:ph idx="1"/>
          </p:nvPr>
        </p:nvSpPr>
        <p:spPr/>
        <p:txBody>
          <a:bodyPr>
            <a:normAutofit/>
          </a:bodyPr>
          <a:lstStyle/>
          <a:p>
            <a:r>
              <a:rPr lang="en-GB" dirty="0" smtClean="0"/>
              <a:t>Start personally, but also show understanding of literary study, as well as interest (not ‘I am passionate about literature’)</a:t>
            </a:r>
          </a:p>
          <a:p>
            <a:r>
              <a:rPr lang="en-GB" dirty="0" smtClean="0"/>
              <a:t>You are a would-be academic. You follow your interests. One thing leads you to another. You like to dive deep. Bit of a specialist…</a:t>
            </a:r>
          </a:p>
          <a:p>
            <a:r>
              <a:rPr lang="en-GB" dirty="0" smtClean="0"/>
              <a:t>You can do some literary (or historical) </a:t>
            </a:r>
            <a:r>
              <a:rPr lang="en-GB" dirty="0" err="1" smtClean="0"/>
              <a:t>writingto</a:t>
            </a:r>
            <a:r>
              <a:rPr lang="en-GB" dirty="0" smtClean="0"/>
              <a:t> some evaluative judgements about ways of studying (contextual, </a:t>
            </a:r>
            <a:r>
              <a:rPr lang="en-GB" dirty="0" err="1" smtClean="0"/>
              <a:t>narratological</a:t>
            </a:r>
            <a:r>
              <a:rPr lang="en-GB" dirty="0" smtClean="0"/>
              <a:t>, historiographical)</a:t>
            </a:r>
          </a:p>
          <a:p>
            <a:r>
              <a:rPr lang="en-GB" dirty="0" smtClean="0"/>
              <a:t>EPQ </a:t>
            </a:r>
            <a:r>
              <a:rPr lang="en-GB" i="1" dirty="0" smtClean="0"/>
              <a:t>grows out </a:t>
            </a:r>
            <a:r>
              <a:rPr lang="en-GB" dirty="0" smtClean="0"/>
              <a:t>of this, probably, rather than being a stand-alone ‘look at me I’ve done some extra work’ paragraph</a:t>
            </a:r>
          </a:p>
          <a:p>
            <a:endParaRPr lang="en-GB" dirty="0" smtClean="0"/>
          </a:p>
          <a:p>
            <a:pPr marL="0" indent="0">
              <a:buNone/>
            </a:pPr>
            <a:endParaRPr lang="en-GB" dirty="0"/>
          </a:p>
        </p:txBody>
      </p:sp>
    </p:spTree>
    <p:extLst>
      <p:ext uri="{BB962C8B-B14F-4D97-AF65-F5344CB8AC3E}">
        <p14:creationId xmlns:p14="http://schemas.microsoft.com/office/powerpoint/2010/main" val="226757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7585" y="1559965"/>
            <a:ext cx="8864302" cy="3956852"/>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GB" sz="3600" dirty="0" smtClean="0">
                <a:solidFill>
                  <a:srgbClr val="000000"/>
                </a:solidFill>
                <a:latin typeface="Arial" panose="020B0604020202020204" pitchFamily="34" charset="0"/>
                <a:ea typeface="Calibri" panose="020F0502020204030204" pitchFamily="34" charset="0"/>
                <a:cs typeface="Arial" panose="020B0604020202020204" pitchFamily="34" charset="0"/>
              </a:rPr>
              <a:t>Personal statement is not a thing in itself</a:t>
            </a:r>
          </a:p>
          <a:p>
            <a:pPr marL="285750" indent="-285750">
              <a:lnSpc>
                <a:spcPct val="107000"/>
              </a:lnSpc>
              <a:spcAft>
                <a:spcPts val="800"/>
              </a:spcAft>
              <a:buFont typeface="Arial" panose="020B0604020202020204" pitchFamily="34" charset="0"/>
              <a:buChar char="•"/>
            </a:pPr>
            <a:r>
              <a:rPr lang="en-GB" sz="3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It’s a reflection of you as a budding expert in your field</a:t>
            </a:r>
          </a:p>
          <a:p>
            <a:pPr marL="285750" indent="-285750">
              <a:lnSpc>
                <a:spcPct val="107000"/>
              </a:lnSpc>
              <a:spcAft>
                <a:spcPts val="800"/>
              </a:spcAft>
              <a:buFont typeface="Arial" panose="020B0604020202020204" pitchFamily="34" charset="0"/>
              <a:buChar char="•"/>
            </a:pPr>
            <a:r>
              <a:rPr lang="en-GB" sz="3600" dirty="0" smtClean="0">
                <a:solidFill>
                  <a:srgbClr val="000000"/>
                </a:solidFill>
                <a:latin typeface="Arial" panose="020B0604020202020204" pitchFamily="34" charset="0"/>
                <a:ea typeface="Calibri" panose="020F0502020204030204" pitchFamily="34" charset="0"/>
                <a:cs typeface="Arial" panose="020B0604020202020204" pitchFamily="34" charset="0"/>
              </a:rPr>
              <a:t>No quick fixes to this</a:t>
            </a:r>
          </a:p>
          <a:p>
            <a:pPr marL="285750" indent="-285750">
              <a:lnSpc>
                <a:spcPct val="107000"/>
              </a:lnSpc>
              <a:spcAft>
                <a:spcPts val="800"/>
              </a:spcAft>
              <a:buFont typeface="Arial" panose="020B0604020202020204" pitchFamily="34" charset="0"/>
              <a:buChar char="•"/>
            </a:pPr>
            <a:r>
              <a:rPr lang="en-GB" sz="3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But possibly some patterns that seem to emerge…</a:t>
            </a:r>
            <a:endParaRPr lang="en-GB" sz="3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464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7585" y="1559965"/>
            <a:ext cx="8864302" cy="4458015"/>
          </a:xfrm>
          <a:prstGeom prst="rect">
            <a:avLst/>
          </a:prstGeom>
        </p:spPr>
        <p:txBody>
          <a:bodyPr wrap="square">
            <a:spAutoFit/>
          </a:bodyPr>
          <a:lstStyle/>
          <a:p>
            <a:pPr>
              <a:lnSpc>
                <a:spcPct val="107000"/>
              </a:lnSpc>
              <a:spcAft>
                <a:spcPts val="800"/>
              </a:spcAft>
            </a:pPr>
            <a:r>
              <a:rPr lang="en-GB"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1. The appeal of literature for me is in its inexhaustibility as a source for new ideas; an astute reader need not know the conventional reading of a text, or even its context, to form a perfectly justifiable interpretation.</a:t>
            </a:r>
            <a:endParaRPr lang="en-GB"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dirty="0">
                <a:latin typeface="Arial" panose="020B0604020202020204" pitchFamily="34" charset="0"/>
                <a:ea typeface="Calibri" panose="020F0502020204030204" pitchFamily="34" charset="0"/>
                <a:cs typeface="Arial" panose="020B0604020202020204" pitchFamily="34" charset="0"/>
              </a:rPr>
              <a:t>2</a:t>
            </a:r>
            <a:r>
              <a:rPr lang="en-GB" dirty="0" smtClean="0">
                <a:effectLst/>
                <a:latin typeface="Arial" panose="020B0604020202020204" pitchFamily="34" charset="0"/>
                <a:ea typeface="Calibri" panose="020F0502020204030204" pitchFamily="34" charset="0"/>
                <a:cs typeface="Arial" panose="020B0604020202020204" pitchFamily="34" charset="0"/>
              </a:rPr>
              <a:t>. Studying English Literature is, for me, about the intellectual stimulus I receive from critical discussion of texts. This is what makes them come alive. The first time I really engaged with a literary work in this way was reading George Orwell's "Animal Farm“</a:t>
            </a:r>
          </a:p>
          <a:p>
            <a:pPr>
              <a:lnSpc>
                <a:spcPct val="107000"/>
              </a:lnSpc>
              <a:spcAft>
                <a:spcPts val="800"/>
              </a:spcAft>
            </a:pPr>
            <a:endPar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GB"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When it comes to determining how history will be remembered, perspective is everything. As a child, I often found myself flicking through the same pages: drawn to the memoir my grandfather wrote about his experiences as an Italian soldier in the Second World War. With time,</a:t>
            </a:r>
            <a:endParaRPr lang="en-GB"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p:cNvSpPr txBox="1"/>
          <p:nvPr/>
        </p:nvSpPr>
        <p:spPr>
          <a:xfrm>
            <a:off x="1527585" y="290457"/>
            <a:ext cx="8802410" cy="923330"/>
          </a:xfrm>
          <a:prstGeom prst="rect">
            <a:avLst/>
          </a:prstGeom>
          <a:noFill/>
        </p:spPr>
        <p:txBody>
          <a:bodyPr wrap="none" rtlCol="0">
            <a:spAutoFit/>
          </a:bodyPr>
          <a:lstStyle/>
          <a:p>
            <a:r>
              <a:rPr lang="en-GB" dirty="0" smtClean="0"/>
              <a:t>OPENING SENTENCES</a:t>
            </a:r>
          </a:p>
          <a:p>
            <a:endParaRPr lang="en-GB" dirty="0" smtClean="0"/>
          </a:p>
          <a:p>
            <a:r>
              <a:rPr lang="en-GB" dirty="0" smtClean="0"/>
              <a:t>All these three applicants were successful this year. Can you describe the three approaches?</a:t>
            </a:r>
            <a:endParaRPr lang="en-GB" dirty="0"/>
          </a:p>
        </p:txBody>
      </p:sp>
    </p:spTree>
    <p:extLst>
      <p:ext uri="{BB962C8B-B14F-4D97-AF65-F5344CB8AC3E}">
        <p14:creationId xmlns:p14="http://schemas.microsoft.com/office/powerpoint/2010/main" val="38275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7585" y="1559965"/>
            <a:ext cx="8864302" cy="4458015"/>
          </a:xfrm>
          <a:prstGeom prst="rect">
            <a:avLst/>
          </a:prstGeom>
        </p:spPr>
        <p:txBody>
          <a:bodyPr wrap="square">
            <a:spAutoFit/>
          </a:bodyPr>
          <a:lstStyle/>
          <a:p>
            <a:pPr>
              <a:lnSpc>
                <a:spcPct val="107000"/>
              </a:lnSpc>
              <a:spcAft>
                <a:spcPts val="800"/>
              </a:spcAft>
            </a:pPr>
            <a:r>
              <a:rPr lang="en-GB" dirty="0" smtClean="0">
                <a:solidFill>
                  <a:schemeClr val="bg1">
                    <a:lumMod val="75000"/>
                  </a:schemeClr>
                </a:solidFill>
                <a:effectLst/>
                <a:latin typeface="Arial" panose="020B0604020202020204" pitchFamily="34" charset="0"/>
                <a:ea typeface="Calibri" panose="020F0502020204030204" pitchFamily="34" charset="0"/>
                <a:cs typeface="Arial" panose="020B0604020202020204" pitchFamily="34" charset="0"/>
              </a:rPr>
              <a:t>1. The appeal of literature for me is in its inexhaustibility as a source for new ideas; an astute reader need not know the conventional reading of a text, or even its context, to form a perfectly justifiable interpretation.</a:t>
            </a:r>
          </a:p>
          <a:p>
            <a:pPr>
              <a:lnSpc>
                <a:spcPct val="107000"/>
              </a:lnSpc>
              <a:spcAft>
                <a:spcPts val="800"/>
              </a:spcAft>
            </a:pPr>
            <a:r>
              <a:rPr lang="en-GB"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dirty="0">
                <a:solidFill>
                  <a:schemeClr val="bg1">
                    <a:lumMod val="75000"/>
                  </a:schemeClr>
                </a:solidFill>
                <a:latin typeface="Arial" panose="020B0604020202020204" pitchFamily="34" charset="0"/>
                <a:ea typeface="Calibri" panose="020F0502020204030204" pitchFamily="34" charset="0"/>
                <a:cs typeface="Arial" panose="020B0604020202020204" pitchFamily="34" charset="0"/>
              </a:rPr>
              <a:t>2</a:t>
            </a:r>
            <a:r>
              <a:rPr lang="en-GB" dirty="0" smtClean="0">
                <a:solidFill>
                  <a:schemeClr val="bg1">
                    <a:lumMod val="75000"/>
                  </a:schemeClr>
                </a:solidFill>
                <a:effectLst/>
                <a:latin typeface="Arial" panose="020B0604020202020204" pitchFamily="34" charset="0"/>
                <a:ea typeface="Calibri" panose="020F0502020204030204" pitchFamily="34" charset="0"/>
                <a:cs typeface="Arial" panose="020B0604020202020204" pitchFamily="34" charset="0"/>
              </a:rPr>
              <a:t>. Studying English Literature is, for me, about the intellectual stimulus I receive from critical discussion of texts. This is what makes them come alive. The first time I really engaged with a literary work in this way was reading George Orwell's "Animal Farm</a:t>
            </a:r>
            <a:r>
              <a:rPr lang="en-GB" dirty="0" smtClean="0">
                <a:effectLst/>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endPar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GB" dirty="0" smtClean="0">
                <a:solidFill>
                  <a:schemeClr val="bg1">
                    <a:lumMod val="75000"/>
                  </a:schemeClr>
                </a:solidFill>
                <a:effectLst/>
                <a:latin typeface="Arial" panose="020B0604020202020204" pitchFamily="34" charset="0"/>
                <a:ea typeface="Times New Roman" panose="02020603050405020304" pitchFamily="18" charset="0"/>
                <a:cs typeface="Arial" panose="020B0604020202020204" pitchFamily="34" charset="0"/>
              </a:rPr>
              <a:t>3. When it comes to determining how history will be remembered, perspective is everything. As a child, I often found myself flicking through the same pages: drawn to the memoir my grandfather wrote about his experiences as an Italian soldier in the Second World War. With time,</a:t>
            </a:r>
            <a:endParaRPr lang="en-GB" dirty="0" smtClean="0">
              <a:solidFill>
                <a:schemeClr val="bg1">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p:cNvSpPr txBox="1"/>
          <p:nvPr/>
        </p:nvSpPr>
        <p:spPr>
          <a:xfrm>
            <a:off x="1527585" y="290457"/>
            <a:ext cx="5559855" cy="923330"/>
          </a:xfrm>
          <a:prstGeom prst="rect">
            <a:avLst/>
          </a:prstGeom>
          <a:noFill/>
        </p:spPr>
        <p:txBody>
          <a:bodyPr wrap="none" rtlCol="0">
            <a:spAutoFit/>
          </a:bodyPr>
          <a:lstStyle/>
          <a:p>
            <a:r>
              <a:rPr lang="en-GB" dirty="0" smtClean="0"/>
              <a:t>OPENING SENTENCES</a:t>
            </a:r>
          </a:p>
          <a:p>
            <a:endParaRPr lang="en-GB" dirty="0" smtClean="0"/>
          </a:p>
          <a:p>
            <a:r>
              <a:rPr lang="en-GB" dirty="0" smtClean="0"/>
              <a:t>All these three applicants were successful this year. Why?</a:t>
            </a:r>
            <a:endParaRPr lang="en-GB" dirty="0"/>
          </a:p>
        </p:txBody>
      </p:sp>
      <p:sp>
        <p:nvSpPr>
          <p:cNvPr id="2" name="TextBox 1"/>
          <p:cNvSpPr txBox="1"/>
          <p:nvPr/>
        </p:nvSpPr>
        <p:spPr>
          <a:xfrm>
            <a:off x="2715372" y="1559965"/>
            <a:ext cx="6831107" cy="923330"/>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About the process of reading texts – a ‘meta’ approach.</a:t>
            </a:r>
          </a:p>
          <a:p>
            <a:r>
              <a:rPr lang="en-GB" dirty="0" smtClean="0"/>
              <a:t>Treating the study of English Literature as a discipline. Personal, though, not distant (‘for me’).</a:t>
            </a:r>
            <a:endParaRPr lang="en-GB" dirty="0"/>
          </a:p>
        </p:txBody>
      </p:sp>
      <p:sp>
        <p:nvSpPr>
          <p:cNvPr id="6" name="TextBox 5"/>
          <p:cNvSpPr txBox="1"/>
          <p:nvPr/>
        </p:nvSpPr>
        <p:spPr>
          <a:xfrm>
            <a:off x="2715371" y="3142641"/>
            <a:ext cx="6831107" cy="646331"/>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Same as above – talking about the excitement of literary study. Then narrative – where it all began for her.</a:t>
            </a:r>
            <a:endParaRPr lang="en-GB" dirty="0"/>
          </a:p>
        </p:txBody>
      </p:sp>
      <p:sp>
        <p:nvSpPr>
          <p:cNvPr id="7" name="TextBox 6"/>
          <p:cNvSpPr txBox="1"/>
          <p:nvPr/>
        </p:nvSpPr>
        <p:spPr>
          <a:xfrm>
            <a:off x="2715373" y="4627685"/>
            <a:ext cx="6831107" cy="646331"/>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Big statement about history, then relating immediately to her beginning as a student of History.</a:t>
            </a:r>
            <a:endParaRPr lang="en-GB" dirty="0"/>
          </a:p>
        </p:txBody>
      </p:sp>
    </p:spTree>
    <p:extLst>
      <p:ext uri="{BB962C8B-B14F-4D97-AF65-F5344CB8AC3E}">
        <p14:creationId xmlns:p14="http://schemas.microsoft.com/office/powerpoint/2010/main" val="142313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7585" y="1559965"/>
            <a:ext cx="8864302" cy="3158685"/>
          </a:xfrm>
          <a:prstGeom prst="rect">
            <a:avLst/>
          </a:prstGeom>
        </p:spPr>
        <p:txBody>
          <a:bodyPr wrap="square">
            <a:spAutoFit/>
          </a:bodyPr>
          <a:lstStyle/>
          <a:p>
            <a:pPr marL="342900" indent="-342900">
              <a:buAutoNum type="arabicPeriod"/>
            </a:pPr>
            <a:r>
              <a:rPr lang="en-US" dirty="0" smtClean="0"/>
              <a:t>To </a:t>
            </a:r>
            <a:r>
              <a:rPr lang="en-US" dirty="0"/>
              <a:t>me it seems like the more you learn in English, the less you feel you know. Not just </a:t>
            </a:r>
            <a:r>
              <a:rPr lang="en-US" dirty="0" smtClean="0"/>
              <a:t>about  literature</a:t>
            </a:r>
            <a:r>
              <a:rPr lang="en-US" dirty="0"/>
              <a:t>: about yourself; about the world around you. It's why I know I'll always be </a:t>
            </a:r>
            <a:r>
              <a:rPr lang="en-US" dirty="0" smtClean="0"/>
              <a:t>reading  books</a:t>
            </a:r>
            <a:r>
              <a:rPr lang="en-US" dirty="0"/>
              <a:t>; why I've chosen to study the subject at University, because literature, I believe, </a:t>
            </a:r>
            <a:r>
              <a:rPr lang="en-US" dirty="0" smtClean="0"/>
              <a:t>is fundamentally </a:t>
            </a:r>
            <a:r>
              <a:rPr lang="en-US" dirty="0"/>
              <a:t>an expression of humanity, a reflection of human experience, emotion and </a:t>
            </a:r>
            <a:r>
              <a:rPr lang="en-US" dirty="0" smtClean="0"/>
              <a:t>truth that </a:t>
            </a:r>
            <a:r>
              <a:rPr lang="en-US" dirty="0"/>
              <a:t>can be explored endlessly.</a:t>
            </a:r>
            <a:r>
              <a:rPr lang="en-GB"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342900" indent="-342900">
              <a:buAutoNum type="arabicPeriod"/>
            </a:pPr>
            <a:endParaRPr lang="en-GB"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buAutoNum type="arabicPeriod"/>
            </a:pPr>
            <a:r>
              <a:rPr lang="en-GB" dirty="0"/>
              <a:t>The best works I have read have all immersed me in the thoughts and experiences of fascinating characters, such as Leo Tolstoy’s ‘</a:t>
            </a:r>
            <a:r>
              <a:rPr lang="en-GB" i="1" dirty="0"/>
              <a:t>War and Peace</a:t>
            </a:r>
            <a:r>
              <a:rPr lang="en-GB" dirty="0"/>
              <a:t>’. I was transported into Petersburg society, I lay wounded in the bloodied field of Austerlitz and was suffocated by the claustrophobia of Bald Hills.</a:t>
            </a:r>
            <a:endParaRPr lang="en-GB"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p:cNvSpPr txBox="1"/>
          <p:nvPr/>
        </p:nvSpPr>
        <p:spPr>
          <a:xfrm>
            <a:off x="1527585" y="290457"/>
            <a:ext cx="7549054" cy="923330"/>
          </a:xfrm>
          <a:prstGeom prst="rect">
            <a:avLst/>
          </a:prstGeom>
          <a:noFill/>
        </p:spPr>
        <p:txBody>
          <a:bodyPr wrap="none" rtlCol="0">
            <a:spAutoFit/>
          </a:bodyPr>
          <a:lstStyle/>
          <a:p>
            <a:r>
              <a:rPr lang="en-GB" dirty="0" smtClean="0"/>
              <a:t>OPENING SENTENCES</a:t>
            </a:r>
          </a:p>
          <a:p>
            <a:endParaRPr lang="en-GB" dirty="0" smtClean="0"/>
          </a:p>
          <a:p>
            <a:r>
              <a:rPr lang="en-GB" dirty="0" smtClean="0"/>
              <a:t>And what about these from last year? Can you describe the three approaches?</a:t>
            </a:r>
            <a:endParaRPr lang="en-GB" dirty="0"/>
          </a:p>
        </p:txBody>
      </p:sp>
    </p:spTree>
    <p:extLst>
      <p:ext uri="{BB962C8B-B14F-4D97-AF65-F5344CB8AC3E}">
        <p14:creationId xmlns:p14="http://schemas.microsoft.com/office/powerpoint/2010/main" val="355090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7585" y="1559965"/>
            <a:ext cx="8864302" cy="3158685"/>
          </a:xfrm>
          <a:prstGeom prst="rect">
            <a:avLst/>
          </a:prstGeom>
        </p:spPr>
        <p:txBody>
          <a:bodyPr wrap="square">
            <a:spAutoFit/>
          </a:bodyPr>
          <a:lstStyle/>
          <a:p>
            <a:pPr marL="342900" indent="-342900">
              <a:buAutoNum type="arabicPeriod"/>
            </a:pPr>
            <a:r>
              <a:rPr lang="en-US" dirty="0" smtClean="0">
                <a:solidFill>
                  <a:schemeClr val="bg1">
                    <a:lumMod val="75000"/>
                  </a:schemeClr>
                </a:solidFill>
              </a:rPr>
              <a:t>To </a:t>
            </a:r>
            <a:r>
              <a:rPr lang="en-US" dirty="0">
                <a:solidFill>
                  <a:schemeClr val="bg1">
                    <a:lumMod val="75000"/>
                  </a:schemeClr>
                </a:solidFill>
              </a:rPr>
              <a:t>me it seems like the more you learn in English, the less you feel you know. Not just </a:t>
            </a:r>
            <a:r>
              <a:rPr lang="en-US" dirty="0" smtClean="0">
                <a:solidFill>
                  <a:schemeClr val="bg1">
                    <a:lumMod val="75000"/>
                  </a:schemeClr>
                </a:solidFill>
              </a:rPr>
              <a:t>about  literature</a:t>
            </a:r>
            <a:r>
              <a:rPr lang="en-US" dirty="0">
                <a:solidFill>
                  <a:schemeClr val="bg1">
                    <a:lumMod val="75000"/>
                  </a:schemeClr>
                </a:solidFill>
              </a:rPr>
              <a:t>: about yourself; about the world around you. It's why I know I'll always be </a:t>
            </a:r>
            <a:r>
              <a:rPr lang="en-US" dirty="0" smtClean="0">
                <a:solidFill>
                  <a:schemeClr val="bg1">
                    <a:lumMod val="75000"/>
                  </a:schemeClr>
                </a:solidFill>
              </a:rPr>
              <a:t>reading  books</a:t>
            </a:r>
            <a:r>
              <a:rPr lang="en-US" dirty="0">
                <a:solidFill>
                  <a:schemeClr val="bg1">
                    <a:lumMod val="75000"/>
                  </a:schemeClr>
                </a:solidFill>
              </a:rPr>
              <a:t>; why I've chosen to study the subject at University, because literature, I believe, </a:t>
            </a:r>
            <a:r>
              <a:rPr lang="en-US" dirty="0" smtClean="0">
                <a:solidFill>
                  <a:schemeClr val="bg1">
                    <a:lumMod val="75000"/>
                  </a:schemeClr>
                </a:solidFill>
              </a:rPr>
              <a:t>is fundamentally </a:t>
            </a:r>
            <a:r>
              <a:rPr lang="en-US" dirty="0">
                <a:solidFill>
                  <a:schemeClr val="bg1">
                    <a:lumMod val="75000"/>
                  </a:schemeClr>
                </a:solidFill>
              </a:rPr>
              <a:t>an expression of humanity, a reflection of human experience, emotion and </a:t>
            </a:r>
            <a:r>
              <a:rPr lang="en-US" dirty="0" smtClean="0">
                <a:solidFill>
                  <a:schemeClr val="bg1">
                    <a:lumMod val="75000"/>
                  </a:schemeClr>
                </a:solidFill>
              </a:rPr>
              <a:t>truth that </a:t>
            </a:r>
            <a:r>
              <a:rPr lang="en-US" dirty="0">
                <a:solidFill>
                  <a:schemeClr val="bg1">
                    <a:lumMod val="75000"/>
                  </a:schemeClr>
                </a:solidFill>
              </a:rPr>
              <a:t>can be explored endlessly.</a:t>
            </a:r>
            <a:r>
              <a:rPr lang="en-GB" dirty="0" smtClean="0">
                <a:solidFill>
                  <a:schemeClr val="bg1">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en-GB" dirty="0" smtClean="0">
                <a:solidFill>
                  <a:schemeClr val="bg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p>
          <a:p>
            <a:pPr marL="342900" indent="-342900">
              <a:buAutoNum type="arabicPeriod"/>
            </a:pPr>
            <a:endParaRPr lang="en-GB"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buAutoNum type="arabicPeriod"/>
            </a:pPr>
            <a:r>
              <a:rPr lang="en-GB" dirty="0">
                <a:solidFill>
                  <a:schemeClr val="bg1">
                    <a:lumMod val="75000"/>
                  </a:schemeClr>
                </a:solidFill>
              </a:rPr>
              <a:t>The best works I have read have all immersed me in the thoughts and experiences of fascinating characters, such as Leo Tolstoy’s ‘</a:t>
            </a:r>
            <a:r>
              <a:rPr lang="en-GB" i="1" dirty="0">
                <a:solidFill>
                  <a:schemeClr val="bg1">
                    <a:lumMod val="75000"/>
                  </a:schemeClr>
                </a:solidFill>
              </a:rPr>
              <a:t>War and Peace</a:t>
            </a:r>
            <a:r>
              <a:rPr lang="en-GB" dirty="0">
                <a:solidFill>
                  <a:schemeClr val="bg1">
                    <a:lumMod val="75000"/>
                  </a:schemeClr>
                </a:solidFill>
              </a:rPr>
              <a:t>’. I was transported into Petersburg society, I lay wounded in the bloodied field of Austerlitz and was suffocated by the claustrophobia of Bald Hills.</a:t>
            </a:r>
            <a:endParaRPr lang="en-GB" dirty="0" smtClean="0">
              <a:solidFill>
                <a:schemeClr val="bg1">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p:cNvSpPr txBox="1"/>
          <p:nvPr/>
        </p:nvSpPr>
        <p:spPr>
          <a:xfrm>
            <a:off x="1527585" y="290457"/>
            <a:ext cx="7549054" cy="923330"/>
          </a:xfrm>
          <a:prstGeom prst="rect">
            <a:avLst/>
          </a:prstGeom>
          <a:noFill/>
        </p:spPr>
        <p:txBody>
          <a:bodyPr wrap="none" rtlCol="0">
            <a:spAutoFit/>
          </a:bodyPr>
          <a:lstStyle/>
          <a:p>
            <a:r>
              <a:rPr lang="en-GB" dirty="0" smtClean="0"/>
              <a:t>OPENING SENTENCES</a:t>
            </a:r>
          </a:p>
          <a:p>
            <a:endParaRPr lang="en-GB" dirty="0" smtClean="0"/>
          </a:p>
          <a:p>
            <a:r>
              <a:rPr lang="en-GB" dirty="0" smtClean="0"/>
              <a:t>And what about these from last year? Can you describe the three approaches?</a:t>
            </a:r>
            <a:endParaRPr lang="en-GB" dirty="0"/>
          </a:p>
        </p:txBody>
      </p:sp>
      <p:sp>
        <p:nvSpPr>
          <p:cNvPr id="6" name="TextBox 5"/>
          <p:cNvSpPr txBox="1"/>
          <p:nvPr/>
        </p:nvSpPr>
        <p:spPr>
          <a:xfrm>
            <a:off x="2764715" y="1743706"/>
            <a:ext cx="6831107" cy="923330"/>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About the importance of literature to the applicant. Quite humble. Not actually afraid to see the moral importance of the subject (a questionable idea for many critics, of course!)</a:t>
            </a:r>
            <a:endParaRPr lang="en-GB" dirty="0"/>
          </a:p>
        </p:txBody>
      </p:sp>
      <p:sp>
        <p:nvSpPr>
          <p:cNvPr id="7" name="TextBox 6"/>
          <p:cNvSpPr txBox="1"/>
          <p:nvPr/>
        </p:nvSpPr>
        <p:spPr>
          <a:xfrm>
            <a:off x="2764715" y="3423228"/>
            <a:ext cx="6831107" cy="646331"/>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Quite dramatic! Immersion in literary period and context. Straight in with wider reading.</a:t>
            </a:r>
            <a:endParaRPr lang="en-GB" dirty="0"/>
          </a:p>
        </p:txBody>
      </p:sp>
    </p:spTree>
    <p:extLst>
      <p:ext uri="{BB962C8B-B14F-4D97-AF65-F5344CB8AC3E}">
        <p14:creationId xmlns:p14="http://schemas.microsoft.com/office/powerpoint/2010/main" val="54606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6804363" cy="646331"/>
          </a:xfrm>
          <a:prstGeom prst="rect">
            <a:avLst/>
          </a:prstGeom>
          <a:noFill/>
        </p:spPr>
        <p:txBody>
          <a:bodyPr wrap="none" rtlCol="0">
            <a:spAutoFit/>
          </a:bodyPr>
          <a:lstStyle/>
          <a:p>
            <a:r>
              <a:rPr lang="en-GB" dirty="0" smtClean="0"/>
              <a:t>What do these two paragraphs about wider reading have in common…</a:t>
            </a:r>
          </a:p>
          <a:p>
            <a:endParaRPr lang="en-GB" dirty="0" smtClean="0"/>
          </a:p>
        </p:txBody>
      </p:sp>
      <p:sp>
        <p:nvSpPr>
          <p:cNvPr id="2" name="Rectangle 1"/>
          <p:cNvSpPr/>
          <p:nvPr/>
        </p:nvSpPr>
        <p:spPr>
          <a:xfrm>
            <a:off x="240253" y="743149"/>
            <a:ext cx="6020697" cy="5755422"/>
          </a:xfrm>
          <a:prstGeom prst="rect">
            <a:avLst/>
          </a:prstGeom>
        </p:spPr>
        <p:txBody>
          <a:bodyPr wrap="square">
            <a:spAutoFit/>
          </a:bodyPr>
          <a:lstStyle/>
          <a:p>
            <a:r>
              <a:rPr lang="en-GB" sz="1600" dirty="0" smtClean="0">
                <a:solidFill>
                  <a:srgbClr val="000000"/>
                </a:solidFill>
                <a:effectLst/>
                <a:latin typeface="Arial" panose="020B0604020202020204" pitchFamily="34" charset="0"/>
                <a:ea typeface="Times New Roman" panose="02020603050405020304" pitchFamily="18" charset="0"/>
              </a:rPr>
              <a:t>Since then, I have developed a profound interest in how history, ideology and culture interconnect. Looking into this introduced me to a historical discipline I had not yet encountered: historiography. I read Bonnie Smith's 'The Gender of History: Men, Women and Historical Practice' which explored two of my areas of interest, social injustice and feminism, in relation to historiography. This book was a practical starting point for understanding how dominant historical beliefs have been steered by generations of men, through areas of knowledge with which I was already familiar. What I most enjoyed, after exploring different historians' opinions, was forming my own judgments on what defines history. Using a more holistic approach, I found that this could include other factors - like the philosophy of history - which I found compelling as an A level Philosophy student. Prompted by this interest in social justice, I am currently writing an article for Affinity Magazine, the first online social justice publication aimed at teenagers, titled 'The history of police brutality: why do we not learn from the past?', in which I examine the parallels between events that took place in the 1960s struggle for African American civil rights and in the present day, finding more ways to tie the past together with current matters of social injustice to prove that they are still just as relevant today. </a:t>
            </a:r>
            <a:endParaRPr lang="en-GB" sz="1600" dirty="0"/>
          </a:p>
        </p:txBody>
      </p:sp>
      <p:sp>
        <p:nvSpPr>
          <p:cNvPr id="3" name="Rectangle 2"/>
          <p:cNvSpPr/>
          <p:nvPr/>
        </p:nvSpPr>
        <p:spPr>
          <a:xfrm>
            <a:off x="6626710" y="743149"/>
            <a:ext cx="5197886" cy="4801314"/>
          </a:xfrm>
          <a:prstGeom prst="rect">
            <a:avLst/>
          </a:prstGeom>
        </p:spPr>
        <p:txBody>
          <a:bodyPr wrap="square">
            <a:spAutoFit/>
          </a:bodyPr>
          <a:lstStyle/>
          <a:p>
            <a:pPr algn="just">
              <a:spcAft>
                <a:spcPts val="0"/>
              </a:spcAft>
            </a:pPr>
            <a:r>
              <a:rPr lang="en-GB"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An aspect of literature that I find particularly engaging, as a result of reading War and Peace, is the contrast between the structure of the epic novel and that of a fractured, non-linear narrative. Whilst Tolstoy adheres to the traditional concept of chronological character development, </a:t>
            </a:r>
            <a:r>
              <a:rPr lang="en-GB" dirty="0" err="1"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Ruge</a:t>
            </a:r>
            <a:r>
              <a:rPr lang="en-GB"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subverts the structure in his novel ‘</a:t>
            </a:r>
            <a:r>
              <a:rPr lang="en-GB" i="1"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In Times of Fading Light</a:t>
            </a:r>
            <a:r>
              <a:rPr lang="en-GB"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moving back and forth in time in order to construct a detailed picture of the </a:t>
            </a:r>
            <a:r>
              <a:rPr lang="en-GB" dirty="0" err="1"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Umnitzer</a:t>
            </a:r>
            <a:r>
              <a:rPr lang="en-GB"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family. Furthermore, the epic significantly differs from the modernist approach to narrative, such as Hamilton’s in ‘</a:t>
            </a:r>
            <a:r>
              <a:rPr lang="en-GB" i="1"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Hangover Square</a:t>
            </a:r>
            <a:r>
              <a:rPr lang="en-GB"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Although Tolstoy makes use of multiple narrative voices, Hamilton, in my opinion, enables the reader to gain better access to his protagonist through the use of a stream of consciousness narration; a technique that I found effectively employed by Camus in ‘</a:t>
            </a:r>
            <a:r>
              <a:rPr lang="en-GB" i="1"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The Outsider</a:t>
            </a:r>
            <a:r>
              <a:rPr lang="en-GB" dirty="0" smtClean="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a:t>
            </a:r>
            <a:endParaRPr lang="en-GB"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333007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6804363" cy="646331"/>
          </a:xfrm>
          <a:prstGeom prst="rect">
            <a:avLst/>
          </a:prstGeom>
          <a:noFill/>
        </p:spPr>
        <p:txBody>
          <a:bodyPr wrap="none" rtlCol="0">
            <a:spAutoFit/>
          </a:bodyPr>
          <a:lstStyle/>
          <a:p>
            <a:r>
              <a:rPr lang="en-GB" dirty="0" smtClean="0"/>
              <a:t>What do these two paragraphs about wider reading have in common…</a:t>
            </a:r>
          </a:p>
          <a:p>
            <a:endParaRPr lang="en-GB" dirty="0" smtClean="0"/>
          </a:p>
        </p:txBody>
      </p:sp>
      <p:sp>
        <p:nvSpPr>
          <p:cNvPr id="2" name="Rectangle 1"/>
          <p:cNvSpPr/>
          <p:nvPr/>
        </p:nvSpPr>
        <p:spPr>
          <a:xfrm>
            <a:off x="240253" y="743149"/>
            <a:ext cx="6020697" cy="5755422"/>
          </a:xfrm>
          <a:prstGeom prst="rect">
            <a:avLst/>
          </a:prstGeom>
        </p:spPr>
        <p:txBody>
          <a:bodyPr wrap="square">
            <a:spAutoFit/>
          </a:bodyPr>
          <a:lstStyle/>
          <a:p>
            <a:r>
              <a:rPr lang="en-GB" sz="1600" dirty="0" smtClean="0">
                <a:solidFill>
                  <a:schemeClr val="bg1">
                    <a:lumMod val="75000"/>
                  </a:schemeClr>
                </a:solidFill>
                <a:effectLst/>
                <a:latin typeface="Arial" panose="020B0604020202020204" pitchFamily="34" charset="0"/>
                <a:ea typeface="Times New Roman" panose="02020603050405020304" pitchFamily="18" charset="0"/>
              </a:rPr>
              <a:t>Since then, I have developed a profound interest in how history, ideology and culture interconnect. Looking into this introduced me to a historical discipline I had not yet encountered: historiography. I read Bonnie Smith's 'The Gender of History: Men, Women and Historical Practice' which explored two of my areas of interest, social injustice and feminism, in relation to historiography. This book was a practical starting point for understanding how dominant historical beliefs have been steered by generations of men, through areas of knowledge with which I was already familiar. What I most enjoyed, after exploring different historians' opinions, was forming my own judgments on what defines history. Using a more holistic approach, I found that this could include other factors - like the philosophy of history - which I found compelling as an A level Philosophy student. Prompted by this interest in social justice, I am currently writing an article for Affinity Magazine, the first online social justice publication aimed at teenagers, titled 'The history of police brutality: why do we not learn from the past?', in which I examine the parallels between events that took place in the 1960s struggle for African American civil rights and in the present day, finding more ways to tie the past together with current matters of social injustice to prove that they are still just as relevant today. </a:t>
            </a:r>
            <a:endParaRPr lang="en-GB" sz="1600" dirty="0">
              <a:solidFill>
                <a:schemeClr val="bg1">
                  <a:lumMod val="75000"/>
                </a:schemeClr>
              </a:solidFill>
            </a:endParaRPr>
          </a:p>
        </p:txBody>
      </p:sp>
      <p:sp>
        <p:nvSpPr>
          <p:cNvPr id="3" name="Rectangle 2"/>
          <p:cNvSpPr/>
          <p:nvPr/>
        </p:nvSpPr>
        <p:spPr>
          <a:xfrm>
            <a:off x="6626710" y="743149"/>
            <a:ext cx="5197886" cy="4801314"/>
          </a:xfrm>
          <a:prstGeom prst="rect">
            <a:avLst/>
          </a:prstGeom>
        </p:spPr>
        <p:txBody>
          <a:bodyPr wrap="square">
            <a:spAutoFit/>
          </a:bodyPr>
          <a:lstStyle/>
          <a:p>
            <a:pPr algn="just">
              <a:spcAft>
                <a:spcPts val="0"/>
              </a:spcAft>
            </a:pPr>
            <a:r>
              <a:rPr lang="en-GB"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An aspect of literature that I find particularly engaging, as a result of reading War and Peace, is the contrast between the structure of the epic novel and that of a fractured, non-linear narrative. Whilst Tolstoy adheres to the traditional concept of chronological character development, </a:t>
            </a:r>
            <a:r>
              <a:rPr lang="en-GB" dirty="0" err="1"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Ruge</a:t>
            </a:r>
            <a:r>
              <a:rPr lang="en-GB"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 subverts the structure in his novel ‘</a:t>
            </a:r>
            <a:r>
              <a:rPr lang="en-GB" i="1"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In Times of Fading Light</a:t>
            </a:r>
            <a:r>
              <a:rPr lang="en-GB"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 moving back and forth in time in order to construct a detailed picture of the </a:t>
            </a:r>
            <a:r>
              <a:rPr lang="en-GB" dirty="0" err="1"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Umnitzer</a:t>
            </a:r>
            <a:r>
              <a:rPr lang="en-GB"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 family. Furthermore, the epic significantly differs from the modernist approach to narrative, such as Hamilton’s in ‘</a:t>
            </a:r>
            <a:r>
              <a:rPr lang="en-GB" i="1"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Hangover Square</a:t>
            </a:r>
            <a:r>
              <a:rPr lang="en-GB"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 Although Tolstoy makes use of multiple narrative voices, Hamilton, in my opinion, enables the reader to gain better access to his protagonist through the use of a stream of consciousness narration; a technique that I found effectively employed by Camus in ‘</a:t>
            </a:r>
            <a:r>
              <a:rPr lang="en-GB" i="1"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The Outsider</a:t>
            </a:r>
            <a:r>
              <a:rPr lang="en-GB" dirty="0" smtClean="0">
                <a:solidFill>
                  <a:schemeClr val="bg1">
                    <a:lumMod val="75000"/>
                  </a:schemeClr>
                </a:solidFill>
                <a:effectLst/>
                <a:latin typeface="Times New Roman" panose="02020603050405020304" pitchFamily="18" charset="0"/>
                <a:ea typeface="MS Mincho" panose="02020609040205080304" pitchFamily="49" charset="-128"/>
                <a:cs typeface="Times New Roman" panose="02020603050405020304" pitchFamily="18" charset="0"/>
              </a:rPr>
              <a:t>’. </a:t>
            </a:r>
            <a:endParaRPr lang="en-GB" dirty="0">
              <a:solidFill>
                <a:schemeClr val="bg1">
                  <a:lumMod val="75000"/>
                </a:schemeClr>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8" name="TextBox 7"/>
          <p:cNvSpPr txBox="1"/>
          <p:nvPr/>
        </p:nvSpPr>
        <p:spPr>
          <a:xfrm>
            <a:off x="1446901" y="1454026"/>
            <a:ext cx="2979869" cy="3416320"/>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Shows her genuine engagement in history, in pursuing strands of the discipline that are not part of her course, moving from one to another and acting upon her interests in some way. ‘I have read…’ ‘I am working on… ‘</a:t>
            </a:r>
          </a:p>
          <a:p>
            <a:endParaRPr lang="en-GB" dirty="0"/>
          </a:p>
          <a:p>
            <a:r>
              <a:rPr lang="en-GB" dirty="0" smtClean="0"/>
              <a:t>Notice no ‘I have a passion for…’ Show, don’t tell </a:t>
            </a:r>
            <a:endParaRPr lang="en-GB" dirty="0"/>
          </a:p>
        </p:txBody>
      </p:sp>
      <p:sp>
        <p:nvSpPr>
          <p:cNvPr id="9" name="TextBox 8"/>
          <p:cNvSpPr txBox="1"/>
          <p:nvPr/>
        </p:nvSpPr>
        <p:spPr>
          <a:xfrm>
            <a:off x="7559038" y="1454026"/>
            <a:ext cx="2979869" cy="3139321"/>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dirty="0" smtClean="0"/>
              <a:t>Again, shows that he is reading well beyond the course, pursuing his interests, moving from one text to another. Apparently effortless, but actually this also a structured paragraph comparing forms and structures of novels. Ok to show some of your skills in a personal statement</a:t>
            </a:r>
            <a:endParaRPr lang="en-GB" dirty="0"/>
          </a:p>
        </p:txBody>
      </p:sp>
    </p:spTree>
    <p:extLst>
      <p:ext uri="{BB962C8B-B14F-4D97-AF65-F5344CB8AC3E}">
        <p14:creationId xmlns:p14="http://schemas.microsoft.com/office/powerpoint/2010/main" val="397253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199" y="225911"/>
            <a:ext cx="2450286" cy="369332"/>
          </a:xfrm>
          <a:prstGeom prst="rect">
            <a:avLst/>
          </a:prstGeom>
          <a:noFill/>
        </p:spPr>
        <p:txBody>
          <a:bodyPr wrap="none" rtlCol="0">
            <a:spAutoFit/>
          </a:bodyPr>
          <a:lstStyle/>
          <a:p>
            <a:r>
              <a:rPr lang="en-GB" dirty="0" smtClean="0"/>
              <a:t>What about these two? </a:t>
            </a:r>
          </a:p>
        </p:txBody>
      </p:sp>
      <p:sp>
        <p:nvSpPr>
          <p:cNvPr id="2" name="Rectangle 1"/>
          <p:cNvSpPr/>
          <p:nvPr/>
        </p:nvSpPr>
        <p:spPr>
          <a:xfrm>
            <a:off x="240253" y="743149"/>
            <a:ext cx="6020697" cy="4031873"/>
          </a:xfrm>
          <a:prstGeom prst="rect">
            <a:avLst/>
          </a:prstGeom>
        </p:spPr>
        <p:txBody>
          <a:bodyPr wrap="square">
            <a:spAutoFit/>
          </a:bodyPr>
          <a:lstStyle/>
          <a:p>
            <a:r>
              <a:rPr lang="en-GB" sz="1600" dirty="0"/>
              <a:t>Most of all, I enjoy reading the works of Shakespeare: I find the plays absorbing not only because of Shakespeare's unbeatable capacity as a story teller, but also because of his stirring suggestions about society and insight into the human heart. I feel that it is Shakespeare's capacity to portray such identifiable characters that allows generation after generation to appreciate the plays; Macbeth's weakness, Beatrice's cynicism and Juliet's passion are genuine observations of human nature that do not alter through time, and are as applicable to a modern audience as they were to the original. I believe the timelessness of Shakespeare is owing to his observations of human nature; for example Prospero's rancorous conduct towards Caliban is immoderate, yet understandable to a modern audience, resulting in the fact that the plays are not left behind in a bygone era. I do however enjoy the plays' profound commentaries on history. For instance the victimisation of Caliban reflects the impact of colonialism on the native, from a seventeenth century perspective. </a:t>
            </a:r>
          </a:p>
        </p:txBody>
      </p:sp>
      <p:sp>
        <p:nvSpPr>
          <p:cNvPr id="3" name="Rectangle 2"/>
          <p:cNvSpPr/>
          <p:nvPr/>
        </p:nvSpPr>
        <p:spPr>
          <a:xfrm>
            <a:off x="6583680" y="140080"/>
            <a:ext cx="5197886" cy="6740307"/>
          </a:xfrm>
          <a:prstGeom prst="rect">
            <a:avLst/>
          </a:prstGeom>
        </p:spPr>
        <p:txBody>
          <a:bodyPr wrap="square">
            <a:spAutoFit/>
          </a:bodyPr>
          <a:lstStyle/>
          <a:p>
            <a:pPr algn="just">
              <a:spcAft>
                <a:spcPts val="0"/>
              </a:spcAft>
            </a:pPr>
            <a:r>
              <a:rPr lang="en-GB" dirty="0"/>
              <a:t>The first time I really engaged with a literary work in this way was reading George Orwell's "Animal Farm"; this motivated a Year nine pupil to produce a three-page homework, discovering it to be not just an entertaining fable but a powerful political critique of different systems of society. Since reading this text I have come to see the contextual approach to literary study as one of the most rewarding approaches you can take. Context as a way of interpreting also marks the relevance of literature to us today. Just as with Orwell, when applying the context of the civil rights movement to Harper Lee's "To Kill a Mockingbird", the innocent observations of a child become powerful accusations and social criticism. Scout's innocent remarks causing Mr Cunningham to call off the attack on Tom Robinson perhaps epitomises the catalytic effect Harper Lee wishes to have through her novel. The application of the Brexit context to "King Lear" in Bristol's Old Vic production, meanwhile, is once more a demonstration for the diversity and flexibility of literature. The division of a kingdom, and King Lear choosing to believe his manipulative daughters over Cordelia, appears all too reflective of the choice most voters made. </a:t>
            </a:r>
            <a:endParaRPr lang="en-GB"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922824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861D4E-EF55-4512-B594-D78CAB4D36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3C795F-16E0-4941-9B14-6A140D7F369D}">
  <ds:schemaRefs>
    <ds:schemaRef ds:uri="http://purl.org/dc/dcmitype/"/>
    <ds:schemaRef ds:uri="http://schemas.microsoft.com/sharepoint/v3"/>
    <ds:schemaRef ds:uri="http://www.w3.org/XML/1998/namespac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3624880C-8B2A-44E3-A666-F937CD8C8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TotalTime>
  <Words>3505</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 Unicode MS</vt:lpstr>
      <vt:lpstr>MS Mincho</vt:lpstr>
      <vt:lpstr>Arial</vt:lpstr>
      <vt:lpstr>Calibri</vt:lpstr>
      <vt:lpstr>Calibri Light</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can we learn from this?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Kinder</dc:creator>
  <cp:lastModifiedBy>David Kinder</cp:lastModifiedBy>
  <cp:revision>11</cp:revision>
  <dcterms:created xsi:type="dcterms:W3CDTF">2017-01-31T13:59:09Z</dcterms:created>
  <dcterms:modified xsi:type="dcterms:W3CDTF">2017-10-05T12:06:55Z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