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4" r:id="rId5"/>
    <p:sldId id="263" r:id="rId6"/>
    <p:sldId id="258" r:id="rId7"/>
    <p:sldId id="259" r:id="rId8"/>
    <p:sldId id="260" r:id="rId9"/>
    <p:sldId id="261" r:id="rId10"/>
    <p:sldId id="267" r:id="rId11"/>
    <p:sldId id="268" r:id="rId12"/>
    <p:sldId id="269" r:id="rId13"/>
    <p:sldId id="270" r:id="rId14"/>
    <p:sldId id="272"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8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1DF5FB-5ACF-482B-AD98-AEA8D4E6A31A}"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61E02A-A2B0-4F54-B3E6-83B43DC7623D}" type="slidenum">
              <a:rPr lang="en-GB" smtClean="0"/>
              <a:t>‹#›</a:t>
            </a:fld>
            <a:endParaRPr lang="en-GB"/>
          </a:p>
        </p:txBody>
      </p:sp>
    </p:spTree>
    <p:extLst>
      <p:ext uri="{BB962C8B-B14F-4D97-AF65-F5344CB8AC3E}">
        <p14:creationId xmlns:p14="http://schemas.microsoft.com/office/powerpoint/2010/main" val="184017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1DF5FB-5ACF-482B-AD98-AEA8D4E6A31A}"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61E02A-A2B0-4F54-B3E6-83B43DC7623D}" type="slidenum">
              <a:rPr lang="en-GB" smtClean="0"/>
              <a:t>‹#›</a:t>
            </a:fld>
            <a:endParaRPr lang="en-GB"/>
          </a:p>
        </p:txBody>
      </p:sp>
    </p:spTree>
    <p:extLst>
      <p:ext uri="{BB962C8B-B14F-4D97-AF65-F5344CB8AC3E}">
        <p14:creationId xmlns:p14="http://schemas.microsoft.com/office/powerpoint/2010/main" val="402375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1DF5FB-5ACF-482B-AD98-AEA8D4E6A31A}"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61E02A-A2B0-4F54-B3E6-83B43DC7623D}" type="slidenum">
              <a:rPr lang="en-GB" smtClean="0"/>
              <a:t>‹#›</a:t>
            </a:fld>
            <a:endParaRPr lang="en-GB"/>
          </a:p>
        </p:txBody>
      </p:sp>
    </p:spTree>
    <p:extLst>
      <p:ext uri="{BB962C8B-B14F-4D97-AF65-F5344CB8AC3E}">
        <p14:creationId xmlns:p14="http://schemas.microsoft.com/office/powerpoint/2010/main" val="381788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1DF5FB-5ACF-482B-AD98-AEA8D4E6A31A}"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61E02A-A2B0-4F54-B3E6-83B43DC7623D}" type="slidenum">
              <a:rPr lang="en-GB" smtClean="0"/>
              <a:t>‹#›</a:t>
            </a:fld>
            <a:endParaRPr lang="en-GB"/>
          </a:p>
        </p:txBody>
      </p:sp>
    </p:spTree>
    <p:extLst>
      <p:ext uri="{BB962C8B-B14F-4D97-AF65-F5344CB8AC3E}">
        <p14:creationId xmlns:p14="http://schemas.microsoft.com/office/powerpoint/2010/main" val="414327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1DF5FB-5ACF-482B-AD98-AEA8D4E6A31A}"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61E02A-A2B0-4F54-B3E6-83B43DC7623D}" type="slidenum">
              <a:rPr lang="en-GB" smtClean="0"/>
              <a:t>‹#›</a:t>
            </a:fld>
            <a:endParaRPr lang="en-GB"/>
          </a:p>
        </p:txBody>
      </p:sp>
    </p:spTree>
    <p:extLst>
      <p:ext uri="{BB962C8B-B14F-4D97-AF65-F5344CB8AC3E}">
        <p14:creationId xmlns:p14="http://schemas.microsoft.com/office/powerpoint/2010/main" val="4161687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1DF5FB-5ACF-482B-AD98-AEA8D4E6A31A}" type="datetimeFigureOut">
              <a:rPr lang="en-GB" smtClean="0"/>
              <a:t>23/09/2015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61E02A-A2B0-4F54-B3E6-83B43DC7623D}" type="slidenum">
              <a:rPr lang="en-GB" smtClean="0"/>
              <a:t>‹#›</a:t>
            </a:fld>
            <a:endParaRPr lang="en-GB"/>
          </a:p>
        </p:txBody>
      </p:sp>
    </p:spTree>
    <p:extLst>
      <p:ext uri="{BB962C8B-B14F-4D97-AF65-F5344CB8AC3E}">
        <p14:creationId xmlns:p14="http://schemas.microsoft.com/office/powerpoint/2010/main" val="205355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1DF5FB-5ACF-482B-AD98-AEA8D4E6A31A}" type="datetimeFigureOut">
              <a:rPr lang="en-GB" smtClean="0"/>
              <a:t>23/09/2015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61E02A-A2B0-4F54-B3E6-83B43DC7623D}" type="slidenum">
              <a:rPr lang="en-GB" smtClean="0"/>
              <a:t>‹#›</a:t>
            </a:fld>
            <a:endParaRPr lang="en-GB"/>
          </a:p>
        </p:txBody>
      </p:sp>
    </p:spTree>
    <p:extLst>
      <p:ext uri="{BB962C8B-B14F-4D97-AF65-F5344CB8AC3E}">
        <p14:creationId xmlns:p14="http://schemas.microsoft.com/office/powerpoint/2010/main" val="482663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1DF5FB-5ACF-482B-AD98-AEA8D4E6A31A}" type="datetimeFigureOut">
              <a:rPr lang="en-GB" smtClean="0"/>
              <a:t>23/09/2015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61E02A-A2B0-4F54-B3E6-83B43DC7623D}" type="slidenum">
              <a:rPr lang="en-GB" smtClean="0"/>
              <a:t>‹#›</a:t>
            </a:fld>
            <a:endParaRPr lang="en-GB"/>
          </a:p>
        </p:txBody>
      </p:sp>
    </p:spTree>
    <p:extLst>
      <p:ext uri="{BB962C8B-B14F-4D97-AF65-F5344CB8AC3E}">
        <p14:creationId xmlns:p14="http://schemas.microsoft.com/office/powerpoint/2010/main" val="45169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DF5FB-5ACF-482B-AD98-AEA8D4E6A31A}" type="datetimeFigureOut">
              <a:rPr lang="en-GB" smtClean="0"/>
              <a:t>23/09/2015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61E02A-A2B0-4F54-B3E6-83B43DC7623D}" type="slidenum">
              <a:rPr lang="en-GB" smtClean="0"/>
              <a:t>‹#›</a:t>
            </a:fld>
            <a:endParaRPr lang="en-GB"/>
          </a:p>
        </p:txBody>
      </p:sp>
    </p:spTree>
    <p:extLst>
      <p:ext uri="{BB962C8B-B14F-4D97-AF65-F5344CB8AC3E}">
        <p14:creationId xmlns:p14="http://schemas.microsoft.com/office/powerpoint/2010/main" val="351432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DF5FB-5ACF-482B-AD98-AEA8D4E6A31A}" type="datetimeFigureOut">
              <a:rPr lang="en-GB" smtClean="0"/>
              <a:t>23/09/2015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61E02A-A2B0-4F54-B3E6-83B43DC7623D}" type="slidenum">
              <a:rPr lang="en-GB" smtClean="0"/>
              <a:t>‹#›</a:t>
            </a:fld>
            <a:endParaRPr lang="en-GB"/>
          </a:p>
        </p:txBody>
      </p:sp>
    </p:spTree>
    <p:extLst>
      <p:ext uri="{BB962C8B-B14F-4D97-AF65-F5344CB8AC3E}">
        <p14:creationId xmlns:p14="http://schemas.microsoft.com/office/powerpoint/2010/main" val="316992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DF5FB-5ACF-482B-AD98-AEA8D4E6A31A}" type="datetimeFigureOut">
              <a:rPr lang="en-GB" smtClean="0"/>
              <a:t>23/09/2015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61E02A-A2B0-4F54-B3E6-83B43DC7623D}" type="slidenum">
              <a:rPr lang="en-GB" smtClean="0"/>
              <a:t>‹#›</a:t>
            </a:fld>
            <a:endParaRPr lang="en-GB"/>
          </a:p>
        </p:txBody>
      </p:sp>
    </p:spTree>
    <p:extLst>
      <p:ext uri="{BB962C8B-B14F-4D97-AF65-F5344CB8AC3E}">
        <p14:creationId xmlns:p14="http://schemas.microsoft.com/office/powerpoint/2010/main" val="3080729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DF5FB-5ACF-482B-AD98-AEA8D4E6A31A}" type="datetimeFigureOut">
              <a:rPr lang="en-GB" smtClean="0"/>
              <a:t>23/09/2015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1E02A-A2B0-4F54-B3E6-83B43DC7623D}" type="slidenum">
              <a:rPr lang="en-GB" smtClean="0"/>
              <a:t>‹#›</a:t>
            </a:fld>
            <a:endParaRPr lang="en-GB"/>
          </a:p>
        </p:txBody>
      </p:sp>
    </p:spTree>
    <p:extLst>
      <p:ext uri="{BB962C8B-B14F-4D97-AF65-F5344CB8AC3E}">
        <p14:creationId xmlns:p14="http://schemas.microsoft.com/office/powerpoint/2010/main" val="3640001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Never Let Me Go</a:t>
            </a:r>
            <a:endParaRPr lang="en-GB" dirty="0"/>
          </a:p>
        </p:txBody>
      </p:sp>
      <p:sp>
        <p:nvSpPr>
          <p:cNvPr id="3" name="Subtitle 2"/>
          <p:cNvSpPr>
            <a:spLocks noGrp="1"/>
          </p:cNvSpPr>
          <p:nvPr>
            <p:ph type="subTitle" idx="1"/>
          </p:nvPr>
        </p:nvSpPr>
        <p:spPr/>
        <p:txBody>
          <a:bodyPr/>
          <a:lstStyle/>
          <a:p>
            <a:r>
              <a:rPr lang="en-GB" dirty="0" smtClean="0"/>
              <a:t>Chapter 3 and 4, setting and genre</a:t>
            </a:r>
            <a:endParaRPr lang="en-GB" dirty="0"/>
          </a:p>
        </p:txBody>
      </p:sp>
    </p:spTree>
    <p:extLst>
      <p:ext uri="{BB962C8B-B14F-4D97-AF65-F5344CB8AC3E}">
        <p14:creationId xmlns:p14="http://schemas.microsoft.com/office/powerpoint/2010/main" val="3208145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Fire Quiz on Chapter 3</a:t>
            </a:r>
            <a:endParaRPr lang="en-GB"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GB" dirty="0" smtClean="0"/>
              <a:t>To which side of the house does the pond lie?</a:t>
            </a:r>
          </a:p>
          <a:p>
            <a:pPr marL="514350" indent="-514350">
              <a:buFont typeface="+mj-lt"/>
              <a:buAutoNum type="arabicPeriod"/>
            </a:pPr>
            <a:r>
              <a:rPr lang="en-GB" dirty="0" smtClean="0"/>
              <a:t>What was Kathy wearing the day she met Tommy by the pond?</a:t>
            </a:r>
          </a:p>
          <a:p>
            <a:pPr marL="514350" indent="-514350">
              <a:buFont typeface="+mj-lt"/>
              <a:buAutoNum type="arabicPeriod"/>
            </a:pPr>
            <a:r>
              <a:rPr lang="en-GB" dirty="0" smtClean="0"/>
              <a:t>What time of the year was it?</a:t>
            </a:r>
          </a:p>
          <a:p>
            <a:pPr marL="514350" indent="-514350">
              <a:buFont typeface="+mj-lt"/>
              <a:buAutoNum type="arabicPeriod"/>
            </a:pPr>
            <a:r>
              <a:rPr lang="en-GB" dirty="0" smtClean="0"/>
              <a:t>What colour hair does Miss Lucy have?</a:t>
            </a:r>
          </a:p>
          <a:p>
            <a:pPr marL="514350" indent="-514350">
              <a:buFont typeface="+mj-lt"/>
              <a:buAutoNum type="arabicPeriod"/>
            </a:pPr>
            <a:r>
              <a:rPr lang="en-GB" dirty="0" smtClean="0"/>
              <a:t>Who was watching Tommy and Kathy talking by the pond?</a:t>
            </a:r>
          </a:p>
          <a:p>
            <a:pPr marL="514350" indent="-514350">
              <a:buFont typeface="+mj-lt"/>
              <a:buAutoNum type="arabicPeriod"/>
            </a:pPr>
            <a:r>
              <a:rPr lang="en-GB" dirty="0" smtClean="0"/>
              <a:t>What word does Tommy use to describe the physical manifestation of Miss Lucy’s anger?</a:t>
            </a:r>
          </a:p>
          <a:p>
            <a:pPr marL="514350" indent="-514350">
              <a:buFont typeface="+mj-lt"/>
              <a:buAutoNum type="arabicPeriod"/>
            </a:pPr>
            <a:r>
              <a:rPr lang="en-GB" dirty="0" smtClean="0"/>
              <a:t>How many times a year does Madame turn up to collect works for the Gallery?</a:t>
            </a:r>
          </a:p>
          <a:p>
            <a:pPr marL="514350" indent="-514350">
              <a:buFont typeface="+mj-lt"/>
              <a:buAutoNum type="arabicPeriod"/>
            </a:pPr>
            <a:r>
              <a:rPr lang="en-GB" dirty="0" smtClean="0"/>
              <a:t>What does Madame always wear?</a:t>
            </a:r>
          </a:p>
          <a:p>
            <a:pPr marL="514350" indent="-514350">
              <a:buFont typeface="+mj-lt"/>
              <a:buAutoNum type="arabicPeriod"/>
            </a:pPr>
            <a:r>
              <a:rPr lang="en-GB" dirty="0" smtClean="0"/>
              <a:t>Where does the work get stored before it is taken away?</a:t>
            </a:r>
          </a:p>
          <a:p>
            <a:pPr marL="514350" indent="-514350">
              <a:buFont typeface="+mj-lt"/>
              <a:buAutoNum type="arabicPeriod"/>
            </a:pPr>
            <a:r>
              <a:rPr lang="en-GB" dirty="0" smtClean="0"/>
              <a:t>In analysing Madame’s reaction to being surrounded by the girls, to what creature does Kathy compare the students?</a:t>
            </a:r>
          </a:p>
          <a:p>
            <a:pPr marL="0" indent="0">
              <a:buNone/>
            </a:pPr>
            <a:endParaRPr lang="en-GB" dirty="0"/>
          </a:p>
        </p:txBody>
      </p:sp>
    </p:spTree>
    <p:extLst>
      <p:ext uri="{BB962C8B-B14F-4D97-AF65-F5344CB8AC3E}">
        <p14:creationId xmlns:p14="http://schemas.microsoft.com/office/powerpoint/2010/main" val="2154348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Settings – what function do each of these have?</a:t>
            </a:r>
            <a:endParaRPr lang="en-GB" dirty="0"/>
          </a:p>
        </p:txBody>
      </p:sp>
      <p:sp>
        <p:nvSpPr>
          <p:cNvPr id="3" name="Content Placeholder 2"/>
          <p:cNvSpPr>
            <a:spLocks noGrp="1"/>
          </p:cNvSpPr>
          <p:nvPr>
            <p:ph idx="1"/>
          </p:nvPr>
        </p:nvSpPr>
        <p:spPr/>
        <p:txBody>
          <a:bodyPr>
            <a:normAutofit fontScale="40000" lnSpcReduction="20000"/>
          </a:bodyPr>
          <a:lstStyle/>
          <a:p>
            <a:r>
              <a:rPr lang="en-GB" dirty="0" smtClean="0"/>
              <a:t>The pond lay to the south of the house.  To get there you went to the back entrance, and down the narrow twisting path, pushing past the overgrown bracken that, in the early autumn, would still be blocking your way.  </a:t>
            </a:r>
            <a:r>
              <a:rPr lang="en-GB" dirty="0"/>
              <a:t>p</a:t>
            </a:r>
            <a:r>
              <a:rPr lang="en-GB" dirty="0" smtClean="0"/>
              <a:t>25</a:t>
            </a:r>
          </a:p>
          <a:p>
            <a:r>
              <a:rPr lang="en-GB" dirty="0" smtClean="0"/>
              <a:t>The way the sound travelled across the water was hard to predict; if people wanted to eavesdrop, it was the easiest thing to walk down the outer path and crouch in the bushes on the other side of the pond. p25</a:t>
            </a:r>
          </a:p>
          <a:p>
            <a:r>
              <a:rPr lang="en-GB" dirty="0" smtClean="0"/>
              <a:t>It was well into October by then, but the sun was out that day… p25</a:t>
            </a:r>
          </a:p>
          <a:p>
            <a:r>
              <a:rPr lang="en-GB" dirty="0" smtClean="0"/>
              <a:t>We were in Room 7 on a sunny winter’s morning. p32</a:t>
            </a:r>
          </a:p>
          <a:p>
            <a:r>
              <a:rPr lang="en-GB" dirty="0" err="1" smtClean="0"/>
              <a:t>Hailsham</a:t>
            </a:r>
            <a:r>
              <a:rPr lang="en-GB" dirty="0" smtClean="0"/>
              <a:t> stood in a smooth hollow with fields rising on all sides.  That meant that from almost any of the classroom windows in the main house – and even from the pavilion – you had a good view of the long narrow road that </a:t>
            </a:r>
            <a:r>
              <a:rPr lang="en-GB" dirty="0" err="1" smtClean="0"/>
              <a:t>ame</a:t>
            </a:r>
            <a:r>
              <a:rPr lang="en-GB" dirty="0" smtClean="0"/>
              <a:t> down across the fields and arrived at the main gate.  p34</a:t>
            </a:r>
          </a:p>
          <a:p>
            <a:r>
              <a:rPr lang="en-GB" dirty="0" smtClean="0"/>
              <a:t>The afternoon Madame’s car was spotted coming across the fields, it was windy and sunny, with a few storm clouds starting to gather.  p34</a:t>
            </a:r>
          </a:p>
          <a:p>
            <a:r>
              <a:rPr lang="en-GB" dirty="0" smtClean="0"/>
              <a:t>We were in the library, sitting around the big oak table.  I remember there was a log burning in the fire-place… p40</a:t>
            </a:r>
          </a:p>
          <a:p>
            <a:r>
              <a:rPr lang="en-GB" dirty="0" err="1" smtClean="0"/>
              <a:t>Hailsham</a:t>
            </a:r>
            <a:r>
              <a:rPr lang="en-GB" dirty="0" smtClean="0"/>
              <a:t> was full of hiding places, indoors and out:  cupboards, nooks, bushes, hedges.  p43</a:t>
            </a:r>
          </a:p>
          <a:p>
            <a:r>
              <a:rPr lang="en-GB" dirty="0" smtClean="0"/>
              <a:t>The little footpath that went all round the back of the main house was a real favourite of mine.  It followed all the nooks, all the extensions; you had to squeeze past shrubs, you went under two ivy-covered arches and through a rusted gate.  All the time you could peer in through the windows, one after the other.  I suppose part of the reason I like the path so much was because I was never sure if it was out of bounds.  </a:t>
            </a:r>
            <a:r>
              <a:rPr lang="en-GB" dirty="0"/>
              <a:t>p</a:t>
            </a:r>
            <a:r>
              <a:rPr lang="en-GB" dirty="0" smtClean="0"/>
              <a:t>44</a:t>
            </a:r>
          </a:p>
          <a:p>
            <a:r>
              <a:rPr lang="en-GB" dirty="0" smtClean="0"/>
              <a:t>Because more and more these days, I’ll be driving past fields on a long afternoon, or maybe drinking my coffee in front of a huge window in motorway service station… p45</a:t>
            </a:r>
          </a:p>
          <a:p>
            <a:r>
              <a:rPr lang="en-GB" dirty="0" smtClean="0"/>
              <a:t>We’re in the open, under a warm sun, so it’s probably the sandpit in the Infants’ play area… p45</a:t>
            </a:r>
          </a:p>
          <a:p>
            <a:r>
              <a:rPr lang="en-GB" dirty="0" smtClean="0"/>
              <a:t>The woods were at the top of the hill that rose behind </a:t>
            </a:r>
            <a:r>
              <a:rPr lang="en-GB" dirty="0" err="1" smtClean="0"/>
              <a:t>Hailsham</a:t>
            </a:r>
            <a:r>
              <a:rPr lang="en-GB" dirty="0" smtClean="0"/>
              <a:t> House.  All we could see really was a dark fringe of trees, but I certainly wasn’t the only one of my age to feel their presence day and night.  </a:t>
            </a:r>
            <a:r>
              <a:rPr lang="en-GB" dirty="0"/>
              <a:t>p</a:t>
            </a:r>
            <a:r>
              <a:rPr lang="en-GB" dirty="0" smtClean="0"/>
              <a:t>49</a:t>
            </a:r>
          </a:p>
          <a:p>
            <a:r>
              <a:rPr lang="en-GB" dirty="0" smtClean="0"/>
              <a:t>Even now, if I’m driving on a long grey road… p55</a:t>
            </a:r>
          </a:p>
          <a:p>
            <a:endParaRPr lang="en-GB" dirty="0"/>
          </a:p>
        </p:txBody>
      </p:sp>
    </p:spTree>
    <p:extLst>
      <p:ext uri="{BB962C8B-B14F-4D97-AF65-F5344CB8AC3E}">
        <p14:creationId xmlns:p14="http://schemas.microsoft.com/office/powerpoint/2010/main" val="39386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Genre</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r>
              <a:rPr lang="en-GB" dirty="0" smtClean="0"/>
              <a:t>E19. [Fr. = kind] Kind, type; </a:t>
            </a:r>
            <a:r>
              <a:rPr lang="en-GB" i="1" dirty="0" smtClean="0"/>
              <a:t>esp.</a:t>
            </a:r>
            <a:r>
              <a:rPr lang="en-GB" dirty="0" smtClean="0"/>
              <a:t> a style or category of painting, novel, film, etc., characterised by a particular form or purpose.</a:t>
            </a:r>
            <a:endParaRPr lang="en-GB" dirty="0"/>
          </a:p>
        </p:txBody>
      </p:sp>
    </p:spTree>
    <p:extLst>
      <p:ext uri="{BB962C8B-B14F-4D97-AF65-F5344CB8AC3E}">
        <p14:creationId xmlns:p14="http://schemas.microsoft.com/office/powerpoint/2010/main" val="384531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Possible themes</a:t>
            </a:r>
            <a:endParaRPr lang="en-GB" dirty="0"/>
          </a:p>
        </p:txBody>
      </p:sp>
      <p:sp>
        <p:nvSpPr>
          <p:cNvPr id="3" name="Content Placeholder 2"/>
          <p:cNvSpPr>
            <a:spLocks noGrp="1"/>
          </p:cNvSpPr>
          <p:nvPr>
            <p:ph idx="1"/>
          </p:nvPr>
        </p:nvSpPr>
        <p:spPr/>
        <p:txBody>
          <a:bodyPr/>
          <a:lstStyle/>
          <a:p>
            <a:r>
              <a:rPr lang="en-GB" dirty="0" smtClean="0"/>
              <a:t>Deception</a:t>
            </a:r>
          </a:p>
          <a:p>
            <a:r>
              <a:rPr lang="en-GB" dirty="0" smtClean="0"/>
              <a:t>Memory and the past</a:t>
            </a:r>
          </a:p>
          <a:p>
            <a:r>
              <a:rPr lang="en-GB" dirty="0" smtClean="0"/>
              <a:t>Freedom and restriction</a:t>
            </a:r>
          </a:p>
          <a:p>
            <a:r>
              <a:rPr lang="en-GB" dirty="0" smtClean="0"/>
              <a:t>Art and creativity</a:t>
            </a:r>
          </a:p>
          <a:p>
            <a:r>
              <a:rPr lang="en-GB" dirty="0" smtClean="0"/>
              <a:t>Science</a:t>
            </a:r>
          </a:p>
          <a:p>
            <a:r>
              <a:rPr lang="en-GB" dirty="0" smtClean="0"/>
              <a:t>Identity</a:t>
            </a:r>
          </a:p>
          <a:p>
            <a:r>
              <a:rPr lang="en-GB" dirty="0" smtClean="0"/>
              <a:t>Passivity</a:t>
            </a:r>
          </a:p>
          <a:p>
            <a:r>
              <a:rPr lang="en-GB" dirty="0" smtClean="0"/>
              <a:t>The future and aspirations</a:t>
            </a:r>
            <a:endParaRPr lang="en-GB" dirty="0"/>
          </a:p>
        </p:txBody>
      </p:sp>
    </p:spTree>
    <p:extLst>
      <p:ext uri="{BB962C8B-B14F-4D97-AF65-F5344CB8AC3E}">
        <p14:creationId xmlns:p14="http://schemas.microsoft.com/office/powerpoint/2010/main" val="265227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25000" lnSpcReduction="20000"/>
          </a:bodyPr>
          <a:lstStyle/>
          <a:p>
            <a:r>
              <a:rPr lang="en-GB" dirty="0"/>
              <a:t>But in the end I managed it, and the instant I saw her again, at that recovery centre in Dover, all our differences—while they didn't exactly vanish—seemed not nearly as important as all the other things: like the fact that we'd grown up together at </a:t>
            </a:r>
            <a:r>
              <a:rPr lang="en-GB" dirty="0" err="1"/>
              <a:t>Hailsham</a:t>
            </a:r>
            <a:r>
              <a:rPr lang="en-GB" dirty="0"/>
              <a:t>, the fact that we knew and remembered things no one else did. (</a:t>
            </a:r>
            <a:r>
              <a:rPr lang="en-GB" dirty="0" smtClean="0"/>
              <a:t>1) </a:t>
            </a:r>
          </a:p>
          <a:p>
            <a:r>
              <a:rPr lang="en-GB" dirty="0" smtClean="0"/>
              <a:t>I </a:t>
            </a:r>
            <a:r>
              <a:rPr lang="en-GB" dirty="0"/>
              <a:t>can see now, too, how the Exchanges had a more subtle effect on us all. If you think about it, being dependent on each other to produce the stuff that might become your private treasures—that's bound to do things to your relationships. (</a:t>
            </a:r>
            <a:r>
              <a:rPr lang="en-GB" dirty="0" smtClean="0"/>
              <a:t>2)</a:t>
            </a:r>
          </a:p>
          <a:p>
            <a:r>
              <a:rPr lang="en-GB" dirty="0"/>
              <a:t>"The problem, as I see it, is that you've been told and not told. You've been told, but none of you really understand, and I dare say, some people are quite happy to leave it that way. But I'm not. If you're to have decent lives, you have to know who you are and what lies ahead of you, every one of you." (</a:t>
            </a:r>
            <a:r>
              <a:rPr lang="en-GB" dirty="0" smtClean="0"/>
              <a:t>7)</a:t>
            </a:r>
          </a:p>
          <a:p>
            <a:r>
              <a:rPr lang="en-GB" dirty="0"/>
              <a:t>"But we </a:t>
            </a:r>
            <a:r>
              <a:rPr lang="en-GB" i="1" dirty="0"/>
              <a:t>have</a:t>
            </a:r>
            <a:r>
              <a:rPr lang="en-GB" dirty="0"/>
              <a:t> been taught about all that," I said. "I wonder what she meant. Does she think there are things we haven't been told yet?" (</a:t>
            </a:r>
            <a:r>
              <a:rPr lang="en-GB" dirty="0" smtClean="0"/>
              <a:t>3)</a:t>
            </a:r>
          </a:p>
          <a:p>
            <a:r>
              <a:rPr lang="en-GB" dirty="0"/>
              <a:t>Everything—the walls, the floor—has been done in gleaming white tiles, which the centre keeps so clean when you first go in it's almost like entering a hall of mirrors. Of course, you don't exactly see yourself reflected back loads of times, but you almost think you do. (</a:t>
            </a:r>
            <a:r>
              <a:rPr lang="en-GB" dirty="0" smtClean="0"/>
              <a:t>2)</a:t>
            </a:r>
          </a:p>
          <a:p>
            <a:r>
              <a:rPr lang="en-GB" dirty="0"/>
              <a:t>So you're waiting, even if you don't quite know it, waiting for the moment when you realize that you really are different to them; that there are people out there, like Madame, who don't hate you or wish you any harm, but who nevertheless shudder at the very thought of you—of how you were brought into this world and why—and who dread the idea of your hand brushing against theirs. The first time you glimpse yourself through the eyes of a person like that, it's a cold moment. It's like walking past a mirror you've walked past every day of your life, and suddenly it shows you something else, something troubling and strange. (</a:t>
            </a:r>
            <a:r>
              <a:rPr lang="en-GB" dirty="0" smtClean="0"/>
              <a:t>3)</a:t>
            </a:r>
          </a:p>
          <a:p>
            <a:r>
              <a:rPr lang="en-GB" dirty="0"/>
              <a:t>"None of you will go to America, none of you will be film stars. And none of you will be working in supermarkets as I heard some of you planning the other day. Your lives are set out for you." (</a:t>
            </a:r>
            <a:r>
              <a:rPr lang="en-GB" dirty="0" smtClean="0"/>
              <a:t>7)</a:t>
            </a:r>
          </a:p>
          <a:p>
            <a:r>
              <a:rPr lang="en-GB" dirty="0"/>
              <a:t>When I think about my essay today, what I do is go over it in some detail: I may think of a completely new approach I could have taken, or about different writers and books I could have focused on. […] It's at that sort of level—daydream stuff. (</a:t>
            </a:r>
            <a:r>
              <a:rPr lang="en-GB" dirty="0" smtClean="0"/>
              <a:t>10)</a:t>
            </a:r>
          </a:p>
          <a:p>
            <a:r>
              <a:rPr lang="en-GB" dirty="0"/>
              <a:t>One big idea behind finding your model was that when you did, you'd glimpse your future. Now I don't mean anyone really thought that if your model turned out to be, say, a guy working at a railway station, that's what you'd end up doing too. We all realised it wasn't that simple. (</a:t>
            </a:r>
            <a:r>
              <a:rPr lang="en-GB" dirty="0" smtClean="0"/>
              <a:t>12)</a:t>
            </a:r>
          </a:p>
          <a:p>
            <a:r>
              <a:rPr lang="en-GB" dirty="0"/>
              <a:t>The woods were at the top of the hill that rose behind </a:t>
            </a:r>
            <a:r>
              <a:rPr lang="en-GB" dirty="0" err="1"/>
              <a:t>Hailsham</a:t>
            </a:r>
            <a:r>
              <a:rPr lang="en-GB" dirty="0"/>
              <a:t> House. All we could see really was a dark fringe of trees, but I certainly wasn't the only one of my age to feel their presence day and night. (</a:t>
            </a:r>
            <a:r>
              <a:rPr lang="en-GB" dirty="0" smtClean="0"/>
              <a:t>5)</a:t>
            </a:r>
          </a:p>
          <a:p>
            <a:r>
              <a:rPr lang="en-GB" dirty="0"/>
              <a:t>"It's just as well the fences at </a:t>
            </a:r>
            <a:r>
              <a:rPr lang="en-GB" dirty="0" err="1"/>
              <a:t>Hailsham</a:t>
            </a:r>
            <a:r>
              <a:rPr lang="en-GB" dirty="0"/>
              <a:t> aren't electrified. You get terrible accidents sometimes." (</a:t>
            </a:r>
            <a:r>
              <a:rPr lang="en-GB" dirty="0" smtClean="0"/>
              <a:t>7)</a:t>
            </a:r>
          </a:p>
          <a:p>
            <a:r>
              <a:rPr lang="en-GB" dirty="0"/>
              <a:t>If we were honest, though, particularly near the beginning, most of us would have admitted missing the guardians. […] But this was one thing we'd been told over and over: that after </a:t>
            </a:r>
            <a:r>
              <a:rPr lang="en-GB" dirty="0" err="1"/>
              <a:t>Hailsham</a:t>
            </a:r>
            <a:r>
              <a:rPr lang="en-GB" dirty="0"/>
              <a:t> there'd be no more guardians, so we'd have to look after each other. (</a:t>
            </a:r>
            <a:r>
              <a:rPr lang="en-GB" dirty="0" smtClean="0"/>
              <a:t>10)</a:t>
            </a:r>
          </a:p>
          <a:p>
            <a:r>
              <a:rPr lang="en-GB" dirty="0"/>
              <a:t>I won't be a carer any more come the end of the year, and though I've got a lot out of it, I have to admit I'll welcome the chance to rest—to stop and think and remember. I'm sure it's at least partly to do with that, to do with preparing for the change of pace, that I've been getting this urge to order all these old memories. (</a:t>
            </a:r>
            <a:r>
              <a:rPr lang="en-GB" dirty="0" smtClean="0"/>
              <a:t>4)</a:t>
            </a:r>
          </a:p>
          <a:p>
            <a:r>
              <a:rPr lang="en-GB" dirty="0"/>
              <a:t>Or maybe I'm remembering it wrong. (</a:t>
            </a:r>
            <a:r>
              <a:rPr lang="en-GB" dirty="0" smtClean="0"/>
              <a:t>1)</a:t>
            </a:r>
          </a:p>
          <a:p>
            <a:r>
              <a:rPr lang="en-GB" dirty="0"/>
              <a:t>Driving around the country now, I still see things that will remind me of </a:t>
            </a:r>
            <a:r>
              <a:rPr lang="en-GB" dirty="0" err="1"/>
              <a:t>Hailsham</a:t>
            </a:r>
            <a:r>
              <a:rPr lang="en-GB" dirty="0"/>
              <a:t>. I might pass the corner of a misty field, or see part of a large house in the distance as I come down the side of a valley, even a particular arrangement of popular trees up on a hillside, and I'll think: "Maybe that's it! I've found it! This actually </a:t>
            </a:r>
            <a:r>
              <a:rPr lang="en-GB" i="1" dirty="0"/>
              <a:t>is</a:t>
            </a:r>
            <a:r>
              <a:rPr lang="en-GB" dirty="0"/>
              <a:t> </a:t>
            </a:r>
            <a:r>
              <a:rPr lang="en-GB" dirty="0" err="1"/>
              <a:t>Hailsham</a:t>
            </a:r>
            <a:r>
              <a:rPr lang="en-GB" dirty="0"/>
              <a:t>!" </a:t>
            </a:r>
            <a:r>
              <a:rPr lang="en-GB" dirty="0" smtClean="0"/>
              <a:t>(</a:t>
            </a:r>
            <a:r>
              <a:rPr lang="en-GB" dirty="0"/>
              <a:t>1</a:t>
            </a:r>
            <a:r>
              <a:rPr lang="en-GB" dirty="0" smtClean="0"/>
              <a:t>)</a:t>
            </a:r>
          </a:p>
          <a:p>
            <a:r>
              <a:rPr lang="en-GB" dirty="0"/>
              <a:t>If Tommy had genuinely tried, she was saying, but he just couldn't be very creative, then that was quite all right, he wasn't to worry about it. (</a:t>
            </a:r>
            <a:r>
              <a:rPr lang="en-GB" dirty="0" smtClean="0"/>
              <a:t>3)</a:t>
            </a:r>
          </a:p>
          <a:p>
            <a:r>
              <a:rPr lang="en-GB" dirty="0"/>
              <a:t>The gallery Tommy and I were discussing was something we'd all of us grown up with. Everyone talked about it as though it existed, though in truth none of us knew for sure that it did. I'm sure I was pretty typical in not being able to remember how or when I'd first heard about it. Certainly, it hadn't been from the guardians: they never mentioned the Gallery, and there was an unspoken rule that we should never even raise the subject in their presence. (</a:t>
            </a:r>
            <a:r>
              <a:rPr lang="en-GB" dirty="0" smtClean="0"/>
              <a:t>3)</a:t>
            </a:r>
          </a:p>
          <a:p>
            <a:r>
              <a:rPr lang="en-GB" dirty="0"/>
              <a:t>"I was like you, Tommy. I was pretty much ready when I became a donor. It felt right. After all, it's what </a:t>
            </a:r>
            <a:r>
              <a:rPr lang="en-GB" dirty="0" smtClean="0"/>
              <a:t>we're </a:t>
            </a:r>
            <a:r>
              <a:rPr lang="en-GB" i="1" dirty="0" smtClean="0"/>
              <a:t>supposed</a:t>
            </a:r>
            <a:r>
              <a:rPr lang="en-GB" i="1" dirty="0"/>
              <a:t> </a:t>
            </a:r>
            <a:r>
              <a:rPr lang="en-GB" dirty="0"/>
              <a:t>to be doing, isn't it?" (</a:t>
            </a:r>
            <a:r>
              <a:rPr lang="en-GB" dirty="0" smtClean="0"/>
              <a:t>19)</a:t>
            </a:r>
          </a:p>
          <a:p>
            <a:r>
              <a:rPr lang="en-GB" dirty="0"/>
              <a:t>But I didn't say or do anything. […] I remember a huge tiredness coming over me, a kind of lethargy in the face of the tangled mess before me. It was like being given a math problem when your brain's exhausted, and you know there's some far-off solution, but you can't work up the energy even to give it a go. Something in me just gave up. (</a:t>
            </a:r>
            <a:r>
              <a:rPr lang="en-GB" dirty="0" smtClean="0"/>
              <a:t>16)</a:t>
            </a:r>
          </a:p>
          <a:p>
            <a:r>
              <a:rPr lang="en-GB" dirty="0"/>
              <a:t>I won't be a carer any more come the end of the year, and though I've got a lot out of it, I have to admit I'll welcome the chance to rest—to stop and think and remember. (</a:t>
            </a:r>
            <a:r>
              <a:rPr lang="en-GB" dirty="0" smtClean="0"/>
              <a:t>4)</a:t>
            </a:r>
            <a:endParaRPr lang="en-GB" dirty="0"/>
          </a:p>
        </p:txBody>
      </p:sp>
    </p:spTree>
    <p:extLst>
      <p:ext uri="{BB962C8B-B14F-4D97-AF65-F5344CB8AC3E}">
        <p14:creationId xmlns:p14="http://schemas.microsoft.com/office/powerpoint/2010/main" val="523034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606113" y="1850339"/>
            <a:ext cx="10515600" cy="4351338"/>
          </a:xfrm>
        </p:spPr>
        <p:txBody>
          <a:bodyPr/>
          <a:lstStyle/>
          <a:p>
            <a:endParaRPr lang="en-GB" dirty="0"/>
          </a:p>
        </p:txBody>
      </p:sp>
      <p:sp>
        <p:nvSpPr>
          <p:cNvPr id="4" name="Text Box 18"/>
          <p:cNvSpPr txBox="1">
            <a:spLocks noChangeArrowheads="1"/>
          </p:cNvSpPr>
          <p:nvPr/>
        </p:nvSpPr>
        <p:spPr bwMode="auto">
          <a:xfrm>
            <a:off x="4857063" y="1412189"/>
            <a:ext cx="1839913" cy="625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Dystopian Fiction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AutoShape 17"/>
          <p:cNvSpPr>
            <a:spLocks noChangeArrowheads="1"/>
          </p:cNvSpPr>
          <p:nvPr/>
        </p:nvSpPr>
        <p:spPr bwMode="auto">
          <a:xfrm>
            <a:off x="4599888" y="541189"/>
            <a:ext cx="2298700" cy="2246313"/>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6"/>
          <p:cNvSpPr>
            <a:spLocks noChangeArrowheads="1"/>
          </p:cNvSpPr>
          <p:nvPr/>
        </p:nvSpPr>
        <p:spPr bwMode="auto">
          <a:xfrm>
            <a:off x="5749238" y="1655077"/>
            <a:ext cx="2298700" cy="2246312"/>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5"/>
          <p:cNvSpPr>
            <a:spLocks noChangeArrowheads="1"/>
          </p:cNvSpPr>
          <p:nvPr/>
        </p:nvSpPr>
        <p:spPr bwMode="auto">
          <a:xfrm>
            <a:off x="6908113" y="2767914"/>
            <a:ext cx="2298700" cy="2246313"/>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4"/>
          <p:cNvSpPr>
            <a:spLocks noChangeArrowheads="1"/>
          </p:cNvSpPr>
          <p:nvPr/>
        </p:nvSpPr>
        <p:spPr bwMode="auto">
          <a:xfrm>
            <a:off x="3450538" y="1655077"/>
            <a:ext cx="2298700" cy="2246312"/>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3"/>
          <p:cNvSpPr>
            <a:spLocks noChangeArrowheads="1"/>
          </p:cNvSpPr>
          <p:nvPr/>
        </p:nvSpPr>
        <p:spPr bwMode="auto">
          <a:xfrm>
            <a:off x="2309125" y="2767914"/>
            <a:ext cx="2298701" cy="2246313"/>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2"/>
          <p:cNvSpPr>
            <a:spLocks noChangeArrowheads="1"/>
          </p:cNvSpPr>
          <p:nvPr/>
        </p:nvSpPr>
        <p:spPr bwMode="auto">
          <a:xfrm>
            <a:off x="4607826" y="2767914"/>
            <a:ext cx="2298700" cy="2246313"/>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1"/>
          <p:cNvSpPr>
            <a:spLocks noChangeArrowheads="1"/>
          </p:cNvSpPr>
          <p:nvPr/>
        </p:nvSpPr>
        <p:spPr bwMode="auto">
          <a:xfrm>
            <a:off x="5749238" y="3901389"/>
            <a:ext cx="2298700" cy="2246313"/>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0"/>
          <p:cNvSpPr>
            <a:spLocks noChangeArrowheads="1"/>
          </p:cNvSpPr>
          <p:nvPr/>
        </p:nvSpPr>
        <p:spPr bwMode="auto">
          <a:xfrm>
            <a:off x="3450538" y="3901389"/>
            <a:ext cx="2298700" cy="2246313"/>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9"/>
          <p:cNvSpPr>
            <a:spLocks noChangeArrowheads="1"/>
          </p:cNvSpPr>
          <p:nvPr/>
        </p:nvSpPr>
        <p:spPr bwMode="auto">
          <a:xfrm>
            <a:off x="4607826" y="5012639"/>
            <a:ext cx="2298700" cy="2246313"/>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 Box 1"/>
          <p:cNvSpPr txBox="1">
            <a:spLocks noChangeArrowheads="1"/>
          </p:cNvSpPr>
          <p:nvPr/>
        </p:nvSpPr>
        <p:spPr bwMode="auto">
          <a:xfrm>
            <a:off x="5958788" y="4319534"/>
            <a:ext cx="183991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memoir</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Text Box 2"/>
          <p:cNvSpPr txBox="1">
            <a:spLocks noChangeArrowheads="1"/>
          </p:cNvSpPr>
          <p:nvPr/>
        </p:nvSpPr>
        <p:spPr bwMode="auto">
          <a:xfrm>
            <a:off x="7139888" y="3138595"/>
            <a:ext cx="18399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metanarrative </a:t>
            </a:r>
            <a:r>
              <a:rPr kumimoji="0" lang="en-GB" altLang="en-U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(story about the process of telling stories)</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Text Box 3"/>
          <p:cNvSpPr txBox="1">
            <a:spLocks noChangeArrowheads="1"/>
          </p:cNvSpPr>
          <p:nvPr/>
        </p:nvSpPr>
        <p:spPr bwMode="auto">
          <a:xfrm>
            <a:off x="4857063" y="5428722"/>
            <a:ext cx="183991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Social realism – </a:t>
            </a:r>
            <a:r>
              <a:rPr kumimoji="0" lang="en-GB" altLang="en-U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charting scientific</a:t>
            </a:r>
            <a:r>
              <a:rPr kumimoji="0" lang="en-GB" altLang="en-US" sz="15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advances</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Text Box 4"/>
          <p:cNvSpPr txBox="1">
            <a:spLocks noChangeArrowheads="1"/>
          </p:cNvSpPr>
          <p:nvPr/>
        </p:nvSpPr>
        <p:spPr bwMode="auto">
          <a:xfrm>
            <a:off x="6042340" y="2307306"/>
            <a:ext cx="1839913" cy="987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coming-of</a:t>
            </a:r>
            <a:r>
              <a:rPr lang="en-GB" altLang="en-US" sz="1900" dirty="0" smtClean="0">
                <a:latin typeface="Calibri" panose="020F0502020204030204" pitchFamily="34" charset="0"/>
                <a:ea typeface="Calibri" panose="020F0502020204030204" pitchFamily="34" charset="0"/>
                <a:cs typeface="Times New Roman" panose="02020603050405020304" pitchFamily="18" charset="0"/>
              </a:rPr>
              <a:t>-age novel</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Text Box 5"/>
          <p:cNvSpPr txBox="1">
            <a:spLocks noChangeArrowheads="1"/>
          </p:cNvSpPr>
          <p:nvPr/>
        </p:nvSpPr>
        <p:spPr bwMode="auto">
          <a:xfrm>
            <a:off x="3699775" y="4227540"/>
            <a:ext cx="183991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satirical novel </a:t>
            </a:r>
            <a:r>
              <a:rPr kumimoji="0" lang="en-GB" altLang="en-U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questioning the values of society</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Text Box 8"/>
          <p:cNvSpPr txBox="1">
            <a:spLocks noChangeArrowheads="1"/>
          </p:cNvSpPr>
          <p:nvPr/>
        </p:nvSpPr>
        <p:spPr bwMode="auto">
          <a:xfrm>
            <a:off x="2602228" y="3233051"/>
            <a:ext cx="183991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Experimental post-modern novel </a:t>
            </a: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playing with time, perspective </a:t>
            </a:r>
            <a:r>
              <a:rPr kumimoji="0" lang="en-GB" altLang="en-US" sz="1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etc</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Text Box 6"/>
          <p:cNvSpPr txBox="1">
            <a:spLocks noChangeArrowheads="1"/>
          </p:cNvSpPr>
          <p:nvPr/>
        </p:nvSpPr>
        <p:spPr bwMode="auto">
          <a:xfrm>
            <a:off x="4735247" y="3505387"/>
            <a:ext cx="183991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romance</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Text Box 7"/>
          <p:cNvSpPr txBox="1">
            <a:spLocks noChangeArrowheads="1"/>
          </p:cNvSpPr>
          <p:nvPr/>
        </p:nvSpPr>
        <p:spPr bwMode="auto">
          <a:xfrm>
            <a:off x="3649739" y="2040723"/>
            <a:ext cx="18399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900" dirty="0" smtClean="0">
                <a:latin typeface="Calibri" panose="020F0502020204030204" pitchFamily="34" charset="0"/>
                <a:cs typeface="Times New Roman" panose="02020603050405020304" pitchFamily="18" charset="0"/>
              </a:rPr>
              <a:t>Science-Fiction</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19"/>
          <p:cNvSpPr>
            <a:spLocks noChangeArrowheads="1"/>
          </p:cNvSpPr>
          <p:nvPr/>
        </p:nvSpPr>
        <p:spPr bwMode="auto">
          <a:xfrm>
            <a:off x="2920313" y="1771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3" name="Rectangle 21"/>
          <p:cNvSpPr>
            <a:spLocks noChangeArrowheads="1"/>
          </p:cNvSpPr>
          <p:nvPr/>
        </p:nvSpPr>
        <p:spPr bwMode="auto">
          <a:xfrm>
            <a:off x="2920313" y="6343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22"/>
          <p:cNvSpPr>
            <a:spLocks noChangeArrowheads="1"/>
          </p:cNvSpPr>
          <p:nvPr/>
        </p:nvSpPr>
        <p:spPr bwMode="auto">
          <a:xfrm>
            <a:off x="2920313" y="10915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3"/>
          <p:cNvSpPr>
            <a:spLocks noChangeArrowheads="1"/>
          </p:cNvSpPr>
          <p:nvPr/>
        </p:nvSpPr>
        <p:spPr bwMode="auto">
          <a:xfrm>
            <a:off x="2920313" y="10915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803049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5279" y="1037967"/>
            <a:ext cx="7420656" cy="4643895"/>
          </a:xfrm>
          <a:prstGeom prst="rect">
            <a:avLst/>
          </a:prstGeom>
        </p:spPr>
      </p:pic>
    </p:spTree>
    <p:extLst>
      <p:ext uri="{BB962C8B-B14F-4D97-AF65-F5344CB8AC3E}">
        <p14:creationId xmlns:p14="http://schemas.microsoft.com/office/powerpoint/2010/main" val="117035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375" b="11971"/>
          <a:stretch/>
        </p:blipFill>
        <p:spPr>
          <a:xfrm>
            <a:off x="2531906" y="876659"/>
            <a:ext cx="7320548" cy="4848637"/>
          </a:xfrm>
          <a:prstGeom prst="rect">
            <a:avLst/>
          </a:prstGeom>
        </p:spPr>
      </p:pic>
    </p:spTree>
    <p:extLst>
      <p:ext uri="{BB962C8B-B14F-4D97-AF65-F5344CB8AC3E}">
        <p14:creationId xmlns:p14="http://schemas.microsoft.com/office/powerpoint/2010/main" val="151380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3587" y="1143000"/>
            <a:ext cx="8124825" cy="4572000"/>
          </a:xfrm>
          <a:prstGeom prst="rect">
            <a:avLst/>
          </a:prstGeom>
        </p:spPr>
      </p:pic>
    </p:spTree>
    <p:extLst>
      <p:ext uri="{BB962C8B-B14F-4D97-AF65-F5344CB8AC3E}">
        <p14:creationId xmlns:p14="http://schemas.microsoft.com/office/powerpoint/2010/main" val="150676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2320" y="1287860"/>
            <a:ext cx="5902210" cy="4420961"/>
          </a:xfrm>
          <a:prstGeom prst="rect">
            <a:avLst/>
          </a:prstGeom>
        </p:spPr>
      </p:pic>
    </p:spTree>
    <p:extLst>
      <p:ext uri="{BB962C8B-B14F-4D97-AF65-F5344CB8AC3E}">
        <p14:creationId xmlns:p14="http://schemas.microsoft.com/office/powerpoint/2010/main" val="153507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347" y="984738"/>
            <a:ext cx="9706707" cy="2031325"/>
          </a:xfrm>
          <a:prstGeom prst="rect">
            <a:avLst/>
          </a:prstGeom>
        </p:spPr>
        <p:txBody>
          <a:bodyPr wrap="square">
            <a:spAutoFit/>
          </a:bodyPr>
          <a:lstStyle/>
          <a:p>
            <a:pPr algn="ctr"/>
            <a:r>
              <a:rPr lang="en-GB" sz="3600" b="1" dirty="0" smtClean="0"/>
              <a:t>The </a:t>
            </a:r>
            <a:r>
              <a:rPr lang="en-GB" sz="3600" b="1" dirty="0"/>
              <a:t>Function of </a:t>
            </a:r>
            <a:r>
              <a:rPr lang="en-GB" sz="3600" b="1" dirty="0" smtClean="0"/>
              <a:t>Setting – a few ideas:</a:t>
            </a:r>
            <a:endParaRPr lang="en-GB" sz="3600" b="1" dirty="0"/>
          </a:p>
          <a:p>
            <a:pPr algn="ctr"/>
            <a:endParaRPr lang="en-GB" dirty="0" smtClean="0"/>
          </a:p>
          <a:p>
            <a:pPr marL="342900" indent="-342900">
              <a:buFont typeface="Arial" panose="020B0604020202020204" pitchFamily="34" charset="0"/>
              <a:buChar char="•"/>
            </a:pPr>
            <a:r>
              <a:rPr lang="en-GB" sz="2400" b="1" dirty="0" smtClean="0"/>
              <a:t>To create the illusion of reality within the novel  (</a:t>
            </a:r>
            <a:r>
              <a:rPr lang="en-GB" sz="2400" b="1" i="1" dirty="0" smtClean="0"/>
              <a:t>referential function</a:t>
            </a:r>
            <a:r>
              <a:rPr lang="en-GB" sz="2400" b="1" dirty="0" smtClean="0"/>
              <a:t>)  </a:t>
            </a:r>
          </a:p>
          <a:p>
            <a:pPr marL="342900" indent="-342900">
              <a:buFont typeface="Arial" panose="020B0604020202020204" pitchFamily="34" charset="0"/>
              <a:buChar char="•"/>
            </a:pPr>
            <a:r>
              <a:rPr lang="en-GB" sz="2400" b="1" dirty="0" smtClean="0">
                <a:solidFill>
                  <a:srgbClr val="FF0000"/>
                </a:solidFill>
              </a:rPr>
              <a:t>In other words: this is a fictional place where the fictional characters could actually exist.</a:t>
            </a:r>
            <a:endParaRPr lang="en-GB" sz="2400" b="1" dirty="0" smtClean="0"/>
          </a:p>
        </p:txBody>
      </p:sp>
    </p:spTree>
    <p:extLst>
      <p:ext uri="{BB962C8B-B14F-4D97-AF65-F5344CB8AC3E}">
        <p14:creationId xmlns:p14="http://schemas.microsoft.com/office/powerpoint/2010/main" val="257422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1" y="1028343"/>
            <a:ext cx="10311618" cy="3046988"/>
          </a:xfrm>
          <a:prstGeom prst="rect">
            <a:avLst/>
          </a:prstGeom>
        </p:spPr>
        <p:txBody>
          <a:bodyPr wrap="square">
            <a:spAutoFit/>
          </a:bodyPr>
          <a:lstStyle/>
          <a:p>
            <a:pPr marL="342900" indent="-342900">
              <a:buFont typeface="Arial" panose="020B0604020202020204" pitchFamily="34" charset="0"/>
              <a:buChar char="•"/>
            </a:pPr>
            <a:r>
              <a:rPr lang="en-GB" sz="3200" b="1" dirty="0"/>
              <a:t>To imitate the “real” world outside the novel (by using place names, names of cars </a:t>
            </a:r>
            <a:r>
              <a:rPr lang="en-GB" sz="3200" b="1" dirty="0" err="1"/>
              <a:t>etc</a:t>
            </a:r>
            <a:r>
              <a:rPr lang="en-GB" sz="3200" b="1" dirty="0"/>
              <a:t>) (</a:t>
            </a:r>
            <a:r>
              <a:rPr lang="en-GB" sz="3200" b="1" i="1" dirty="0" err="1"/>
              <a:t>verisimilitudinal</a:t>
            </a:r>
            <a:r>
              <a:rPr lang="en-GB" sz="3200" b="1" i="1" dirty="0"/>
              <a:t> function</a:t>
            </a:r>
            <a:r>
              <a:rPr lang="en-GB" sz="3200" b="1" dirty="0"/>
              <a:t>)</a:t>
            </a:r>
          </a:p>
          <a:p>
            <a:pPr marL="342900" indent="-342900">
              <a:buFont typeface="Arial" panose="020B0604020202020204" pitchFamily="34" charset="0"/>
              <a:buChar char="•"/>
            </a:pPr>
            <a:r>
              <a:rPr lang="en-GB" sz="3200" b="1" dirty="0">
                <a:solidFill>
                  <a:srgbClr val="FF0000"/>
                </a:solidFill>
              </a:rPr>
              <a:t>I O W: this novel is not disconnected from our world completely.</a:t>
            </a:r>
          </a:p>
          <a:p>
            <a:endParaRPr lang="en-GB" sz="3200" b="1" dirty="0">
              <a:solidFill>
                <a:srgbClr val="FF0000"/>
              </a:solidFill>
            </a:endParaRPr>
          </a:p>
        </p:txBody>
      </p:sp>
    </p:spTree>
    <p:extLst>
      <p:ext uri="{BB962C8B-B14F-4D97-AF65-F5344CB8AC3E}">
        <p14:creationId xmlns:p14="http://schemas.microsoft.com/office/powerpoint/2010/main" val="16332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926" y="1582340"/>
            <a:ext cx="8328074" cy="3816429"/>
          </a:xfrm>
          <a:prstGeom prst="rect">
            <a:avLst/>
          </a:prstGeom>
        </p:spPr>
        <p:txBody>
          <a:bodyPr wrap="square">
            <a:spAutoFit/>
          </a:bodyPr>
          <a:lstStyle/>
          <a:p>
            <a:pPr marL="342900" indent="-342900">
              <a:buFont typeface="Arial" panose="020B0604020202020204" pitchFamily="34" charset="0"/>
              <a:buChar char="•"/>
            </a:pPr>
            <a:r>
              <a:rPr lang="en-GB" sz="2800" b="1" dirty="0"/>
              <a:t>To build up atmosphere or to suggest a message (in the use of repetitions or contrasts, for example) (</a:t>
            </a:r>
            <a:r>
              <a:rPr lang="en-GB" sz="2800" b="1" i="1" dirty="0"/>
              <a:t>symbolic function</a:t>
            </a:r>
            <a:r>
              <a:rPr lang="en-GB" sz="2800" b="1" dirty="0"/>
              <a:t>)</a:t>
            </a:r>
          </a:p>
          <a:p>
            <a:pPr marL="342900" indent="-342900">
              <a:buFont typeface="Arial" panose="020B0604020202020204" pitchFamily="34" charset="0"/>
              <a:buChar char="•"/>
            </a:pPr>
            <a:r>
              <a:rPr lang="en-GB" sz="2800" b="1" dirty="0">
                <a:solidFill>
                  <a:srgbClr val="FF0000"/>
                </a:solidFill>
              </a:rPr>
              <a:t>I O W:   these two settings contrast dramatically because of the type of people who live there/because different settings allow different actions to happen/the contrasts heighten our </a:t>
            </a:r>
            <a:r>
              <a:rPr lang="en-GB" sz="2800" b="1" dirty="0" smtClean="0">
                <a:solidFill>
                  <a:srgbClr val="FF0000"/>
                </a:solidFill>
              </a:rPr>
              <a:t>perception of each setting </a:t>
            </a:r>
            <a:r>
              <a:rPr lang="en-GB" sz="2800" b="1" dirty="0">
                <a:solidFill>
                  <a:srgbClr val="FF0000"/>
                </a:solidFill>
              </a:rPr>
              <a:t>etc.  </a:t>
            </a:r>
          </a:p>
          <a:p>
            <a:endParaRPr lang="en-GB" b="1" dirty="0">
              <a:solidFill>
                <a:srgbClr val="FF0000"/>
              </a:solidFill>
            </a:endParaRPr>
          </a:p>
        </p:txBody>
      </p:sp>
    </p:spTree>
    <p:extLst>
      <p:ext uri="{BB962C8B-B14F-4D97-AF65-F5344CB8AC3E}">
        <p14:creationId xmlns:p14="http://schemas.microsoft.com/office/powerpoint/2010/main" val="289713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6092" y="1491175"/>
            <a:ext cx="9242474" cy="2677656"/>
          </a:xfrm>
          <a:prstGeom prst="rect">
            <a:avLst/>
          </a:prstGeom>
        </p:spPr>
        <p:txBody>
          <a:bodyPr wrap="square">
            <a:spAutoFit/>
          </a:bodyPr>
          <a:lstStyle/>
          <a:p>
            <a:pPr marL="342900" indent="-342900">
              <a:buFont typeface="Arial" panose="020B0604020202020204" pitchFamily="34" charset="0"/>
              <a:buChar char="•"/>
            </a:pPr>
            <a:r>
              <a:rPr lang="en-GB" sz="2800" b="1" dirty="0"/>
              <a:t>To suggest or reveal a character’s state of mind as a parallel becomes obvious between the setting and the character (</a:t>
            </a:r>
            <a:r>
              <a:rPr lang="en-GB" sz="2800" b="1" i="1" dirty="0"/>
              <a:t>analogical function</a:t>
            </a:r>
            <a:r>
              <a:rPr lang="en-GB" sz="2800" b="1" dirty="0"/>
              <a:t>)</a:t>
            </a:r>
          </a:p>
          <a:p>
            <a:pPr marL="342900" indent="-342900">
              <a:buFont typeface="Arial" panose="020B0604020202020204" pitchFamily="34" charset="0"/>
              <a:buChar char="•"/>
            </a:pPr>
            <a:r>
              <a:rPr lang="en-GB" sz="2800" b="1" dirty="0">
                <a:solidFill>
                  <a:srgbClr val="FF0000"/>
                </a:solidFill>
              </a:rPr>
              <a:t>I O W:  this is the same setting, but the adjectives used/the focus is very different – it is the character whose perception has altered.</a:t>
            </a:r>
          </a:p>
        </p:txBody>
      </p:sp>
    </p:spTree>
    <p:extLst>
      <p:ext uri="{BB962C8B-B14F-4D97-AF65-F5344CB8AC3E}">
        <p14:creationId xmlns:p14="http://schemas.microsoft.com/office/powerpoint/2010/main" val="202157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48E7283B295347B53FD80B4677A7D6" ma:contentTypeVersion="1" ma:contentTypeDescription="Create a new document." ma:contentTypeScope="" ma:versionID="da72d62e5be40e287b120dc05568a82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32C1E40-7231-4C0D-B38E-359734B3C00D}"/>
</file>

<file path=customXml/itemProps2.xml><?xml version="1.0" encoding="utf-8"?>
<ds:datastoreItem xmlns:ds="http://schemas.openxmlformats.org/officeDocument/2006/customXml" ds:itemID="{4B319780-D9D6-461E-A82A-7527C5B858EF}"/>
</file>

<file path=customXml/itemProps3.xml><?xml version="1.0" encoding="utf-8"?>
<ds:datastoreItem xmlns:ds="http://schemas.openxmlformats.org/officeDocument/2006/customXml" ds:itemID="{D4D47222-73B3-431D-B7AE-6732E17C7D0E}"/>
</file>

<file path=docProps/app.xml><?xml version="1.0" encoding="utf-8"?>
<Properties xmlns="http://schemas.openxmlformats.org/officeDocument/2006/extended-properties" xmlns:vt="http://schemas.openxmlformats.org/officeDocument/2006/docPropsVTypes">
  <TotalTime>204</TotalTime>
  <Words>1095</Words>
  <Application>Microsoft Office PowerPoint</Application>
  <PresentationFormat>Widescreen</PresentationFormat>
  <Paragraphs>91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Never Let Me 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Quick Fire Quiz on Chapter 3</vt:lpstr>
      <vt:lpstr>Settings – what function do each of these have?</vt:lpstr>
      <vt:lpstr>Genre</vt:lpstr>
      <vt:lpstr>Possible themes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Never Let Me Go</dc:title>
  <dc:creator>David Kinder</dc:creator>
  <cp:lastModifiedBy>David Kinder</cp:lastModifiedBy>
  <cp:revision>13</cp:revision>
  <cp:lastPrinted>2015-09-22T13:16:56Z</cp:lastPrinted>
  <dcterms:created xsi:type="dcterms:W3CDTF">2015-09-22T10:06:04Z</dcterms:created>
  <dcterms:modified xsi:type="dcterms:W3CDTF">2015-09-23T07:48:07Z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0x010100E648E7283B295347B53FD80B4677A7D6</vt:lpwstr>
  </property>
</Properties>
</file>