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70" r:id="rId5"/>
    <p:sldId id="274" r:id="rId6"/>
    <p:sldId id="268" r:id="rId7"/>
    <p:sldId id="267" r:id="rId8"/>
    <p:sldId id="272" r:id="rId9"/>
    <p:sldId id="273" r:id="rId10"/>
    <p:sldId id="271" r:id="rId11"/>
    <p:sldId id="275" r:id="rId12"/>
    <p:sldId id="269" r:id="rId13"/>
    <p:sldId id="261" r:id="rId14"/>
    <p:sldId id="259" r:id="rId15"/>
    <p:sldId id="262" r:id="rId16"/>
    <p:sldId id="263" r:id="rId17"/>
    <p:sldId id="265" r:id="rId18"/>
    <p:sldId id="266"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fie" initials="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9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72F426-83C5-4768-9447-F933EF28DDFE}" type="datetimeFigureOut">
              <a:rPr lang="en-GB" smtClean="0"/>
              <a:t>05/12/2017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3EE025-FB34-4977-98B4-18C6FF0AC94B}" type="slidenum">
              <a:rPr lang="en-GB" smtClean="0"/>
              <a:t>‹#›</a:t>
            </a:fld>
            <a:endParaRPr lang="en-GB"/>
          </a:p>
        </p:txBody>
      </p:sp>
    </p:spTree>
    <p:extLst>
      <p:ext uri="{BB962C8B-B14F-4D97-AF65-F5344CB8AC3E}">
        <p14:creationId xmlns:p14="http://schemas.microsoft.com/office/powerpoint/2010/main" val="336795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a:t>
            </a:fld>
            <a:endParaRPr lang="en-GB"/>
          </a:p>
        </p:txBody>
      </p:sp>
    </p:spTree>
    <p:extLst>
      <p:ext uri="{BB962C8B-B14F-4D97-AF65-F5344CB8AC3E}">
        <p14:creationId xmlns:p14="http://schemas.microsoft.com/office/powerpoint/2010/main" val="2215069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10</a:t>
            </a:fld>
            <a:endParaRPr lang="en-GB"/>
          </a:p>
        </p:txBody>
      </p:sp>
    </p:spTree>
    <p:extLst>
      <p:ext uri="{BB962C8B-B14F-4D97-AF65-F5344CB8AC3E}">
        <p14:creationId xmlns:p14="http://schemas.microsoft.com/office/powerpoint/2010/main" val="314318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11</a:t>
            </a:fld>
            <a:endParaRPr lang="en-GB"/>
          </a:p>
        </p:txBody>
      </p:sp>
    </p:spTree>
    <p:extLst>
      <p:ext uri="{BB962C8B-B14F-4D97-AF65-F5344CB8AC3E}">
        <p14:creationId xmlns:p14="http://schemas.microsoft.com/office/powerpoint/2010/main" val="1220199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12</a:t>
            </a:fld>
            <a:endParaRPr lang="en-GB"/>
          </a:p>
        </p:txBody>
      </p:sp>
    </p:spTree>
    <p:extLst>
      <p:ext uri="{BB962C8B-B14F-4D97-AF65-F5344CB8AC3E}">
        <p14:creationId xmlns:p14="http://schemas.microsoft.com/office/powerpoint/2010/main" val="126896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13</a:t>
            </a:fld>
            <a:endParaRPr lang="en-GB"/>
          </a:p>
        </p:txBody>
      </p:sp>
    </p:spTree>
    <p:extLst>
      <p:ext uri="{BB962C8B-B14F-4D97-AF65-F5344CB8AC3E}">
        <p14:creationId xmlns:p14="http://schemas.microsoft.com/office/powerpoint/2010/main" val="1133467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14</a:t>
            </a:fld>
            <a:endParaRPr lang="en-GB"/>
          </a:p>
        </p:txBody>
      </p:sp>
    </p:spTree>
    <p:extLst>
      <p:ext uri="{BB962C8B-B14F-4D97-AF65-F5344CB8AC3E}">
        <p14:creationId xmlns:p14="http://schemas.microsoft.com/office/powerpoint/2010/main" val="17100962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15</a:t>
            </a:fld>
            <a:endParaRPr lang="en-GB"/>
          </a:p>
        </p:txBody>
      </p:sp>
    </p:spTree>
    <p:extLst>
      <p:ext uri="{BB962C8B-B14F-4D97-AF65-F5344CB8AC3E}">
        <p14:creationId xmlns:p14="http://schemas.microsoft.com/office/powerpoint/2010/main" val="3259987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16</a:t>
            </a:fld>
            <a:endParaRPr lang="en-GB"/>
          </a:p>
        </p:txBody>
      </p:sp>
    </p:spTree>
    <p:extLst>
      <p:ext uri="{BB962C8B-B14F-4D97-AF65-F5344CB8AC3E}">
        <p14:creationId xmlns:p14="http://schemas.microsoft.com/office/powerpoint/2010/main" val="1857670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17</a:t>
            </a:fld>
            <a:endParaRPr lang="en-GB"/>
          </a:p>
        </p:txBody>
      </p:sp>
    </p:spTree>
    <p:extLst>
      <p:ext uri="{BB962C8B-B14F-4D97-AF65-F5344CB8AC3E}">
        <p14:creationId xmlns:p14="http://schemas.microsoft.com/office/powerpoint/2010/main" val="2502203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18</a:t>
            </a:fld>
            <a:endParaRPr lang="en-GB"/>
          </a:p>
        </p:txBody>
      </p:sp>
    </p:spTree>
    <p:extLst>
      <p:ext uri="{BB962C8B-B14F-4D97-AF65-F5344CB8AC3E}">
        <p14:creationId xmlns:p14="http://schemas.microsoft.com/office/powerpoint/2010/main" val="2119615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19</a:t>
            </a:fld>
            <a:endParaRPr lang="en-GB"/>
          </a:p>
        </p:txBody>
      </p:sp>
    </p:spTree>
    <p:extLst>
      <p:ext uri="{BB962C8B-B14F-4D97-AF65-F5344CB8AC3E}">
        <p14:creationId xmlns:p14="http://schemas.microsoft.com/office/powerpoint/2010/main" val="3329755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2</a:t>
            </a:fld>
            <a:endParaRPr lang="en-GB"/>
          </a:p>
        </p:txBody>
      </p:sp>
    </p:spTree>
    <p:extLst>
      <p:ext uri="{BB962C8B-B14F-4D97-AF65-F5344CB8AC3E}">
        <p14:creationId xmlns:p14="http://schemas.microsoft.com/office/powerpoint/2010/main" val="3162617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20</a:t>
            </a:fld>
            <a:endParaRPr lang="en-GB"/>
          </a:p>
        </p:txBody>
      </p:sp>
    </p:spTree>
    <p:extLst>
      <p:ext uri="{BB962C8B-B14F-4D97-AF65-F5344CB8AC3E}">
        <p14:creationId xmlns:p14="http://schemas.microsoft.com/office/powerpoint/2010/main" val="7973337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21</a:t>
            </a:fld>
            <a:endParaRPr lang="en-GB"/>
          </a:p>
        </p:txBody>
      </p:sp>
    </p:spTree>
    <p:extLst>
      <p:ext uri="{BB962C8B-B14F-4D97-AF65-F5344CB8AC3E}">
        <p14:creationId xmlns:p14="http://schemas.microsoft.com/office/powerpoint/2010/main" val="224151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3</a:t>
            </a:fld>
            <a:endParaRPr lang="en-GB"/>
          </a:p>
        </p:txBody>
      </p:sp>
    </p:spTree>
    <p:extLst>
      <p:ext uri="{BB962C8B-B14F-4D97-AF65-F5344CB8AC3E}">
        <p14:creationId xmlns:p14="http://schemas.microsoft.com/office/powerpoint/2010/main" val="3409396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4</a:t>
            </a:fld>
            <a:endParaRPr lang="en-GB"/>
          </a:p>
        </p:txBody>
      </p:sp>
    </p:spTree>
    <p:extLst>
      <p:ext uri="{BB962C8B-B14F-4D97-AF65-F5344CB8AC3E}">
        <p14:creationId xmlns:p14="http://schemas.microsoft.com/office/powerpoint/2010/main" val="160917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5</a:t>
            </a:fld>
            <a:endParaRPr lang="en-GB"/>
          </a:p>
        </p:txBody>
      </p:sp>
    </p:spTree>
    <p:extLst>
      <p:ext uri="{BB962C8B-B14F-4D97-AF65-F5344CB8AC3E}">
        <p14:creationId xmlns:p14="http://schemas.microsoft.com/office/powerpoint/2010/main" val="1351081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6</a:t>
            </a:fld>
            <a:endParaRPr lang="en-GB"/>
          </a:p>
        </p:txBody>
      </p:sp>
    </p:spTree>
    <p:extLst>
      <p:ext uri="{BB962C8B-B14F-4D97-AF65-F5344CB8AC3E}">
        <p14:creationId xmlns:p14="http://schemas.microsoft.com/office/powerpoint/2010/main" val="1963602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7</a:t>
            </a:fld>
            <a:endParaRPr lang="en-GB"/>
          </a:p>
        </p:txBody>
      </p:sp>
    </p:spTree>
    <p:extLst>
      <p:ext uri="{BB962C8B-B14F-4D97-AF65-F5344CB8AC3E}">
        <p14:creationId xmlns:p14="http://schemas.microsoft.com/office/powerpoint/2010/main" val="2603540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8</a:t>
            </a:fld>
            <a:endParaRPr lang="en-GB"/>
          </a:p>
        </p:txBody>
      </p:sp>
    </p:spTree>
    <p:extLst>
      <p:ext uri="{BB962C8B-B14F-4D97-AF65-F5344CB8AC3E}">
        <p14:creationId xmlns:p14="http://schemas.microsoft.com/office/powerpoint/2010/main" val="304868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3EE025-FB34-4977-98B4-18C6FF0AC94B}" type="slidenum">
              <a:rPr lang="en-GB" smtClean="0"/>
              <a:t>9</a:t>
            </a:fld>
            <a:endParaRPr lang="en-GB"/>
          </a:p>
        </p:txBody>
      </p:sp>
    </p:spTree>
    <p:extLst>
      <p:ext uri="{BB962C8B-B14F-4D97-AF65-F5344CB8AC3E}">
        <p14:creationId xmlns:p14="http://schemas.microsoft.com/office/powerpoint/2010/main" val="3469656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CEE498E-D773-4706-8F28-986B6FF92B21}" type="datetimeFigureOut">
              <a:rPr lang="en-GB" smtClean="0"/>
              <a:t>05/12/2017</a:t>
            </a:fld>
            <a:endParaRPr lang="en-GB"/>
          </a:p>
        </p:txBody>
      </p:sp>
      <p:sp>
        <p:nvSpPr>
          <p:cNvPr id="16" name="Slide Number Placeholder 15"/>
          <p:cNvSpPr>
            <a:spLocks noGrp="1"/>
          </p:cNvSpPr>
          <p:nvPr>
            <p:ph type="sldNum" sz="quarter" idx="11"/>
          </p:nvPr>
        </p:nvSpPr>
        <p:spPr/>
        <p:txBody>
          <a:bodyPr/>
          <a:lstStyle/>
          <a:p>
            <a:fld id="{FECD1677-B155-4D2B-8EBB-2C2F645497B8}" type="slidenum">
              <a:rPr lang="en-GB" smtClean="0"/>
              <a:t>‹#›</a:t>
            </a:fld>
            <a:endParaRPr lang="en-GB"/>
          </a:p>
        </p:txBody>
      </p:sp>
      <p:sp>
        <p:nvSpPr>
          <p:cNvPr id="17" name="Footer Placeholder 16"/>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EE498E-D773-4706-8F28-986B6FF92B21}" type="datetimeFigureOut">
              <a:rPr lang="en-GB" smtClean="0"/>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D1677-B155-4D2B-8EBB-2C2F645497B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EE498E-D773-4706-8F28-986B6FF92B21}" type="datetimeFigureOut">
              <a:rPr lang="en-GB" smtClean="0"/>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D1677-B155-4D2B-8EBB-2C2F645497B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CEE498E-D773-4706-8F28-986B6FF92B21}" type="datetimeFigureOut">
              <a:rPr lang="en-GB" smtClean="0"/>
              <a:t>05/12/2017</a:t>
            </a:fld>
            <a:endParaRPr lang="en-GB"/>
          </a:p>
        </p:txBody>
      </p:sp>
      <p:sp>
        <p:nvSpPr>
          <p:cNvPr id="15" name="Slide Number Placeholder 14"/>
          <p:cNvSpPr>
            <a:spLocks noGrp="1"/>
          </p:cNvSpPr>
          <p:nvPr>
            <p:ph type="sldNum" sz="quarter" idx="15"/>
          </p:nvPr>
        </p:nvSpPr>
        <p:spPr/>
        <p:txBody>
          <a:bodyPr/>
          <a:lstStyle>
            <a:lvl1pPr algn="ctr">
              <a:defRPr/>
            </a:lvl1pPr>
          </a:lstStyle>
          <a:p>
            <a:fld id="{FECD1677-B155-4D2B-8EBB-2C2F645497B8}" type="slidenum">
              <a:rPr lang="en-GB" smtClean="0"/>
              <a:t>‹#›</a:t>
            </a:fld>
            <a:endParaRPr lang="en-GB"/>
          </a:p>
        </p:txBody>
      </p:sp>
      <p:sp>
        <p:nvSpPr>
          <p:cNvPr id="16" name="Footer Placeholder 15"/>
          <p:cNvSpPr>
            <a:spLocks noGrp="1"/>
          </p:cNvSpPr>
          <p:nvPr>
            <p:ph type="ftr" sz="quarter" idx="16"/>
          </p:nvPr>
        </p:nvSpPr>
        <p:spPr/>
        <p:txBody>
          <a:bodyPr/>
          <a:lstStyle/>
          <a:p>
            <a:endParaRPr lang="en-GB"/>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CEE498E-D773-4706-8F28-986B6FF92B21}" type="datetimeFigureOut">
              <a:rPr lang="en-GB" smtClean="0"/>
              <a:t>05/12/2017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ECD1677-B155-4D2B-8EBB-2C2F645497B8}" type="slidenum">
              <a:rPr lang="en-GB" smtClean="0"/>
              <a:t>‹#›</a:t>
            </a:fld>
            <a:endParaRPr lang="en-GB"/>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CEE498E-D773-4706-8F28-986B6FF92B21}" type="datetimeFigureOut">
              <a:rPr lang="en-GB" smtClean="0"/>
              <a:t>05/12/2017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ECD1677-B155-4D2B-8EBB-2C2F645497B8}" type="slidenum">
              <a:rPr lang="en-GB" smtClean="0"/>
              <a:t>‹#›</a:t>
            </a:fld>
            <a:endParaRPr lang="en-GB"/>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ECD1677-B155-4D2B-8EBB-2C2F645497B8}" type="slidenum">
              <a:rPr lang="en-GB" smtClean="0"/>
              <a:t>‹#›</a:t>
            </a:fld>
            <a:endParaRPr lang="en-GB"/>
          </a:p>
        </p:txBody>
      </p:sp>
      <p:sp>
        <p:nvSpPr>
          <p:cNvPr id="8" name="Footer Placeholder 7"/>
          <p:cNvSpPr>
            <a:spLocks noGrp="1"/>
          </p:cNvSpPr>
          <p:nvPr>
            <p:ph type="ftr" sz="quarter" idx="11"/>
          </p:nvPr>
        </p:nvSpPr>
        <p:spPr/>
        <p:txBody>
          <a:bodyPr/>
          <a:lstStyle/>
          <a:p>
            <a:endParaRPr lang="en-GB"/>
          </a:p>
        </p:txBody>
      </p:sp>
      <p:sp>
        <p:nvSpPr>
          <p:cNvPr id="7" name="Date Placeholder 6"/>
          <p:cNvSpPr>
            <a:spLocks noGrp="1"/>
          </p:cNvSpPr>
          <p:nvPr>
            <p:ph type="dt" sz="half" idx="10"/>
          </p:nvPr>
        </p:nvSpPr>
        <p:spPr/>
        <p:txBody>
          <a:bodyPr/>
          <a:lstStyle/>
          <a:p>
            <a:fld id="{7CEE498E-D773-4706-8F28-986B6FF92B21}" type="datetimeFigureOut">
              <a:rPr lang="en-GB" smtClean="0"/>
              <a:t>05/12/2017</a:t>
            </a:fld>
            <a:endParaRPr lang="en-GB"/>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CEE498E-D773-4706-8F28-986B6FF92B21}" type="datetimeFigureOut">
              <a:rPr lang="en-GB" smtClean="0"/>
              <a:t>05/12/2017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ECD1677-B155-4D2B-8EBB-2C2F645497B8}" type="slidenum">
              <a:rPr lang="en-GB" smtClean="0"/>
              <a:t>‹#›</a:t>
            </a:fld>
            <a:endParaRPr lang="en-GB"/>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E498E-D773-4706-8F28-986B6FF92B21}" type="datetimeFigureOut">
              <a:rPr lang="en-GB" smtClean="0"/>
              <a:t>05/12/2017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ECD1677-B155-4D2B-8EBB-2C2F645497B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CEE498E-D773-4706-8F28-986B6FF92B21}" type="datetimeFigureOut">
              <a:rPr lang="en-GB" smtClean="0"/>
              <a:t>05/12/2017</a:t>
            </a:fld>
            <a:endParaRPr lang="en-GB"/>
          </a:p>
        </p:txBody>
      </p:sp>
      <p:sp>
        <p:nvSpPr>
          <p:cNvPr id="9" name="Slide Number Placeholder 8"/>
          <p:cNvSpPr>
            <a:spLocks noGrp="1"/>
          </p:cNvSpPr>
          <p:nvPr>
            <p:ph type="sldNum" sz="quarter" idx="15"/>
          </p:nvPr>
        </p:nvSpPr>
        <p:spPr/>
        <p:txBody>
          <a:bodyPr/>
          <a:lstStyle/>
          <a:p>
            <a:fld id="{FECD1677-B155-4D2B-8EBB-2C2F645497B8}" type="slidenum">
              <a:rPr lang="en-GB" smtClean="0"/>
              <a:t>‹#›</a:t>
            </a:fld>
            <a:endParaRPr lang="en-GB"/>
          </a:p>
        </p:txBody>
      </p:sp>
      <p:sp>
        <p:nvSpPr>
          <p:cNvPr id="10" name="Footer Placeholder 9"/>
          <p:cNvSpPr>
            <a:spLocks noGrp="1"/>
          </p:cNvSpPr>
          <p:nvPr>
            <p:ph type="ftr" sz="quarter" idx="16"/>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CEE498E-D773-4706-8F28-986B6FF92B21}" type="datetimeFigureOut">
              <a:rPr lang="en-GB" smtClean="0"/>
              <a:t>05/12/2017</a:t>
            </a:fld>
            <a:endParaRPr lang="en-GB"/>
          </a:p>
        </p:txBody>
      </p:sp>
      <p:sp>
        <p:nvSpPr>
          <p:cNvPr id="9" name="Slide Number Placeholder 8"/>
          <p:cNvSpPr>
            <a:spLocks noGrp="1"/>
          </p:cNvSpPr>
          <p:nvPr>
            <p:ph type="sldNum" sz="quarter" idx="11"/>
          </p:nvPr>
        </p:nvSpPr>
        <p:spPr/>
        <p:txBody>
          <a:bodyPr/>
          <a:lstStyle/>
          <a:p>
            <a:fld id="{FECD1677-B155-4D2B-8EBB-2C2F645497B8}"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CEE498E-D773-4706-8F28-986B6FF92B21}" type="datetimeFigureOut">
              <a:rPr lang="en-GB" smtClean="0"/>
              <a:t>05/12/2017</a:t>
            </a:fld>
            <a:endParaRPr lang="en-GB"/>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ECD1677-B155-4D2B-8EBB-2C2F645497B8}" type="slidenum">
              <a:rPr lang="en-GB" smtClean="0"/>
              <a:t>‹#›</a:t>
            </a:fld>
            <a:endParaRPr lang="en-GB"/>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c2hl5Ee5_1E"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dirty="0"/>
          </a:p>
        </p:txBody>
      </p:sp>
      <p:sp>
        <p:nvSpPr>
          <p:cNvPr id="2" name="Title 1"/>
          <p:cNvSpPr>
            <a:spLocks noGrp="1"/>
          </p:cNvSpPr>
          <p:nvPr>
            <p:ph type="ctrTitle"/>
          </p:nvPr>
        </p:nvSpPr>
        <p:spPr/>
        <p:txBody>
          <a:bodyPr/>
          <a:lstStyle/>
          <a:p>
            <a:r>
              <a:rPr lang="en-GB" dirty="0" smtClean="0"/>
              <a:t>ILLUMINATING ‘Frankenstein’</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5338936" cy="4785320"/>
          </a:xfrm>
        </p:spPr>
        <p:txBody>
          <a:bodyPr>
            <a:normAutofit fontScale="85000" lnSpcReduction="20000"/>
          </a:bodyPr>
          <a:lstStyle/>
          <a:p>
            <a:r>
              <a:rPr lang="en-GB" dirty="0" smtClean="0"/>
              <a:t>Jean Jacques Rousseau, </a:t>
            </a:r>
            <a:r>
              <a:rPr lang="en-GB" dirty="0" err="1" smtClean="0"/>
              <a:t>Genevan</a:t>
            </a:r>
            <a:r>
              <a:rPr lang="en-GB" dirty="0" smtClean="0"/>
              <a:t> philosopher – 18</a:t>
            </a:r>
            <a:r>
              <a:rPr lang="en-GB" baseline="30000" dirty="0" smtClean="0"/>
              <a:t>th</a:t>
            </a:r>
            <a:r>
              <a:rPr lang="en-GB" dirty="0" smtClean="0"/>
              <a:t> century writer who inspired Romanticism</a:t>
            </a:r>
          </a:p>
          <a:p>
            <a:r>
              <a:rPr lang="en-GB" dirty="0" smtClean="0"/>
              <a:t>His political writings, ‘Discourse on Inequality’ and ‘On the Social Contract’ are cornerstones in modern political and social thought, asserting a belief in democratic government and social empowerment</a:t>
            </a:r>
          </a:p>
          <a:p>
            <a:r>
              <a:rPr lang="en-GB" dirty="0" smtClean="0"/>
              <a:t>Concept of ‘the noble savage’ and the damaging influences of institutions</a:t>
            </a:r>
          </a:p>
          <a:p>
            <a:r>
              <a:rPr lang="en-GB" dirty="0" smtClean="0"/>
              <a:t>Rousseau’s novel ‘Emile’ asserts in belief in the importance of the education of the whole person</a:t>
            </a:r>
          </a:p>
          <a:p>
            <a:r>
              <a:rPr lang="en-GB" dirty="0" smtClean="0"/>
              <a:t>‘Man is born free; and everywhere he is chains.’</a:t>
            </a:r>
            <a:endParaRPr lang="en-GB" dirty="0"/>
          </a:p>
        </p:txBody>
      </p:sp>
      <p:sp>
        <p:nvSpPr>
          <p:cNvPr id="3" name="Title 2"/>
          <p:cNvSpPr>
            <a:spLocks noGrp="1"/>
          </p:cNvSpPr>
          <p:nvPr>
            <p:ph type="title"/>
          </p:nvPr>
        </p:nvSpPr>
        <p:spPr/>
        <p:txBody>
          <a:bodyPr/>
          <a:lstStyle/>
          <a:p>
            <a:r>
              <a:rPr lang="en-GB" dirty="0" smtClean="0"/>
              <a:t>Changing philosophies</a:t>
            </a:r>
            <a:endParaRPr lang="en-GB" dirty="0"/>
          </a:p>
        </p:txBody>
      </p:sp>
      <p:pic>
        <p:nvPicPr>
          <p:cNvPr id="27650" name="Picture 2" descr="http://www.infed.org/images/people/j_j_rouseau_pd.jpg"/>
          <p:cNvPicPr>
            <a:picLocks noChangeAspect="1" noChangeArrowheads="1"/>
          </p:cNvPicPr>
          <p:nvPr/>
        </p:nvPicPr>
        <p:blipFill>
          <a:blip r:embed="rId3" cstate="print"/>
          <a:srcRect/>
          <a:stretch>
            <a:fillRect/>
          </a:stretch>
        </p:blipFill>
        <p:spPr bwMode="auto">
          <a:xfrm>
            <a:off x="6156176" y="2132856"/>
            <a:ext cx="2523598" cy="280831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71800" y="1196752"/>
            <a:ext cx="5915000" cy="5184576"/>
          </a:xfrm>
        </p:spPr>
        <p:txBody>
          <a:bodyPr>
            <a:normAutofit fontScale="92500" lnSpcReduction="20000"/>
          </a:bodyPr>
          <a:lstStyle/>
          <a:p>
            <a:r>
              <a:rPr lang="en-GB" dirty="0" smtClean="0"/>
              <a:t>Shelley’s mother, Mary Wollstonecraft, was one of the earliest feminist writers and her book, ‘A Vindication of the Rights of Women’, is one of the most important documents in the history of women’s rights.</a:t>
            </a:r>
          </a:p>
          <a:p>
            <a:r>
              <a:rPr lang="en-GB" dirty="0" smtClean="0"/>
              <a:t>She believed in the education of women and the importance of individual rights</a:t>
            </a:r>
          </a:p>
          <a:p>
            <a:r>
              <a:rPr lang="en-GB" dirty="0" smtClean="0"/>
              <a:t>‘I do not wish women to have power over men, but over themselves.’</a:t>
            </a:r>
          </a:p>
          <a:p>
            <a:r>
              <a:rPr lang="en-GB" dirty="0" smtClean="0"/>
              <a:t>‘Make women rational creatures and free citizens’</a:t>
            </a:r>
          </a:p>
          <a:p>
            <a:r>
              <a:rPr lang="en-GB" dirty="0" smtClean="0"/>
              <a:t>‘If women be educated for dependence, that is to act according to the will of another fallible being, and submit, right or wrong, to power, where are we to stop?’</a:t>
            </a:r>
            <a:endParaRPr lang="en-GB" dirty="0"/>
          </a:p>
        </p:txBody>
      </p:sp>
      <p:sp>
        <p:nvSpPr>
          <p:cNvPr id="3" name="Title 2"/>
          <p:cNvSpPr>
            <a:spLocks noGrp="1"/>
          </p:cNvSpPr>
          <p:nvPr>
            <p:ph type="title"/>
          </p:nvPr>
        </p:nvSpPr>
        <p:spPr/>
        <p:txBody>
          <a:bodyPr/>
          <a:lstStyle/>
          <a:p>
            <a:r>
              <a:rPr lang="en-GB" dirty="0" smtClean="0"/>
              <a:t>Feminism</a:t>
            </a:r>
            <a:endParaRPr lang="en-GB" dirty="0"/>
          </a:p>
        </p:txBody>
      </p:sp>
      <p:pic>
        <p:nvPicPr>
          <p:cNvPr id="64514" name="Picture 2" descr="http://upload.wikimedia.org/wikipedia/commons/thumb/d/dc/Marywollstonecraft.jpg/250px-Marywollstonecraft.jpg"/>
          <p:cNvPicPr>
            <a:picLocks noChangeAspect="1" noChangeArrowheads="1"/>
          </p:cNvPicPr>
          <p:nvPr/>
        </p:nvPicPr>
        <p:blipFill>
          <a:blip r:embed="rId3" cstate="print"/>
          <a:srcRect/>
          <a:stretch>
            <a:fillRect/>
          </a:stretch>
        </p:blipFill>
        <p:spPr bwMode="auto">
          <a:xfrm>
            <a:off x="395536" y="1844824"/>
            <a:ext cx="2381250" cy="290512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5050904" cy="4857328"/>
          </a:xfrm>
        </p:spPr>
        <p:txBody>
          <a:bodyPr>
            <a:normAutofit fontScale="77500" lnSpcReduction="20000"/>
          </a:bodyPr>
          <a:lstStyle/>
          <a:p>
            <a:r>
              <a:rPr lang="en-GB" dirty="0" smtClean="0"/>
              <a:t>Shelley had a lifelong interest in science; at her father’s house, she would’ve met the physicist, Erasmus Darwin, and chemists Humphrey Davy and William Nicholson.</a:t>
            </a:r>
          </a:p>
          <a:p>
            <a:r>
              <a:rPr lang="en-GB" dirty="0" smtClean="0"/>
              <a:t>Shelley read Davy’s book ‘Elements of Chemical Philosophy’ as part of her research for ‘Frankenstein’</a:t>
            </a:r>
          </a:p>
          <a:p>
            <a:r>
              <a:rPr lang="en-GB" dirty="0" smtClean="0"/>
              <a:t>Davy worked with </a:t>
            </a:r>
            <a:r>
              <a:rPr lang="en-GB" b="1" dirty="0" smtClean="0"/>
              <a:t>galvanism</a:t>
            </a:r>
            <a:r>
              <a:rPr lang="en-GB" dirty="0" smtClean="0"/>
              <a:t> – the science of healing and rekindling life by electrical current.</a:t>
            </a:r>
          </a:p>
          <a:p>
            <a:r>
              <a:rPr lang="en-GB" dirty="0" smtClean="0"/>
              <a:t>By 1816, Shelley speculated about the Darwin’s search for the origins of cellular life and ‘the nature of the principle of life, and whether there was any probability of it ever being discovered and communicated.’</a:t>
            </a:r>
            <a:endParaRPr lang="en-GB" dirty="0"/>
          </a:p>
        </p:txBody>
      </p:sp>
      <p:sp>
        <p:nvSpPr>
          <p:cNvPr id="3" name="Title 2"/>
          <p:cNvSpPr>
            <a:spLocks noGrp="1"/>
          </p:cNvSpPr>
          <p:nvPr>
            <p:ph type="title"/>
          </p:nvPr>
        </p:nvSpPr>
        <p:spPr/>
        <p:txBody>
          <a:bodyPr/>
          <a:lstStyle/>
          <a:p>
            <a:r>
              <a:rPr lang="en-GB" dirty="0" smtClean="0"/>
              <a:t>Science and invention</a:t>
            </a:r>
            <a:endParaRPr lang="en-GB" dirty="0"/>
          </a:p>
        </p:txBody>
      </p:sp>
      <p:pic>
        <p:nvPicPr>
          <p:cNvPr id="31746" name="Picture 2" descr="http://www.nlm.nih.gov/frankenstein/images/galvani.jpg"/>
          <p:cNvPicPr>
            <a:picLocks noChangeAspect="1" noChangeArrowheads="1"/>
          </p:cNvPicPr>
          <p:nvPr/>
        </p:nvPicPr>
        <p:blipFill>
          <a:blip r:embed="rId3" cstate="print"/>
          <a:srcRect/>
          <a:stretch>
            <a:fillRect/>
          </a:stretch>
        </p:blipFill>
        <p:spPr bwMode="auto">
          <a:xfrm>
            <a:off x="5508104" y="1916832"/>
            <a:ext cx="3300366" cy="237626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546848" cy="5069159"/>
          </a:xfrm>
        </p:spPr>
        <p:txBody>
          <a:bodyPr>
            <a:normAutofit/>
          </a:bodyPr>
          <a:lstStyle/>
          <a:p>
            <a:pPr>
              <a:buNone/>
            </a:pPr>
            <a:r>
              <a:rPr lang="en-GB" dirty="0" smtClean="0"/>
              <a:t>	The AO4 objective relies upon the successful </a:t>
            </a:r>
            <a:r>
              <a:rPr lang="en-GB" b="1" dirty="0" smtClean="0"/>
              <a:t>evaluation</a:t>
            </a:r>
            <a:r>
              <a:rPr lang="en-GB" dirty="0" smtClean="0"/>
              <a:t> of contextual factors, using them pertinently and creatively to </a:t>
            </a:r>
            <a:r>
              <a:rPr lang="en-GB" b="1" dirty="0" smtClean="0"/>
              <a:t>interpret</a:t>
            </a:r>
            <a:r>
              <a:rPr lang="en-GB" dirty="0" smtClean="0"/>
              <a:t> and </a:t>
            </a:r>
            <a:r>
              <a:rPr lang="en-GB" b="1" dirty="0" smtClean="0"/>
              <a:t>illuminate</a:t>
            </a:r>
            <a:r>
              <a:rPr lang="en-GB" dirty="0" smtClean="0"/>
              <a:t> your reading of the text.</a:t>
            </a:r>
            <a:endParaRPr lang="en-GB" dirty="0"/>
          </a:p>
        </p:txBody>
      </p:sp>
      <p:sp>
        <p:nvSpPr>
          <p:cNvPr id="2" name="Title 1"/>
          <p:cNvSpPr>
            <a:spLocks noGrp="1"/>
          </p:cNvSpPr>
          <p:nvPr>
            <p:ph type="title"/>
          </p:nvPr>
        </p:nvSpPr>
        <p:spPr/>
        <p:txBody>
          <a:bodyPr/>
          <a:lstStyle/>
          <a:p>
            <a:r>
              <a:rPr lang="en-GB" dirty="0" smtClean="0"/>
              <a:t>Creating a reading agenda</a:t>
            </a:r>
            <a:endParaRPr lang="en-GB" dirty="0"/>
          </a:p>
        </p:txBody>
      </p:sp>
      <p:pic>
        <p:nvPicPr>
          <p:cNvPr id="5" name="Picture 2" descr="http://images.barnesandnoble.com/images/8480000/8488893.jpg"/>
          <p:cNvPicPr>
            <a:picLocks noChangeAspect="1" noChangeArrowheads="1"/>
          </p:cNvPicPr>
          <p:nvPr/>
        </p:nvPicPr>
        <p:blipFill>
          <a:blip r:embed="rId3" cstate="print"/>
          <a:srcRect/>
          <a:stretch>
            <a:fillRect/>
          </a:stretch>
        </p:blipFill>
        <p:spPr bwMode="auto">
          <a:xfrm>
            <a:off x="5940152" y="2132855"/>
            <a:ext cx="1872208" cy="282137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ebooks.adelaide.edu.au/s/shelley/mary/portrait.jpg"/>
          <p:cNvPicPr>
            <a:picLocks noChangeAspect="1" noChangeArrowheads="1"/>
          </p:cNvPicPr>
          <p:nvPr/>
        </p:nvPicPr>
        <p:blipFill>
          <a:blip r:embed="rId3" cstate="print"/>
          <a:srcRect/>
          <a:stretch>
            <a:fillRect/>
          </a:stretch>
        </p:blipFill>
        <p:spPr bwMode="auto">
          <a:xfrm>
            <a:off x="6444208" y="2492896"/>
            <a:ext cx="1230341" cy="1512168"/>
          </a:xfrm>
          <a:prstGeom prst="rect">
            <a:avLst/>
          </a:prstGeom>
          <a:noFill/>
        </p:spPr>
      </p:pic>
      <p:pic>
        <p:nvPicPr>
          <p:cNvPr id="21506" name="Picture 2" descr="http://images.barnesandnoble.com/images/8480000/8488893.jpg"/>
          <p:cNvPicPr>
            <a:picLocks noChangeAspect="1" noChangeArrowheads="1"/>
          </p:cNvPicPr>
          <p:nvPr/>
        </p:nvPicPr>
        <p:blipFill>
          <a:blip r:embed="rId4" cstate="print"/>
          <a:srcRect/>
          <a:stretch>
            <a:fillRect/>
          </a:stretch>
        </p:blipFill>
        <p:spPr bwMode="auto">
          <a:xfrm>
            <a:off x="3779912" y="2492896"/>
            <a:ext cx="1099011" cy="1656184"/>
          </a:xfrm>
          <a:prstGeom prst="rect">
            <a:avLst/>
          </a:prstGeom>
          <a:noFill/>
        </p:spPr>
      </p:pic>
      <p:pic>
        <p:nvPicPr>
          <p:cNvPr id="21510" name="Picture 6" descr="http://www2.sd45.bc.ca/schools/sentinel/Library/PublishingImages/student_reading.jpg"/>
          <p:cNvPicPr>
            <a:picLocks noChangeAspect="1" noChangeArrowheads="1"/>
          </p:cNvPicPr>
          <p:nvPr/>
        </p:nvPicPr>
        <p:blipFill>
          <a:blip r:embed="rId5" cstate="print"/>
          <a:srcRect/>
          <a:stretch>
            <a:fillRect/>
          </a:stretch>
        </p:blipFill>
        <p:spPr bwMode="auto">
          <a:xfrm>
            <a:off x="539552" y="2780928"/>
            <a:ext cx="1944216" cy="1217249"/>
          </a:xfrm>
          <a:prstGeom prst="rect">
            <a:avLst/>
          </a:prstGeom>
          <a:noFill/>
        </p:spPr>
      </p:pic>
      <p:sp>
        <p:nvSpPr>
          <p:cNvPr id="6" name="Rectangle 5"/>
          <p:cNvSpPr/>
          <p:nvPr/>
        </p:nvSpPr>
        <p:spPr>
          <a:xfrm>
            <a:off x="2483768" y="5657671"/>
            <a:ext cx="4536504" cy="1200329"/>
          </a:xfrm>
          <a:prstGeom prst="rect">
            <a:avLst/>
          </a:prstGeom>
        </p:spPr>
        <p:txBody>
          <a:bodyPr wrap="square">
            <a:spAutoFit/>
          </a:bodyPr>
          <a:lstStyle/>
          <a:p>
            <a:pPr algn="ctr"/>
            <a:r>
              <a:rPr lang="en-GB" b="1" dirty="0" smtClean="0"/>
              <a:t>Demonstrate understanding of the significance and influence of the contexts in which ‘Frankenstein’ was</a:t>
            </a:r>
            <a:r>
              <a:rPr lang="en-GB" b="1" u="sng" dirty="0" smtClean="0"/>
              <a:t> written </a:t>
            </a:r>
            <a:r>
              <a:rPr lang="en-GB" b="1" dirty="0" smtClean="0"/>
              <a:t>and</a:t>
            </a:r>
            <a:r>
              <a:rPr lang="en-GB" b="1" u="sng" dirty="0" smtClean="0"/>
              <a:t> received</a:t>
            </a:r>
          </a:p>
        </p:txBody>
      </p:sp>
      <p:sp>
        <p:nvSpPr>
          <p:cNvPr id="7" name="TextBox 6"/>
          <p:cNvSpPr txBox="1"/>
          <p:nvPr/>
        </p:nvSpPr>
        <p:spPr>
          <a:xfrm>
            <a:off x="179512" y="188640"/>
            <a:ext cx="1800200" cy="523220"/>
          </a:xfrm>
          <a:prstGeom prst="rect">
            <a:avLst/>
          </a:prstGeom>
          <a:noFill/>
        </p:spPr>
        <p:txBody>
          <a:bodyPr wrap="square" rtlCol="0">
            <a:spAutoFit/>
          </a:bodyPr>
          <a:lstStyle/>
          <a:p>
            <a:pPr algn="ctr"/>
            <a:r>
              <a:rPr lang="en-GB" sz="1400" dirty="0" smtClean="0"/>
              <a:t>Cloning/ genetic modification</a:t>
            </a:r>
            <a:endParaRPr lang="en-GB" sz="1400" dirty="0"/>
          </a:p>
        </p:txBody>
      </p:sp>
      <p:sp>
        <p:nvSpPr>
          <p:cNvPr id="8" name="TextBox 7"/>
          <p:cNvSpPr txBox="1"/>
          <p:nvPr/>
        </p:nvSpPr>
        <p:spPr>
          <a:xfrm>
            <a:off x="179512" y="1988840"/>
            <a:ext cx="2016224" cy="523220"/>
          </a:xfrm>
          <a:prstGeom prst="rect">
            <a:avLst/>
          </a:prstGeom>
          <a:noFill/>
        </p:spPr>
        <p:txBody>
          <a:bodyPr wrap="square" rtlCol="0">
            <a:spAutoFit/>
          </a:bodyPr>
          <a:lstStyle/>
          <a:p>
            <a:pPr algn="ctr"/>
            <a:r>
              <a:rPr lang="en-GB" sz="1400" dirty="0" smtClean="0"/>
              <a:t>Modern literary theory e.g. the author is dead?</a:t>
            </a:r>
            <a:endParaRPr lang="en-GB" sz="1400" dirty="0"/>
          </a:p>
        </p:txBody>
      </p:sp>
      <p:sp>
        <p:nvSpPr>
          <p:cNvPr id="10" name="TextBox 9"/>
          <p:cNvSpPr txBox="1"/>
          <p:nvPr/>
        </p:nvSpPr>
        <p:spPr>
          <a:xfrm>
            <a:off x="6228184" y="908720"/>
            <a:ext cx="2232248" cy="307777"/>
          </a:xfrm>
          <a:prstGeom prst="rect">
            <a:avLst/>
          </a:prstGeom>
          <a:noFill/>
        </p:spPr>
        <p:txBody>
          <a:bodyPr wrap="square" rtlCol="0">
            <a:spAutoFit/>
          </a:bodyPr>
          <a:lstStyle/>
          <a:p>
            <a:pPr algn="ctr"/>
            <a:r>
              <a:rPr lang="en-GB" sz="1400" dirty="0" smtClean="0"/>
              <a:t>Gothic literature and art </a:t>
            </a:r>
            <a:endParaRPr lang="en-GB" sz="1400" dirty="0"/>
          </a:p>
        </p:txBody>
      </p:sp>
      <p:sp>
        <p:nvSpPr>
          <p:cNvPr id="11" name="TextBox 10"/>
          <p:cNvSpPr txBox="1"/>
          <p:nvPr/>
        </p:nvSpPr>
        <p:spPr>
          <a:xfrm>
            <a:off x="5796136" y="1412776"/>
            <a:ext cx="1800200" cy="523220"/>
          </a:xfrm>
          <a:prstGeom prst="rect">
            <a:avLst/>
          </a:prstGeom>
          <a:noFill/>
        </p:spPr>
        <p:txBody>
          <a:bodyPr wrap="square" rtlCol="0">
            <a:spAutoFit/>
          </a:bodyPr>
          <a:lstStyle/>
          <a:p>
            <a:pPr algn="ctr"/>
            <a:r>
              <a:rPr lang="en-GB" sz="1400" dirty="0" smtClean="0"/>
              <a:t>Mary Shelley’s dream; the unconscious mind</a:t>
            </a:r>
            <a:endParaRPr lang="en-GB" sz="1400" dirty="0"/>
          </a:p>
        </p:txBody>
      </p:sp>
      <p:sp>
        <p:nvSpPr>
          <p:cNvPr id="12" name="TextBox 11"/>
          <p:cNvSpPr txBox="1"/>
          <p:nvPr/>
        </p:nvSpPr>
        <p:spPr>
          <a:xfrm>
            <a:off x="6444208" y="4725144"/>
            <a:ext cx="2016224" cy="738664"/>
          </a:xfrm>
          <a:prstGeom prst="rect">
            <a:avLst/>
          </a:prstGeom>
          <a:noFill/>
        </p:spPr>
        <p:txBody>
          <a:bodyPr wrap="square" rtlCol="0">
            <a:spAutoFit/>
          </a:bodyPr>
          <a:lstStyle/>
          <a:p>
            <a:pPr algn="ctr"/>
            <a:r>
              <a:rPr lang="en-GB" sz="1400" dirty="0" smtClean="0"/>
              <a:t>Rise of science – Galvanism, pursuit of invention and creation</a:t>
            </a:r>
            <a:endParaRPr lang="en-GB" sz="1400" dirty="0"/>
          </a:p>
        </p:txBody>
      </p:sp>
      <p:sp>
        <p:nvSpPr>
          <p:cNvPr id="13" name="TextBox 12"/>
          <p:cNvSpPr txBox="1"/>
          <p:nvPr/>
        </p:nvSpPr>
        <p:spPr>
          <a:xfrm>
            <a:off x="7343800" y="1700808"/>
            <a:ext cx="1800200" cy="738664"/>
          </a:xfrm>
          <a:prstGeom prst="rect">
            <a:avLst/>
          </a:prstGeom>
          <a:noFill/>
        </p:spPr>
        <p:txBody>
          <a:bodyPr wrap="square" rtlCol="0">
            <a:spAutoFit/>
          </a:bodyPr>
          <a:lstStyle/>
          <a:p>
            <a:pPr algn="ctr"/>
            <a:r>
              <a:rPr lang="en-GB" sz="1400" dirty="0" smtClean="0"/>
              <a:t>Challenging the mysteries/ existence of God</a:t>
            </a:r>
            <a:endParaRPr lang="en-GB" sz="1400" dirty="0"/>
          </a:p>
        </p:txBody>
      </p:sp>
      <p:sp>
        <p:nvSpPr>
          <p:cNvPr id="14" name="TextBox 13"/>
          <p:cNvSpPr txBox="1"/>
          <p:nvPr/>
        </p:nvSpPr>
        <p:spPr>
          <a:xfrm>
            <a:off x="7092280" y="5877272"/>
            <a:ext cx="1800200" cy="523220"/>
          </a:xfrm>
          <a:prstGeom prst="rect">
            <a:avLst/>
          </a:prstGeom>
          <a:noFill/>
        </p:spPr>
        <p:txBody>
          <a:bodyPr wrap="square" rtlCol="0">
            <a:spAutoFit/>
          </a:bodyPr>
          <a:lstStyle/>
          <a:p>
            <a:pPr algn="ctr"/>
            <a:r>
              <a:rPr lang="en-GB" sz="1400" dirty="0" smtClean="0"/>
              <a:t>Political and social revolution</a:t>
            </a:r>
            <a:endParaRPr lang="en-GB" sz="1400" dirty="0"/>
          </a:p>
        </p:txBody>
      </p:sp>
      <p:sp>
        <p:nvSpPr>
          <p:cNvPr id="15" name="TextBox 14"/>
          <p:cNvSpPr txBox="1"/>
          <p:nvPr/>
        </p:nvSpPr>
        <p:spPr>
          <a:xfrm>
            <a:off x="6156176" y="260648"/>
            <a:ext cx="1800200" cy="523220"/>
          </a:xfrm>
          <a:prstGeom prst="rect">
            <a:avLst/>
          </a:prstGeom>
          <a:noFill/>
        </p:spPr>
        <p:txBody>
          <a:bodyPr wrap="square" rtlCol="0">
            <a:spAutoFit/>
          </a:bodyPr>
          <a:lstStyle/>
          <a:p>
            <a:pPr algn="ctr"/>
            <a:r>
              <a:rPr lang="en-GB" sz="1400" dirty="0" smtClean="0"/>
              <a:t>Mary Shelley’s own childhood</a:t>
            </a:r>
            <a:endParaRPr lang="en-GB" sz="1400" dirty="0"/>
          </a:p>
        </p:txBody>
      </p:sp>
      <p:cxnSp>
        <p:nvCxnSpPr>
          <p:cNvPr id="17" name="Straight Connector 16"/>
          <p:cNvCxnSpPr/>
          <p:nvPr/>
        </p:nvCxnSpPr>
        <p:spPr>
          <a:xfrm>
            <a:off x="3059832" y="0"/>
            <a:ext cx="0" cy="56612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724128" y="0"/>
            <a:ext cx="0" cy="5517232"/>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775848" y="2852936"/>
            <a:ext cx="1368152" cy="523220"/>
          </a:xfrm>
          <a:prstGeom prst="rect">
            <a:avLst/>
          </a:prstGeom>
          <a:noFill/>
        </p:spPr>
        <p:txBody>
          <a:bodyPr wrap="square" rtlCol="0">
            <a:spAutoFit/>
          </a:bodyPr>
          <a:lstStyle/>
          <a:p>
            <a:pPr algn="ctr"/>
            <a:r>
              <a:rPr lang="en-GB" sz="1400" dirty="0" smtClean="0"/>
              <a:t>Romantic literature</a:t>
            </a:r>
            <a:endParaRPr lang="en-GB" sz="1400" dirty="0"/>
          </a:p>
        </p:txBody>
      </p:sp>
      <p:sp>
        <p:nvSpPr>
          <p:cNvPr id="24" name="TextBox 23"/>
          <p:cNvSpPr txBox="1"/>
          <p:nvPr/>
        </p:nvSpPr>
        <p:spPr>
          <a:xfrm>
            <a:off x="6372200" y="4221088"/>
            <a:ext cx="2232248" cy="307777"/>
          </a:xfrm>
          <a:prstGeom prst="rect">
            <a:avLst/>
          </a:prstGeom>
          <a:noFill/>
        </p:spPr>
        <p:txBody>
          <a:bodyPr wrap="square" rtlCol="0">
            <a:spAutoFit/>
          </a:bodyPr>
          <a:lstStyle/>
          <a:p>
            <a:pPr algn="ctr"/>
            <a:r>
              <a:rPr lang="en-GB" sz="1400" dirty="0" smtClean="0"/>
              <a:t>Geography/ landscape</a:t>
            </a:r>
            <a:endParaRPr lang="en-GB" sz="1400" dirty="0"/>
          </a:p>
        </p:txBody>
      </p:sp>
      <p:sp>
        <p:nvSpPr>
          <p:cNvPr id="25" name="TextBox 24"/>
          <p:cNvSpPr txBox="1"/>
          <p:nvPr/>
        </p:nvSpPr>
        <p:spPr>
          <a:xfrm>
            <a:off x="3203848" y="548680"/>
            <a:ext cx="1800200" cy="307777"/>
          </a:xfrm>
          <a:prstGeom prst="rect">
            <a:avLst/>
          </a:prstGeom>
          <a:noFill/>
        </p:spPr>
        <p:txBody>
          <a:bodyPr wrap="square" rtlCol="0">
            <a:spAutoFit/>
          </a:bodyPr>
          <a:lstStyle/>
          <a:p>
            <a:pPr algn="ctr"/>
            <a:r>
              <a:rPr lang="en-GB" sz="1400" dirty="0" smtClean="0"/>
              <a:t>Narrative technique</a:t>
            </a:r>
            <a:endParaRPr lang="en-GB" sz="1400" dirty="0"/>
          </a:p>
        </p:txBody>
      </p:sp>
      <p:sp>
        <p:nvSpPr>
          <p:cNvPr id="26" name="TextBox 25"/>
          <p:cNvSpPr txBox="1"/>
          <p:nvPr/>
        </p:nvSpPr>
        <p:spPr>
          <a:xfrm>
            <a:off x="3995936" y="1988840"/>
            <a:ext cx="1800200" cy="307777"/>
          </a:xfrm>
          <a:prstGeom prst="rect">
            <a:avLst/>
          </a:prstGeom>
          <a:noFill/>
        </p:spPr>
        <p:txBody>
          <a:bodyPr wrap="square" rtlCol="0">
            <a:spAutoFit/>
          </a:bodyPr>
          <a:lstStyle/>
          <a:p>
            <a:pPr algn="ctr"/>
            <a:r>
              <a:rPr lang="en-GB" sz="1400" dirty="0" smtClean="0"/>
              <a:t>Allusions</a:t>
            </a:r>
            <a:endParaRPr lang="en-GB" sz="1400" dirty="0"/>
          </a:p>
        </p:txBody>
      </p:sp>
      <p:sp>
        <p:nvSpPr>
          <p:cNvPr id="27" name="TextBox 26"/>
          <p:cNvSpPr txBox="1"/>
          <p:nvPr/>
        </p:nvSpPr>
        <p:spPr>
          <a:xfrm>
            <a:off x="395536" y="5949280"/>
            <a:ext cx="1800200" cy="307777"/>
          </a:xfrm>
          <a:prstGeom prst="rect">
            <a:avLst/>
          </a:prstGeom>
          <a:noFill/>
        </p:spPr>
        <p:txBody>
          <a:bodyPr wrap="square" rtlCol="0">
            <a:spAutoFit/>
          </a:bodyPr>
          <a:lstStyle/>
          <a:p>
            <a:pPr algn="ctr"/>
            <a:r>
              <a:rPr lang="en-GB" sz="1400" dirty="0" smtClean="0"/>
              <a:t>Horror</a:t>
            </a:r>
            <a:endParaRPr lang="en-GB" sz="1400" dirty="0"/>
          </a:p>
        </p:txBody>
      </p:sp>
      <p:sp>
        <p:nvSpPr>
          <p:cNvPr id="28" name="TextBox 27"/>
          <p:cNvSpPr txBox="1"/>
          <p:nvPr/>
        </p:nvSpPr>
        <p:spPr>
          <a:xfrm>
            <a:off x="899592" y="4941168"/>
            <a:ext cx="1800200" cy="307777"/>
          </a:xfrm>
          <a:prstGeom prst="rect">
            <a:avLst/>
          </a:prstGeom>
          <a:noFill/>
        </p:spPr>
        <p:txBody>
          <a:bodyPr wrap="square" rtlCol="0">
            <a:spAutoFit/>
          </a:bodyPr>
          <a:lstStyle/>
          <a:p>
            <a:pPr algn="ctr"/>
            <a:r>
              <a:rPr lang="en-GB" sz="1400" dirty="0" smtClean="0"/>
              <a:t>Science fiction</a:t>
            </a:r>
            <a:endParaRPr lang="en-GB" sz="1400" dirty="0"/>
          </a:p>
        </p:txBody>
      </p:sp>
      <p:sp>
        <p:nvSpPr>
          <p:cNvPr id="29" name="TextBox 28"/>
          <p:cNvSpPr txBox="1"/>
          <p:nvPr/>
        </p:nvSpPr>
        <p:spPr>
          <a:xfrm>
            <a:off x="3635896" y="1268760"/>
            <a:ext cx="1800200" cy="307777"/>
          </a:xfrm>
          <a:prstGeom prst="rect">
            <a:avLst/>
          </a:prstGeom>
          <a:noFill/>
        </p:spPr>
        <p:txBody>
          <a:bodyPr wrap="square" rtlCol="0">
            <a:spAutoFit/>
          </a:bodyPr>
          <a:lstStyle/>
          <a:p>
            <a:pPr algn="ctr"/>
            <a:r>
              <a:rPr lang="en-GB" sz="1400" dirty="0" smtClean="0"/>
              <a:t>Plot devices</a:t>
            </a:r>
            <a:endParaRPr lang="en-GB" sz="1400" dirty="0"/>
          </a:p>
        </p:txBody>
      </p:sp>
      <p:sp>
        <p:nvSpPr>
          <p:cNvPr id="30" name="TextBox 29"/>
          <p:cNvSpPr txBox="1"/>
          <p:nvPr/>
        </p:nvSpPr>
        <p:spPr>
          <a:xfrm>
            <a:off x="3203848" y="4365104"/>
            <a:ext cx="1800200" cy="307777"/>
          </a:xfrm>
          <a:prstGeom prst="rect">
            <a:avLst/>
          </a:prstGeom>
          <a:noFill/>
        </p:spPr>
        <p:txBody>
          <a:bodyPr wrap="square" rtlCol="0">
            <a:spAutoFit/>
          </a:bodyPr>
          <a:lstStyle/>
          <a:p>
            <a:pPr algn="ctr"/>
            <a:r>
              <a:rPr lang="en-GB" sz="1400" dirty="0" smtClean="0"/>
              <a:t>Metaphor</a:t>
            </a:r>
            <a:endParaRPr lang="en-GB" sz="1400" dirty="0"/>
          </a:p>
        </p:txBody>
      </p:sp>
      <p:sp>
        <p:nvSpPr>
          <p:cNvPr id="31" name="TextBox 30"/>
          <p:cNvSpPr txBox="1"/>
          <p:nvPr/>
        </p:nvSpPr>
        <p:spPr>
          <a:xfrm>
            <a:off x="467544" y="5517232"/>
            <a:ext cx="2304256" cy="307777"/>
          </a:xfrm>
          <a:prstGeom prst="rect">
            <a:avLst/>
          </a:prstGeom>
          <a:noFill/>
        </p:spPr>
        <p:txBody>
          <a:bodyPr wrap="square" rtlCol="0">
            <a:spAutoFit/>
          </a:bodyPr>
          <a:lstStyle/>
          <a:p>
            <a:pPr algn="ctr"/>
            <a:r>
              <a:rPr lang="en-GB" sz="1400" dirty="0" smtClean="0"/>
              <a:t>Freud, Marx and Feminism</a:t>
            </a:r>
            <a:endParaRPr lang="en-GB" sz="1400" dirty="0"/>
          </a:p>
        </p:txBody>
      </p:sp>
      <p:sp>
        <p:nvSpPr>
          <p:cNvPr id="32" name="TextBox 31"/>
          <p:cNvSpPr txBox="1"/>
          <p:nvPr/>
        </p:nvSpPr>
        <p:spPr>
          <a:xfrm>
            <a:off x="3203848" y="5229200"/>
            <a:ext cx="1800200" cy="307777"/>
          </a:xfrm>
          <a:prstGeom prst="rect">
            <a:avLst/>
          </a:prstGeom>
          <a:noFill/>
        </p:spPr>
        <p:txBody>
          <a:bodyPr wrap="square" rtlCol="0">
            <a:spAutoFit/>
          </a:bodyPr>
          <a:lstStyle/>
          <a:p>
            <a:pPr algn="ctr"/>
            <a:r>
              <a:rPr lang="en-GB" sz="1400" dirty="0" smtClean="0"/>
              <a:t>Doubling</a:t>
            </a:r>
            <a:endParaRPr lang="en-GB" sz="1400" dirty="0"/>
          </a:p>
        </p:txBody>
      </p:sp>
      <p:sp>
        <p:nvSpPr>
          <p:cNvPr id="33" name="TextBox 32"/>
          <p:cNvSpPr txBox="1"/>
          <p:nvPr/>
        </p:nvSpPr>
        <p:spPr>
          <a:xfrm>
            <a:off x="3131840" y="1628800"/>
            <a:ext cx="1440160" cy="307777"/>
          </a:xfrm>
          <a:prstGeom prst="rect">
            <a:avLst/>
          </a:prstGeom>
          <a:noFill/>
        </p:spPr>
        <p:txBody>
          <a:bodyPr wrap="square" rtlCol="0">
            <a:spAutoFit/>
          </a:bodyPr>
          <a:lstStyle/>
          <a:p>
            <a:pPr algn="ctr"/>
            <a:r>
              <a:rPr lang="en-GB" sz="1400" dirty="0" smtClean="0"/>
              <a:t>Analogy</a:t>
            </a:r>
            <a:endParaRPr lang="en-GB" sz="1400" dirty="0"/>
          </a:p>
        </p:txBody>
      </p:sp>
      <p:sp>
        <p:nvSpPr>
          <p:cNvPr id="34" name="TextBox 33"/>
          <p:cNvSpPr txBox="1"/>
          <p:nvPr/>
        </p:nvSpPr>
        <p:spPr>
          <a:xfrm>
            <a:off x="3851920" y="4797152"/>
            <a:ext cx="1800200" cy="307777"/>
          </a:xfrm>
          <a:prstGeom prst="rect">
            <a:avLst/>
          </a:prstGeom>
          <a:noFill/>
        </p:spPr>
        <p:txBody>
          <a:bodyPr wrap="square" rtlCol="0">
            <a:spAutoFit/>
          </a:bodyPr>
          <a:lstStyle/>
          <a:p>
            <a:pPr algn="ctr"/>
            <a:r>
              <a:rPr lang="en-GB" sz="1400" dirty="0" smtClean="0"/>
              <a:t>Structure</a:t>
            </a:r>
            <a:endParaRPr lang="en-GB" sz="1400" dirty="0"/>
          </a:p>
        </p:txBody>
      </p:sp>
      <p:sp>
        <p:nvSpPr>
          <p:cNvPr id="35" name="TextBox 34"/>
          <p:cNvSpPr txBox="1"/>
          <p:nvPr/>
        </p:nvSpPr>
        <p:spPr>
          <a:xfrm>
            <a:off x="1115616" y="692696"/>
            <a:ext cx="1872208" cy="523220"/>
          </a:xfrm>
          <a:prstGeom prst="rect">
            <a:avLst/>
          </a:prstGeom>
          <a:noFill/>
        </p:spPr>
        <p:txBody>
          <a:bodyPr wrap="square" rtlCol="0">
            <a:spAutoFit/>
          </a:bodyPr>
          <a:lstStyle/>
          <a:p>
            <a:pPr algn="ctr"/>
            <a:r>
              <a:rPr lang="en-GB" sz="1400" dirty="0" smtClean="0"/>
              <a:t>Films/ television/ theatre interpretations</a:t>
            </a:r>
            <a:endParaRPr lang="en-GB" sz="1400" dirty="0"/>
          </a:p>
        </p:txBody>
      </p:sp>
      <p:sp>
        <p:nvSpPr>
          <p:cNvPr id="36" name="TextBox 35"/>
          <p:cNvSpPr txBox="1"/>
          <p:nvPr/>
        </p:nvSpPr>
        <p:spPr>
          <a:xfrm>
            <a:off x="0" y="4221088"/>
            <a:ext cx="2483768" cy="523220"/>
          </a:xfrm>
          <a:prstGeom prst="rect">
            <a:avLst/>
          </a:prstGeom>
          <a:noFill/>
        </p:spPr>
        <p:txBody>
          <a:bodyPr wrap="square" rtlCol="0">
            <a:spAutoFit/>
          </a:bodyPr>
          <a:lstStyle/>
          <a:p>
            <a:pPr algn="ctr"/>
            <a:r>
              <a:rPr lang="en-GB" sz="1400" dirty="0" smtClean="0"/>
              <a:t>Linked narratives e.g. </a:t>
            </a:r>
            <a:r>
              <a:rPr lang="en-GB" sz="1400" dirty="0" err="1" smtClean="0"/>
              <a:t>Almodovar’s</a:t>
            </a:r>
            <a:r>
              <a:rPr lang="en-GB" sz="1400" dirty="0" smtClean="0"/>
              <a:t> ‘The Skin I Live In’</a:t>
            </a:r>
            <a:endParaRPr lang="en-GB" sz="1400" dirty="0"/>
          </a:p>
        </p:txBody>
      </p:sp>
      <p:sp>
        <p:nvSpPr>
          <p:cNvPr id="37" name="TextBox 36"/>
          <p:cNvSpPr txBox="1"/>
          <p:nvPr/>
        </p:nvSpPr>
        <p:spPr>
          <a:xfrm>
            <a:off x="251520" y="1340768"/>
            <a:ext cx="2376264" cy="523220"/>
          </a:xfrm>
          <a:prstGeom prst="rect">
            <a:avLst/>
          </a:prstGeom>
          <a:noFill/>
        </p:spPr>
        <p:txBody>
          <a:bodyPr wrap="square" rtlCol="0">
            <a:spAutoFit/>
          </a:bodyPr>
          <a:lstStyle/>
          <a:p>
            <a:pPr algn="ctr"/>
            <a:r>
              <a:rPr lang="en-GB" sz="1400" dirty="0" smtClean="0"/>
              <a:t>Allusions in the news/ media e.g. Power-crazy dictators</a:t>
            </a:r>
            <a:endParaRPr lang="en-GB"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One way to group contextual factors is thematically – this is how questions in the examination will be phrased, so will help you to make far better use of contextual information...</a:t>
            </a:r>
          </a:p>
          <a:p>
            <a:endParaRPr lang="en-GB" dirty="0"/>
          </a:p>
        </p:txBody>
      </p:sp>
      <p:sp>
        <p:nvSpPr>
          <p:cNvPr id="2" name="Title 1"/>
          <p:cNvSpPr>
            <a:spLocks noGrp="1"/>
          </p:cNvSpPr>
          <p:nvPr>
            <p:ph type="title"/>
          </p:nvPr>
        </p:nvSpPr>
        <p:spPr/>
        <p:txBody>
          <a:bodyPr/>
          <a:lstStyle/>
          <a:p>
            <a:r>
              <a:rPr lang="en-GB" dirty="0" smtClean="0"/>
              <a:t>Creating a thematic agenda</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SCIENCE </a:t>
            </a:r>
            <a:r>
              <a:rPr lang="en-GB" smtClean="0"/>
              <a:t>– </a:t>
            </a:r>
            <a:r>
              <a:rPr lang="en-GB" smtClean="0"/>
              <a:t>Galvanism</a:t>
            </a:r>
            <a:r>
              <a:rPr lang="en-GB" dirty="0" smtClean="0"/>
              <a:t>, pursuit of invention and creation in science, challenge to God, Atheism</a:t>
            </a:r>
          </a:p>
          <a:p>
            <a:r>
              <a:rPr lang="en-GB" dirty="0" smtClean="0"/>
              <a:t>CHILDHOOD – Shelley’s own upbringing and education, birth v death, nature v nurture, Rousseau ‘The Noble Savage’</a:t>
            </a:r>
          </a:p>
          <a:p>
            <a:r>
              <a:rPr lang="en-GB" dirty="0" smtClean="0"/>
              <a:t>THE JOURNEY – Travel writing, The Romantics, the metaphorical journey</a:t>
            </a:r>
          </a:p>
          <a:p>
            <a:r>
              <a:rPr lang="en-GB" dirty="0" smtClean="0"/>
              <a:t>DREAMS – imagination, supernatural, the subconscious</a:t>
            </a:r>
          </a:p>
          <a:p>
            <a:r>
              <a:rPr lang="en-GB" dirty="0" smtClean="0"/>
              <a:t>GOTHIC – horror, macabre, fantasy, sexuality</a:t>
            </a:r>
          </a:p>
        </p:txBody>
      </p:sp>
      <p:sp>
        <p:nvSpPr>
          <p:cNvPr id="2" name="Title 1"/>
          <p:cNvSpPr>
            <a:spLocks noGrp="1"/>
          </p:cNvSpPr>
          <p:nvPr>
            <p:ph type="title"/>
          </p:nvPr>
        </p:nvSpPr>
        <p:spPr/>
        <p:txBody>
          <a:bodyPr/>
          <a:lstStyle/>
          <a:p>
            <a:r>
              <a:rPr lang="en-GB" dirty="0" smtClean="0"/>
              <a:t>Sample thematic concerns</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Today’s task requires you to make links between context and central themes/issues raised by the text. </a:t>
            </a:r>
          </a:p>
          <a:p>
            <a:r>
              <a:rPr lang="en-GB" dirty="0" smtClean="0"/>
              <a:t>Each pair will be allocated a passage from the text which links to a particular theme/ idea and will need to read it closely, </a:t>
            </a:r>
            <a:r>
              <a:rPr lang="en-GB" b="1" dirty="0" smtClean="0"/>
              <a:t>evaluating the significance of the contexts in which texts are written and received</a:t>
            </a:r>
            <a:r>
              <a:rPr lang="en-GB" dirty="0" smtClean="0"/>
              <a:t>, as well as analysing the text itself.</a:t>
            </a:r>
          </a:p>
          <a:p>
            <a:r>
              <a:rPr lang="en-GB" dirty="0" smtClean="0"/>
              <a:t>You will be required to feedback to the group as whole on your findings</a:t>
            </a:r>
          </a:p>
          <a:p>
            <a:endParaRPr lang="en-GB" dirty="0"/>
          </a:p>
        </p:txBody>
      </p:sp>
      <p:sp>
        <p:nvSpPr>
          <p:cNvPr id="2" name="Title 1"/>
          <p:cNvSpPr>
            <a:spLocks noGrp="1"/>
          </p:cNvSpPr>
          <p:nvPr>
            <p:ph type="title"/>
          </p:nvPr>
        </p:nvSpPr>
        <p:spPr/>
        <p:txBody>
          <a:bodyPr/>
          <a:lstStyle/>
          <a:p>
            <a:r>
              <a:rPr lang="en-GB" dirty="0" smtClean="0"/>
              <a:t>TASK</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664" y="1628800"/>
            <a:ext cx="5760640" cy="4896544"/>
          </a:xfrm>
        </p:spPr>
        <p:txBody>
          <a:bodyPr>
            <a:normAutofit fontScale="62500" lnSpcReduction="20000"/>
          </a:bodyPr>
          <a:lstStyle/>
          <a:p>
            <a:pPr algn="just">
              <a:buNone/>
            </a:pPr>
            <a:r>
              <a:rPr lang="en-GB" dirty="0" smtClean="0"/>
              <a:t>	</a:t>
            </a:r>
            <a:r>
              <a:rPr lang="en-GB" u="sng" dirty="0" smtClean="0"/>
              <a:t>When I was about fifteen years old </a:t>
            </a:r>
            <a:r>
              <a:rPr lang="en-GB" dirty="0" smtClean="0"/>
              <a:t>we had retired to our house near </a:t>
            </a:r>
            <a:r>
              <a:rPr lang="en-GB" dirty="0" err="1" smtClean="0"/>
              <a:t>Belrive</a:t>
            </a:r>
            <a:r>
              <a:rPr lang="en-GB" dirty="0" smtClean="0"/>
              <a:t>, when we witnessed a most violent and terrible thunderstorm. It advanced from behind the mountains of Jura; and the thunder burst at once with frightful loudness from various quarters of the heavens. I remained, while the storm lasted, watching its progress with </a:t>
            </a:r>
            <a:r>
              <a:rPr lang="en-GB" u="sng" dirty="0" smtClean="0"/>
              <a:t>curiosity and delight. </a:t>
            </a:r>
            <a:r>
              <a:rPr lang="en-GB" dirty="0" smtClean="0"/>
              <a:t>As I stood at the door, on a sudden I beheld a stream of fire issue from an old and beautiful oak which stood about twenty yards from our house; and so soon as the dazzling light vanished the oak had disappeared, and nothing remained but a blasted stump. When we visited it the next morning, we found the tree shattered in a singular manner. It was not splintered by the shock, but entirely reduced to thin </a:t>
            </a:r>
            <a:r>
              <a:rPr lang="en-GB" dirty="0" err="1" smtClean="0"/>
              <a:t>ribands</a:t>
            </a:r>
            <a:r>
              <a:rPr lang="en-GB" dirty="0" smtClean="0"/>
              <a:t> of wood. </a:t>
            </a:r>
            <a:r>
              <a:rPr lang="en-GB" u="sng" dirty="0" smtClean="0"/>
              <a:t>I never beheld anything so utterly destroyed.</a:t>
            </a:r>
          </a:p>
          <a:p>
            <a:pPr algn="just">
              <a:buNone/>
            </a:pPr>
            <a:r>
              <a:rPr lang="en-GB" dirty="0" smtClean="0"/>
              <a:t>	Before this I was not unacquainted with the more obvious laws of electricity. On this occasion a man of great research in natural philosophy was with us, and, excited by this catastrophe, he entered on the explanation of a theory which he had formed </a:t>
            </a:r>
            <a:r>
              <a:rPr lang="en-GB" u="sng" dirty="0" smtClean="0"/>
              <a:t>on the subject of electricity and galvanism, which was at once new and astonishing to me. All that he said threw greatly into the shade Cornelius Agrippa, </a:t>
            </a:r>
            <a:r>
              <a:rPr lang="en-GB" u="sng" dirty="0" err="1" smtClean="0"/>
              <a:t>Albertus</a:t>
            </a:r>
            <a:r>
              <a:rPr lang="en-GB" u="sng" dirty="0" smtClean="0"/>
              <a:t> Magnus, and Paracelsus, the lords of my imagination</a:t>
            </a:r>
            <a:r>
              <a:rPr lang="en-GB" dirty="0" smtClean="0"/>
              <a:t>; </a:t>
            </a:r>
            <a:endParaRPr lang="en-GB" dirty="0"/>
          </a:p>
        </p:txBody>
      </p:sp>
      <p:sp>
        <p:nvSpPr>
          <p:cNvPr id="2" name="Title 1"/>
          <p:cNvSpPr>
            <a:spLocks noGrp="1"/>
          </p:cNvSpPr>
          <p:nvPr>
            <p:ph type="title"/>
          </p:nvPr>
        </p:nvSpPr>
        <p:spPr>
          <a:xfrm>
            <a:off x="467544" y="332656"/>
            <a:ext cx="8229600" cy="1219200"/>
          </a:xfrm>
        </p:spPr>
        <p:txBody>
          <a:bodyPr>
            <a:normAutofit fontScale="90000"/>
          </a:bodyPr>
          <a:lstStyle/>
          <a:p>
            <a:r>
              <a:rPr lang="en-GB" dirty="0" smtClean="0"/>
              <a:t>For example... From chapter 2, focus on science</a:t>
            </a:r>
            <a:endParaRPr lang="en-GB" dirty="0"/>
          </a:p>
        </p:txBody>
      </p:sp>
      <p:sp>
        <p:nvSpPr>
          <p:cNvPr id="5" name="TextBox 4"/>
          <p:cNvSpPr txBox="1"/>
          <p:nvPr/>
        </p:nvSpPr>
        <p:spPr>
          <a:xfrm>
            <a:off x="467544" y="1700808"/>
            <a:ext cx="1080120" cy="646331"/>
          </a:xfrm>
          <a:prstGeom prst="rect">
            <a:avLst/>
          </a:prstGeom>
          <a:noFill/>
        </p:spPr>
        <p:txBody>
          <a:bodyPr wrap="square" rtlCol="0">
            <a:spAutoFit/>
          </a:bodyPr>
          <a:lstStyle/>
          <a:p>
            <a:r>
              <a:rPr lang="en-GB" sz="1200" b="1" i="1" dirty="0" smtClean="0"/>
              <a:t>Pivotal moment in education</a:t>
            </a:r>
            <a:endParaRPr lang="en-GB" sz="1200" b="1" i="1" dirty="0"/>
          </a:p>
        </p:txBody>
      </p:sp>
      <p:sp>
        <p:nvSpPr>
          <p:cNvPr id="6" name="TextBox 5"/>
          <p:cNvSpPr txBox="1"/>
          <p:nvPr/>
        </p:nvSpPr>
        <p:spPr>
          <a:xfrm>
            <a:off x="467544" y="2708920"/>
            <a:ext cx="1296144" cy="1754326"/>
          </a:xfrm>
          <a:prstGeom prst="rect">
            <a:avLst/>
          </a:prstGeom>
          <a:noFill/>
        </p:spPr>
        <p:txBody>
          <a:bodyPr wrap="square" rtlCol="0">
            <a:spAutoFit/>
          </a:bodyPr>
          <a:lstStyle/>
          <a:p>
            <a:r>
              <a:rPr lang="en-GB" sz="1200" b="1" i="1" dirty="0" smtClean="0"/>
              <a:t>Adjectives suggest intrigue behind discovery – desire to know/understand – typical of 18</a:t>
            </a:r>
            <a:r>
              <a:rPr lang="en-GB" sz="1200" b="1" i="1" baseline="30000" dirty="0" smtClean="0"/>
              <a:t>th</a:t>
            </a:r>
            <a:r>
              <a:rPr lang="en-GB" sz="1200" b="1" i="1" dirty="0" smtClean="0"/>
              <a:t> century investigations</a:t>
            </a:r>
            <a:endParaRPr lang="en-GB" sz="1200" b="1" i="1" dirty="0"/>
          </a:p>
        </p:txBody>
      </p:sp>
      <p:sp>
        <p:nvSpPr>
          <p:cNvPr id="7" name="TextBox 6"/>
          <p:cNvSpPr txBox="1"/>
          <p:nvPr/>
        </p:nvSpPr>
        <p:spPr>
          <a:xfrm>
            <a:off x="7596336" y="3068960"/>
            <a:ext cx="1368152" cy="2677656"/>
          </a:xfrm>
          <a:prstGeom prst="rect">
            <a:avLst/>
          </a:prstGeom>
          <a:noFill/>
        </p:spPr>
        <p:txBody>
          <a:bodyPr wrap="square" rtlCol="0">
            <a:spAutoFit/>
          </a:bodyPr>
          <a:lstStyle/>
          <a:p>
            <a:r>
              <a:rPr lang="en-GB" sz="1200" b="1" i="1" dirty="0" smtClean="0"/>
              <a:t>Short statement stressed imp. of moment; destruction is stressed. Conflict between  creation and destruction. Links to debate about God’s power and nature of scientist </a:t>
            </a:r>
            <a:endParaRPr lang="en-GB" sz="1200" b="1" i="1" dirty="0"/>
          </a:p>
        </p:txBody>
      </p:sp>
      <p:sp>
        <p:nvSpPr>
          <p:cNvPr id="8" name="TextBox 7"/>
          <p:cNvSpPr txBox="1"/>
          <p:nvPr/>
        </p:nvSpPr>
        <p:spPr>
          <a:xfrm>
            <a:off x="467544" y="5301208"/>
            <a:ext cx="1080120" cy="646331"/>
          </a:xfrm>
          <a:prstGeom prst="rect">
            <a:avLst/>
          </a:prstGeom>
          <a:noFill/>
        </p:spPr>
        <p:txBody>
          <a:bodyPr wrap="square" rtlCol="0">
            <a:spAutoFit/>
          </a:bodyPr>
          <a:lstStyle/>
          <a:p>
            <a:r>
              <a:rPr lang="en-GB" sz="1200" b="1" i="1" dirty="0" err="1" smtClean="0"/>
              <a:t>Galavanism</a:t>
            </a:r>
            <a:r>
              <a:rPr lang="en-GB" sz="1200" b="1" i="1" dirty="0" smtClean="0"/>
              <a:t> – Shelley’s own reading</a:t>
            </a:r>
            <a:endParaRPr lang="en-GB" sz="1200" b="1" i="1" dirty="0"/>
          </a:p>
        </p:txBody>
      </p:sp>
      <p:cxnSp>
        <p:nvCxnSpPr>
          <p:cNvPr id="10" name="Straight Arrow Connector 9"/>
          <p:cNvCxnSpPr/>
          <p:nvPr/>
        </p:nvCxnSpPr>
        <p:spPr>
          <a:xfrm flipV="1">
            <a:off x="1403648" y="1844824"/>
            <a:ext cx="50405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475656" y="2996952"/>
            <a:ext cx="50405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1331640" y="5733256"/>
            <a:ext cx="504056"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7308304" y="3717032"/>
            <a:ext cx="360040"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Return to Shelley’s introduction to the novel and re-read in context of what has been explored today: </a:t>
            </a:r>
            <a:r>
              <a:rPr lang="en-GB" b="1" u="sng" dirty="0" smtClean="0"/>
              <a:t>how does our knowledge impact our interpretation of the introduction and of the novel?</a:t>
            </a:r>
          </a:p>
          <a:p>
            <a:endParaRPr lang="en-GB" u="sng" dirty="0" smtClean="0"/>
          </a:p>
        </p:txBody>
      </p:sp>
      <p:sp>
        <p:nvSpPr>
          <p:cNvPr id="3" name="Title 2"/>
          <p:cNvSpPr>
            <a:spLocks noGrp="1"/>
          </p:cNvSpPr>
          <p:nvPr>
            <p:ph type="title"/>
          </p:nvPr>
        </p:nvSpPr>
        <p:spPr/>
        <p:txBody>
          <a:bodyPr/>
          <a:lstStyle/>
          <a:p>
            <a:r>
              <a:rPr lang="en-GB" dirty="0" smtClean="0"/>
              <a:t>Final task</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Demonstrate understanding of the significance and influence of the contexts in which ‘Frankenstein’ was written and received</a:t>
            </a:r>
          </a:p>
          <a:p>
            <a:r>
              <a:rPr lang="en-GB" dirty="0" smtClean="0"/>
              <a:t>Articulate creative, informed and relevant responses to ‘Frankenstein’</a:t>
            </a:r>
          </a:p>
          <a:p>
            <a:r>
              <a:rPr lang="en-GB" dirty="0" smtClean="0"/>
              <a:t>Demonstrate critical understanding in analysing the ways in which language, structure and form shape meaning in ‘Frankenstein’</a:t>
            </a:r>
            <a:endParaRPr lang="en-GB" dirty="0"/>
          </a:p>
        </p:txBody>
      </p:sp>
      <p:sp>
        <p:nvSpPr>
          <p:cNvPr id="2" name="Title 1"/>
          <p:cNvSpPr>
            <a:spLocks noGrp="1"/>
          </p:cNvSpPr>
          <p:nvPr>
            <p:ph type="title"/>
          </p:nvPr>
        </p:nvSpPr>
        <p:spPr/>
        <p:txBody>
          <a:bodyPr/>
          <a:lstStyle/>
          <a:p>
            <a:r>
              <a:rPr lang="en-GB" dirty="0" smtClean="0"/>
              <a:t>Learning objectives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Ken Russell’s ‘Gothic’ trailer </a:t>
            </a:r>
          </a:p>
          <a:p>
            <a:r>
              <a:rPr lang="en-GB" dirty="0" smtClean="0">
                <a:hlinkClick r:id="rId3"/>
              </a:rPr>
              <a:t>http://www.youtube.com/watch?v=c2hl5Ee5_1E</a:t>
            </a:r>
            <a:r>
              <a:rPr lang="en-GB" dirty="0" smtClean="0"/>
              <a:t> </a:t>
            </a:r>
          </a:p>
          <a:p>
            <a:endParaRPr lang="en-GB" dirty="0" smtClean="0"/>
          </a:p>
          <a:p>
            <a:r>
              <a:rPr lang="en-GB" dirty="0" smtClean="0"/>
              <a:t>HOW MIGHT THIS BE SEEN AS AN INTERPRETATION/ READING OF SHELLEY’S INTRODUCTION? </a:t>
            </a:r>
          </a:p>
          <a:p>
            <a:r>
              <a:rPr lang="en-GB" dirty="0" smtClean="0"/>
              <a:t>WHAT KIND OF IDEAS ABOUT CREATION AND AUTHORSHIP ARE PORTRAYED?</a:t>
            </a:r>
            <a:endParaRPr lang="en-GB" dirty="0"/>
          </a:p>
        </p:txBody>
      </p:sp>
      <p:sp>
        <p:nvSpPr>
          <p:cNvPr id="3" name="Title 2"/>
          <p:cNvSpPr>
            <a:spLocks noGrp="1"/>
          </p:cNvSpPr>
          <p:nvPr>
            <p:ph type="title"/>
          </p:nvPr>
        </p:nvSpPr>
        <p:spPr/>
        <p:txBody>
          <a:bodyPr/>
          <a:lstStyle/>
          <a:p>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Read ‘The Author is Dead’ from Robert </a:t>
            </a:r>
            <a:r>
              <a:rPr lang="en-GB" dirty="0" err="1" smtClean="0"/>
              <a:t>Eaglestone’s</a:t>
            </a:r>
            <a:r>
              <a:rPr lang="en-GB" dirty="0" smtClean="0"/>
              <a:t> book and consider how this might impact your reading of the novel – for brief discussion at beginning of Thursday’s lesson. </a:t>
            </a:r>
            <a:endParaRPr lang="en-GB" dirty="0"/>
          </a:p>
        </p:txBody>
      </p:sp>
      <p:sp>
        <p:nvSpPr>
          <p:cNvPr id="3" name="Title 2"/>
          <p:cNvSpPr>
            <a:spLocks noGrp="1"/>
          </p:cNvSpPr>
          <p:nvPr>
            <p:ph type="title"/>
          </p:nvPr>
        </p:nvSpPr>
        <p:spPr/>
        <p:txBody>
          <a:bodyPr/>
          <a:lstStyle/>
          <a:p>
            <a:r>
              <a:rPr lang="en-GB" dirty="0" smtClean="0"/>
              <a:t>Homework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546848" cy="5069159"/>
          </a:xfrm>
        </p:spPr>
        <p:txBody>
          <a:bodyPr>
            <a:normAutofit lnSpcReduction="10000"/>
          </a:bodyPr>
          <a:lstStyle/>
          <a:p>
            <a:r>
              <a:rPr lang="en-GB" sz="1800" dirty="0" smtClean="0"/>
              <a:t>Shelley wrote ‘Frankenstein’ in 1817 and it was published in 1818 when she was just 20.</a:t>
            </a:r>
          </a:p>
          <a:p>
            <a:r>
              <a:rPr lang="en-GB" sz="1800" dirty="0" smtClean="0"/>
              <a:t>The idea for the novel came during a summer stay on the shores of Lake Geneva in Switzerland, very near to Victor Frankenstein’s hometown of Geneva. </a:t>
            </a:r>
          </a:p>
          <a:p>
            <a:r>
              <a:rPr lang="en-GB" sz="1800" dirty="0" smtClean="0"/>
              <a:t>In the course of the visit, at Lord Byron’s suggestion, a ghost-story telling competition was begun and as a result, Shelley was inspired to begin her tale. </a:t>
            </a:r>
          </a:p>
          <a:p>
            <a:r>
              <a:rPr lang="en-GB" sz="1800" dirty="0" smtClean="0"/>
              <a:t>However, ‘Frankenstein’ is more than just a ghost story; it concerns social issues – individual and social morality and the question of humanity, as the well as the imprint of Shelley’s parents, the Romantic movement, the Gothic, Milton and indeed, her husband, Percy Shelley.</a:t>
            </a:r>
            <a:endParaRPr lang="en-GB" sz="1800" dirty="0"/>
          </a:p>
        </p:txBody>
      </p:sp>
      <p:sp>
        <p:nvSpPr>
          <p:cNvPr id="2" name="Title 1"/>
          <p:cNvSpPr>
            <a:spLocks noGrp="1"/>
          </p:cNvSpPr>
          <p:nvPr>
            <p:ph type="title"/>
          </p:nvPr>
        </p:nvSpPr>
        <p:spPr/>
        <p:txBody>
          <a:bodyPr/>
          <a:lstStyle/>
          <a:p>
            <a:r>
              <a:rPr lang="en-GB" dirty="0" smtClean="0"/>
              <a:t>Context</a:t>
            </a:r>
            <a:endParaRPr lang="en-GB" dirty="0"/>
          </a:p>
        </p:txBody>
      </p:sp>
      <p:pic>
        <p:nvPicPr>
          <p:cNvPr id="2050" name="Picture 2" descr="http://ebooks.adelaide.edu.au/s/shelley/mary/portrait.jpg"/>
          <p:cNvPicPr>
            <a:picLocks noChangeAspect="1" noChangeArrowheads="1"/>
          </p:cNvPicPr>
          <p:nvPr/>
        </p:nvPicPr>
        <p:blipFill>
          <a:blip r:embed="rId3" cstate="print"/>
          <a:srcRect/>
          <a:stretch>
            <a:fillRect/>
          </a:stretch>
        </p:blipFill>
        <p:spPr bwMode="auto">
          <a:xfrm>
            <a:off x="5076056" y="1916832"/>
            <a:ext cx="3264309" cy="401204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5266928" cy="4497288"/>
          </a:xfrm>
        </p:spPr>
        <p:txBody>
          <a:bodyPr/>
          <a:lstStyle/>
          <a:p>
            <a:r>
              <a:rPr lang="en-GB" dirty="0" smtClean="0"/>
              <a:t>Parents radical political thinkers </a:t>
            </a:r>
          </a:p>
          <a:p>
            <a:r>
              <a:rPr lang="en-GB" dirty="0" smtClean="0"/>
              <a:t>Unrestricted and intellectually stimulating childhood</a:t>
            </a:r>
          </a:p>
          <a:p>
            <a:r>
              <a:rPr lang="en-GB" dirty="0" smtClean="0"/>
              <a:t>Lack of affection from stepmother</a:t>
            </a:r>
          </a:p>
          <a:p>
            <a:r>
              <a:rPr lang="en-GB" dirty="0" smtClean="0"/>
              <a:t>Non-traditional family structure</a:t>
            </a:r>
          </a:p>
          <a:p>
            <a:r>
              <a:rPr lang="en-GB" dirty="0" smtClean="0"/>
              <a:t>Married young to Percy Shelley</a:t>
            </a:r>
          </a:p>
          <a:p>
            <a:r>
              <a:rPr lang="en-GB" dirty="0" smtClean="0"/>
              <a:t>All children died</a:t>
            </a:r>
          </a:p>
          <a:p>
            <a:r>
              <a:rPr lang="en-GB" dirty="0" smtClean="0"/>
              <a:t>Travelled Europe</a:t>
            </a:r>
          </a:p>
          <a:p>
            <a:pPr>
              <a:buNone/>
            </a:pPr>
            <a:endParaRPr lang="en-GB" dirty="0"/>
          </a:p>
        </p:txBody>
      </p:sp>
      <p:sp>
        <p:nvSpPr>
          <p:cNvPr id="3" name="Title 2"/>
          <p:cNvSpPr>
            <a:spLocks noGrp="1"/>
          </p:cNvSpPr>
          <p:nvPr>
            <p:ph type="title"/>
          </p:nvPr>
        </p:nvSpPr>
        <p:spPr/>
        <p:txBody>
          <a:bodyPr/>
          <a:lstStyle/>
          <a:p>
            <a:r>
              <a:rPr lang="en-GB" dirty="0" smtClean="0"/>
              <a:t>Family background and personal life</a:t>
            </a:r>
            <a:endParaRPr lang="en-GB" dirty="0"/>
          </a:p>
        </p:txBody>
      </p:sp>
      <p:pic>
        <p:nvPicPr>
          <p:cNvPr id="4" name="Picture 2" descr="http://ebooks.adelaide.edu.au/s/shelley/mary/portrait.jpg"/>
          <p:cNvPicPr>
            <a:picLocks noChangeAspect="1" noChangeArrowheads="1"/>
          </p:cNvPicPr>
          <p:nvPr/>
        </p:nvPicPr>
        <p:blipFill>
          <a:blip r:embed="rId3" cstate="print"/>
          <a:srcRect/>
          <a:stretch>
            <a:fillRect/>
          </a:stretch>
        </p:blipFill>
        <p:spPr bwMode="auto">
          <a:xfrm>
            <a:off x="5652120" y="1772816"/>
            <a:ext cx="3264309" cy="401204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507288" cy="2913112"/>
          </a:xfrm>
        </p:spPr>
        <p:txBody>
          <a:bodyPr>
            <a:normAutofit fontScale="92500" lnSpcReduction="10000"/>
          </a:bodyPr>
          <a:lstStyle/>
          <a:p>
            <a:r>
              <a:rPr lang="en-GB" dirty="0" smtClean="0"/>
              <a:t>Emerged in 18</a:t>
            </a:r>
            <a:r>
              <a:rPr lang="en-GB" baseline="30000" dirty="0" smtClean="0"/>
              <a:t>th</a:t>
            </a:r>
            <a:r>
              <a:rPr lang="en-GB" dirty="0" smtClean="0"/>
              <a:t> century through literary works like Anne Radcliffe’s ‘the Mysteries of </a:t>
            </a:r>
            <a:r>
              <a:rPr lang="en-GB" dirty="0" err="1" smtClean="0"/>
              <a:t>Udolpho</a:t>
            </a:r>
            <a:r>
              <a:rPr lang="en-GB" dirty="0" smtClean="0"/>
              <a:t> and Matthew Lewis’ ‘The Monk’ and developed through to Victorian era with novels like ‘Dracula’ and ‘Jekyll and Hyde’</a:t>
            </a:r>
          </a:p>
          <a:p>
            <a:r>
              <a:rPr lang="en-GB" dirty="0" smtClean="0"/>
              <a:t>Originated from Elizabethan/ Jacobean tragedy, graveyard poetry, William Blake, the Romantics, novel of sensibility, Milton and the medieval Gothic with its focus on the Grotesque.</a:t>
            </a:r>
          </a:p>
        </p:txBody>
      </p:sp>
      <p:sp>
        <p:nvSpPr>
          <p:cNvPr id="3" name="Title 2"/>
          <p:cNvSpPr>
            <a:spLocks noGrp="1"/>
          </p:cNvSpPr>
          <p:nvPr>
            <p:ph type="title"/>
          </p:nvPr>
        </p:nvSpPr>
        <p:spPr/>
        <p:txBody>
          <a:bodyPr>
            <a:normAutofit/>
          </a:bodyPr>
          <a:lstStyle/>
          <a:p>
            <a:r>
              <a:rPr lang="en-GB" dirty="0" smtClean="0"/>
              <a:t>The Gothic Movement – origins</a:t>
            </a:r>
            <a:endParaRPr lang="en-GB" dirty="0"/>
          </a:p>
        </p:txBody>
      </p:sp>
      <p:pic>
        <p:nvPicPr>
          <p:cNvPr id="5" name="Picture 2" descr="http://t3.gstatic.com/images?q=tbn:ANd9GcRl1bx8ad_90ifs4BiL2IuMNqCl0rW62_3GxQo1x2skJKJY4ssSKab5ulI5PQ"/>
          <p:cNvPicPr>
            <a:picLocks noChangeAspect="1" noChangeArrowheads="1"/>
          </p:cNvPicPr>
          <p:nvPr/>
        </p:nvPicPr>
        <p:blipFill>
          <a:blip r:embed="rId3" cstate="print"/>
          <a:srcRect/>
          <a:stretch>
            <a:fillRect/>
          </a:stretch>
        </p:blipFill>
        <p:spPr bwMode="auto">
          <a:xfrm>
            <a:off x="2915816" y="4437112"/>
            <a:ext cx="3581684" cy="223224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5194920" cy="5073352"/>
          </a:xfrm>
        </p:spPr>
        <p:txBody>
          <a:bodyPr>
            <a:normAutofit fontScale="62500" lnSpcReduction="20000"/>
          </a:bodyPr>
          <a:lstStyle/>
          <a:p>
            <a:r>
              <a:rPr lang="en-GB" dirty="0" smtClean="0"/>
              <a:t>Wild landscapes and ruined or grotesque buildings</a:t>
            </a:r>
          </a:p>
          <a:p>
            <a:r>
              <a:rPr lang="en-GB" dirty="0" smtClean="0"/>
              <a:t>Religious settings</a:t>
            </a:r>
          </a:p>
          <a:p>
            <a:r>
              <a:rPr lang="en-GB" dirty="0" smtClean="0"/>
              <a:t>Sensibility (the cult of emotion) and sudden shifts in emotion</a:t>
            </a:r>
          </a:p>
          <a:p>
            <a:r>
              <a:rPr lang="en-GB" dirty="0" smtClean="0"/>
              <a:t>Excess and extremity</a:t>
            </a:r>
          </a:p>
          <a:p>
            <a:r>
              <a:rPr lang="en-GB" dirty="0" smtClean="0"/>
              <a:t>Supernatural and ghostly</a:t>
            </a:r>
          </a:p>
          <a:p>
            <a:r>
              <a:rPr lang="en-GB" dirty="0" smtClean="0"/>
              <a:t>Imagery of darkness, shadows and decay</a:t>
            </a:r>
          </a:p>
          <a:p>
            <a:r>
              <a:rPr lang="en-GB" dirty="0" smtClean="0"/>
              <a:t>Isolation and loneliness</a:t>
            </a:r>
          </a:p>
          <a:p>
            <a:r>
              <a:rPr lang="en-GB" dirty="0" smtClean="0"/>
              <a:t>Horror and terror</a:t>
            </a:r>
          </a:p>
          <a:p>
            <a:r>
              <a:rPr lang="en-GB" dirty="0" smtClean="0"/>
              <a:t>Sex and sexuality </a:t>
            </a:r>
          </a:p>
          <a:p>
            <a:r>
              <a:rPr lang="en-GB" dirty="0" smtClean="0"/>
              <a:t>Blurring of distinctions between sanity and insanity</a:t>
            </a:r>
          </a:p>
          <a:p>
            <a:r>
              <a:rPr lang="en-GB" dirty="0" smtClean="0"/>
              <a:t>Multiple narrators</a:t>
            </a:r>
          </a:p>
          <a:p>
            <a:r>
              <a:rPr lang="en-GB" dirty="0" smtClean="0"/>
              <a:t>Crime and lawlessness</a:t>
            </a:r>
          </a:p>
          <a:p>
            <a:r>
              <a:rPr lang="en-GB" dirty="0" smtClean="0"/>
              <a:t>Absolute power</a:t>
            </a:r>
          </a:p>
          <a:p>
            <a:r>
              <a:rPr lang="en-GB" dirty="0" smtClean="0"/>
              <a:t>Stock characters – absent mother, helpless heroine, the villain, the lover</a:t>
            </a:r>
          </a:p>
          <a:p>
            <a:r>
              <a:rPr lang="en-GB" dirty="0" smtClean="0"/>
              <a:t>The outsider</a:t>
            </a:r>
          </a:p>
          <a:p>
            <a:r>
              <a:rPr lang="en-GB" dirty="0" smtClean="0"/>
              <a:t>The devilish</a:t>
            </a:r>
          </a:p>
        </p:txBody>
      </p:sp>
      <p:sp>
        <p:nvSpPr>
          <p:cNvPr id="3" name="Title 2"/>
          <p:cNvSpPr>
            <a:spLocks noGrp="1"/>
          </p:cNvSpPr>
          <p:nvPr>
            <p:ph type="title"/>
          </p:nvPr>
        </p:nvSpPr>
        <p:spPr/>
        <p:txBody>
          <a:bodyPr>
            <a:normAutofit fontScale="90000"/>
          </a:bodyPr>
          <a:lstStyle/>
          <a:p>
            <a:r>
              <a:rPr lang="en-GB" dirty="0" smtClean="0"/>
              <a:t>The Gothic Movement – typical features</a:t>
            </a:r>
            <a:endParaRPr lang="en-GB" dirty="0"/>
          </a:p>
        </p:txBody>
      </p:sp>
      <p:pic>
        <p:nvPicPr>
          <p:cNvPr id="33794" name="Picture 2" descr="http://t3.gstatic.com/images?q=tbn:ANd9GcRl1bx8ad_90ifs4BiL2IuMNqCl0rW62_3GxQo1x2skJKJY4ssSKab5ulI5PQ"/>
          <p:cNvPicPr>
            <a:picLocks noChangeAspect="1" noChangeArrowheads="1"/>
          </p:cNvPicPr>
          <p:nvPr/>
        </p:nvPicPr>
        <p:blipFill>
          <a:blip r:embed="rId3" cstate="print"/>
          <a:srcRect/>
          <a:stretch>
            <a:fillRect/>
          </a:stretch>
        </p:blipFill>
        <p:spPr bwMode="auto">
          <a:xfrm>
            <a:off x="5364088" y="2420888"/>
            <a:ext cx="3581684" cy="223224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5194920" cy="4713312"/>
          </a:xfrm>
        </p:spPr>
        <p:txBody>
          <a:bodyPr>
            <a:normAutofit fontScale="77500" lnSpcReduction="20000"/>
          </a:bodyPr>
          <a:lstStyle/>
          <a:p>
            <a:r>
              <a:rPr lang="en-GB" dirty="0" smtClean="0"/>
              <a:t>Originated 1789, year of French Revolution, optimistically seen as the beginnings of a new age of justice and equality for all</a:t>
            </a:r>
          </a:p>
          <a:p>
            <a:r>
              <a:rPr lang="en-GB" dirty="0" smtClean="0"/>
              <a:t>Politically inspired by American/ French revolutions</a:t>
            </a:r>
          </a:p>
          <a:p>
            <a:r>
              <a:rPr lang="en-GB" dirty="0" smtClean="0"/>
              <a:t>Background of social unrest and political activism</a:t>
            </a:r>
          </a:p>
          <a:p>
            <a:r>
              <a:rPr lang="en-GB" dirty="0" smtClean="0"/>
              <a:t>Optimism and idealism for future and a belief in the perfectibility of human race</a:t>
            </a:r>
          </a:p>
          <a:p>
            <a:r>
              <a:rPr lang="en-GB" dirty="0" smtClean="0"/>
              <a:t>Human institutions/ restrictions seen as source of evil</a:t>
            </a:r>
          </a:p>
          <a:p>
            <a:r>
              <a:rPr lang="en-GB" dirty="0" smtClean="0"/>
              <a:t>However, experience often caused disillusion about possibilities of reform through political movement.</a:t>
            </a:r>
            <a:endParaRPr lang="en-GB" dirty="0"/>
          </a:p>
        </p:txBody>
      </p:sp>
      <p:sp>
        <p:nvSpPr>
          <p:cNvPr id="3" name="Title 2"/>
          <p:cNvSpPr>
            <a:spLocks noGrp="1"/>
          </p:cNvSpPr>
          <p:nvPr>
            <p:ph type="title"/>
          </p:nvPr>
        </p:nvSpPr>
        <p:spPr/>
        <p:txBody>
          <a:bodyPr/>
          <a:lstStyle/>
          <a:p>
            <a:r>
              <a:rPr lang="en-GB" dirty="0" smtClean="0"/>
              <a:t>The Romantic movement: political</a:t>
            </a:r>
            <a:endParaRPr lang="en-GB" dirty="0"/>
          </a:p>
        </p:txBody>
      </p:sp>
      <p:pic>
        <p:nvPicPr>
          <p:cNvPr id="35842" name="Picture 2" descr="http://www.pccua.edu/keough/Wc%202/-French-Revolution-Delacroix.jpg"/>
          <p:cNvPicPr>
            <a:picLocks noChangeAspect="1" noChangeArrowheads="1"/>
          </p:cNvPicPr>
          <p:nvPr/>
        </p:nvPicPr>
        <p:blipFill>
          <a:blip r:embed="rId3" cstate="print"/>
          <a:srcRect/>
          <a:stretch>
            <a:fillRect/>
          </a:stretch>
        </p:blipFill>
        <p:spPr bwMode="auto">
          <a:xfrm>
            <a:off x="5436096" y="2492896"/>
            <a:ext cx="3264362" cy="24482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51920" y="1700808"/>
            <a:ext cx="5050904" cy="4497288"/>
          </a:xfrm>
        </p:spPr>
        <p:txBody>
          <a:bodyPr>
            <a:normAutofit fontScale="77500" lnSpcReduction="20000"/>
          </a:bodyPr>
          <a:lstStyle/>
          <a:p>
            <a:r>
              <a:rPr lang="en-GB" dirty="0" smtClean="0"/>
              <a:t>Through their championing of social progressive causes and rejection of social morals, many Romantics felt isolated and alienated from society as a whole. </a:t>
            </a:r>
          </a:p>
          <a:p>
            <a:r>
              <a:rPr lang="en-GB" dirty="0" smtClean="0"/>
              <a:t>Attempts to transform the world through poetry – Shelley wrote ‘poets were the unacknowledged legislators of the world’ – furthered this inward turn</a:t>
            </a:r>
          </a:p>
          <a:p>
            <a:r>
              <a:rPr lang="en-GB" dirty="0" smtClean="0"/>
              <a:t>For the Romantics, imagination is seen as powerful; it can be used to escape the world and such creativity is seen as powerful/ Godlike</a:t>
            </a:r>
          </a:p>
          <a:p>
            <a:r>
              <a:rPr lang="en-GB" dirty="0" smtClean="0"/>
              <a:t>Emphasis is on assertion of self and individual experience.</a:t>
            </a:r>
            <a:endParaRPr lang="en-GB" dirty="0"/>
          </a:p>
        </p:txBody>
      </p:sp>
      <p:sp>
        <p:nvSpPr>
          <p:cNvPr id="3" name="Title 2"/>
          <p:cNvSpPr>
            <a:spLocks noGrp="1"/>
          </p:cNvSpPr>
          <p:nvPr>
            <p:ph type="title"/>
          </p:nvPr>
        </p:nvSpPr>
        <p:spPr/>
        <p:txBody>
          <a:bodyPr/>
          <a:lstStyle/>
          <a:p>
            <a:r>
              <a:rPr lang="en-GB" dirty="0" smtClean="0"/>
              <a:t>The Romantic movement: literary</a:t>
            </a:r>
            <a:endParaRPr lang="en-GB" dirty="0"/>
          </a:p>
        </p:txBody>
      </p:sp>
      <p:pic>
        <p:nvPicPr>
          <p:cNvPr id="25602" name="Picture 2" descr="http://farm3.static.flickr.com/2596/4123394525_35797e6922.jpg"/>
          <p:cNvPicPr>
            <a:picLocks noChangeAspect="1" noChangeArrowheads="1"/>
          </p:cNvPicPr>
          <p:nvPr/>
        </p:nvPicPr>
        <p:blipFill>
          <a:blip r:embed="rId3" cstate="print"/>
          <a:srcRect/>
          <a:stretch>
            <a:fillRect/>
          </a:stretch>
        </p:blipFill>
        <p:spPr bwMode="auto">
          <a:xfrm>
            <a:off x="251520" y="2060848"/>
            <a:ext cx="3552395" cy="266429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4978896" cy="4497288"/>
          </a:xfrm>
        </p:spPr>
        <p:txBody>
          <a:bodyPr>
            <a:normAutofit fontScale="77500" lnSpcReduction="20000"/>
          </a:bodyPr>
          <a:lstStyle/>
          <a:p>
            <a:r>
              <a:rPr lang="en-GB" dirty="0" smtClean="0"/>
              <a:t>Romantics not only looked to their inner natures, but the natural world around them. </a:t>
            </a:r>
          </a:p>
          <a:p>
            <a:r>
              <a:rPr lang="en-GB" dirty="0" smtClean="0"/>
              <a:t>They reacted against 18</a:t>
            </a:r>
            <a:r>
              <a:rPr lang="en-GB" baseline="30000" dirty="0" smtClean="0"/>
              <a:t>th</a:t>
            </a:r>
            <a:r>
              <a:rPr lang="en-GB" dirty="0" smtClean="0"/>
              <a:t> century admiration for ordered/cultivated and were more interested in the wild and untamed</a:t>
            </a:r>
          </a:p>
          <a:p>
            <a:r>
              <a:rPr lang="en-GB" dirty="0" smtClean="0"/>
              <a:t>Influenced by Edmund Burke and his concept of the sublime, with its association of terror, darkness, infinity and the incomprehensible</a:t>
            </a:r>
          </a:p>
          <a:p>
            <a:r>
              <a:rPr lang="en-GB" dirty="0" smtClean="0"/>
              <a:t>Mountains, ice, expansive and sterile regions like the Antarctic appealed.</a:t>
            </a:r>
          </a:p>
          <a:p>
            <a:r>
              <a:rPr lang="en-GB" dirty="0" smtClean="0"/>
              <a:t>Walking was also seen as an imaginative pursuit, particularly in these kind of untamed landscapes.</a:t>
            </a:r>
            <a:endParaRPr lang="en-GB" dirty="0"/>
          </a:p>
        </p:txBody>
      </p:sp>
      <p:sp>
        <p:nvSpPr>
          <p:cNvPr id="3" name="Title 2"/>
          <p:cNvSpPr>
            <a:spLocks noGrp="1"/>
          </p:cNvSpPr>
          <p:nvPr>
            <p:ph type="title"/>
          </p:nvPr>
        </p:nvSpPr>
        <p:spPr/>
        <p:txBody>
          <a:bodyPr>
            <a:normAutofit fontScale="90000"/>
          </a:bodyPr>
          <a:lstStyle/>
          <a:p>
            <a:r>
              <a:rPr lang="en-GB" dirty="0" smtClean="0"/>
              <a:t>The Romantic movement: geographical</a:t>
            </a:r>
            <a:endParaRPr lang="en-GB" dirty="0"/>
          </a:p>
        </p:txBody>
      </p:sp>
      <p:pic>
        <p:nvPicPr>
          <p:cNvPr id="23554" name="Picture 2" descr="http://facstaff.uww.edu/carlberj/216/cdf5.jpg"/>
          <p:cNvPicPr>
            <a:picLocks noChangeAspect="1" noChangeArrowheads="1"/>
          </p:cNvPicPr>
          <p:nvPr/>
        </p:nvPicPr>
        <p:blipFill>
          <a:blip r:embed="rId3" cstate="print"/>
          <a:srcRect/>
          <a:stretch>
            <a:fillRect/>
          </a:stretch>
        </p:blipFill>
        <p:spPr bwMode="auto">
          <a:xfrm>
            <a:off x="5652120" y="1628800"/>
            <a:ext cx="3146349" cy="396044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141</TotalTime>
  <Words>1455</Words>
  <Application>Microsoft Office PowerPoint</Application>
  <PresentationFormat>On-screen Show (4:3)</PresentationFormat>
  <Paragraphs>148</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Constantia</vt:lpstr>
      <vt:lpstr>Wingdings 2</vt:lpstr>
      <vt:lpstr>Paper</vt:lpstr>
      <vt:lpstr>ILLUMINATING ‘Frankenstein’</vt:lpstr>
      <vt:lpstr>Learning objectives</vt:lpstr>
      <vt:lpstr>Context</vt:lpstr>
      <vt:lpstr>Family background and personal life</vt:lpstr>
      <vt:lpstr>The Gothic Movement – origins</vt:lpstr>
      <vt:lpstr>The Gothic Movement – typical features</vt:lpstr>
      <vt:lpstr>The Romantic movement: political</vt:lpstr>
      <vt:lpstr>The Romantic movement: literary</vt:lpstr>
      <vt:lpstr>The Romantic movement: geographical</vt:lpstr>
      <vt:lpstr>Changing philosophies</vt:lpstr>
      <vt:lpstr>Feminism</vt:lpstr>
      <vt:lpstr>Science and invention</vt:lpstr>
      <vt:lpstr>Creating a reading agenda</vt:lpstr>
      <vt:lpstr>PowerPoint Presentation</vt:lpstr>
      <vt:lpstr>Creating a thematic agenda</vt:lpstr>
      <vt:lpstr>Sample thematic concerns</vt:lpstr>
      <vt:lpstr>TASK</vt:lpstr>
      <vt:lpstr>For example... From chapter 2, focus on science</vt:lpstr>
      <vt:lpstr>Final task</vt:lpstr>
      <vt:lpstr>PowerPoint Presentation</vt:lpstr>
      <vt:lpstr>Homework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Sofie</dc:creator>
  <cp:lastModifiedBy>Sarah Phillips</cp:lastModifiedBy>
  <cp:revision>24</cp:revision>
  <dcterms:created xsi:type="dcterms:W3CDTF">2012-01-03T13:59:49Z</dcterms:created>
  <dcterms:modified xsi:type="dcterms:W3CDTF">2017-12-05T08:15:42Z</dcterms:modified>
</cp:coreProperties>
</file>