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B3500-8290-42E4-96DF-B0B1BEA40036}" type="datetimeFigureOut">
              <a:rPr lang="en-GB" smtClean="0"/>
              <a:t>06/10/2015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48DA-7017-4CE9-80AC-5D0F5370971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8563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B3500-8290-42E4-96DF-B0B1BEA40036}" type="datetimeFigureOut">
              <a:rPr lang="en-GB" smtClean="0"/>
              <a:t>06/10/2015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48DA-7017-4CE9-80AC-5D0F5370971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7672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B3500-8290-42E4-96DF-B0B1BEA40036}" type="datetimeFigureOut">
              <a:rPr lang="en-GB" smtClean="0"/>
              <a:t>06/10/2015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48DA-7017-4CE9-80AC-5D0F5370971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8283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B3500-8290-42E4-96DF-B0B1BEA40036}" type="datetimeFigureOut">
              <a:rPr lang="en-GB" smtClean="0"/>
              <a:t>06/10/2015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48DA-7017-4CE9-80AC-5D0F5370971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0053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B3500-8290-42E4-96DF-B0B1BEA40036}" type="datetimeFigureOut">
              <a:rPr lang="en-GB" smtClean="0"/>
              <a:t>06/10/2015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48DA-7017-4CE9-80AC-5D0F5370971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351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B3500-8290-42E4-96DF-B0B1BEA40036}" type="datetimeFigureOut">
              <a:rPr lang="en-GB" smtClean="0"/>
              <a:t>06/10/2015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48DA-7017-4CE9-80AC-5D0F5370971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8895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B3500-8290-42E4-96DF-B0B1BEA40036}" type="datetimeFigureOut">
              <a:rPr lang="en-GB" smtClean="0"/>
              <a:t>06/10/2015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48DA-7017-4CE9-80AC-5D0F5370971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4355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B3500-8290-42E4-96DF-B0B1BEA40036}" type="datetimeFigureOut">
              <a:rPr lang="en-GB" smtClean="0"/>
              <a:t>06/10/2015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48DA-7017-4CE9-80AC-5D0F5370971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91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B3500-8290-42E4-96DF-B0B1BEA40036}" type="datetimeFigureOut">
              <a:rPr lang="en-GB" smtClean="0"/>
              <a:t>06/10/2015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48DA-7017-4CE9-80AC-5D0F5370971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2186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B3500-8290-42E4-96DF-B0B1BEA40036}" type="datetimeFigureOut">
              <a:rPr lang="en-GB" smtClean="0"/>
              <a:t>06/10/2015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48DA-7017-4CE9-80AC-5D0F5370971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908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B3500-8290-42E4-96DF-B0B1BEA40036}" type="datetimeFigureOut">
              <a:rPr lang="en-GB" smtClean="0"/>
              <a:t>06/10/2015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748DA-7017-4CE9-80AC-5D0F5370971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0891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B3500-8290-42E4-96DF-B0B1BEA40036}" type="datetimeFigureOut">
              <a:rPr lang="en-GB" smtClean="0"/>
              <a:t>06/10/2015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748DA-7017-4CE9-80AC-5D0F5370971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3960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se1.mm.bing.net/th?&amp;id=OIP.Mf772707197b13bdaeb35888bd814ceacH1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499167"/>
            <a:ext cx="4441454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470025"/>
          </a:xfrm>
        </p:spPr>
        <p:txBody>
          <a:bodyPr/>
          <a:lstStyle/>
          <a:p>
            <a:r>
              <a:rPr lang="en-GB" dirty="0" smtClean="0"/>
              <a:t>Frankenstein - Context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468560" y="5445224"/>
            <a:ext cx="6400800" cy="1752600"/>
          </a:xfrm>
        </p:spPr>
        <p:txBody>
          <a:bodyPr/>
          <a:lstStyle/>
          <a:p>
            <a:r>
              <a:rPr lang="en-GB" dirty="0" smtClean="0"/>
              <a:t>Isabella, </a:t>
            </a:r>
            <a:r>
              <a:rPr lang="en-GB" dirty="0" err="1" smtClean="0"/>
              <a:t>Lotte</a:t>
            </a:r>
            <a:r>
              <a:rPr lang="en-GB" dirty="0" smtClean="0"/>
              <a:t>, Cherry, Jammy</a:t>
            </a:r>
            <a:endParaRPr lang="en-GB" dirty="0"/>
          </a:p>
        </p:txBody>
      </p:sp>
      <p:pic>
        <p:nvPicPr>
          <p:cNvPr id="1028" name="Picture 4" descr="http://tse1.mm.bing.net/th?&amp;id=OIP.M756672d83fe054564863caa34f288398H2&amp;w=300&amp;h=300&amp;c=0&amp;pid=1.9&amp;rs=0&amp;p=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520733"/>
            <a:ext cx="3240360" cy="3857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1735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tse1.mm.bing.net/th?&amp;id=OIP.Mca5d2ef4a3acd15dbf4597cad3c89b46H0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57206"/>
            <a:ext cx="2857500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0"/>
            <a:ext cx="4752528" cy="2195736"/>
          </a:xfrm>
        </p:spPr>
        <p:txBody>
          <a:bodyPr>
            <a:normAutofit/>
          </a:bodyPr>
          <a:lstStyle/>
          <a:p>
            <a:r>
              <a:rPr lang="en-GB" dirty="0" smtClean="0"/>
              <a:t>The Romantic Movement </a:t>
            </a:r>
            <a:br>
              <a:rPr lang="en-GB" dirty="0" smtClean="0"/>
            </a:br>
            <a:r>
              <a:rPr lang="en-GB" dirty="0" smtClean="0"/>
              <a:t>– poetry &amp; the Arts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4497363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>
                <a:effectLst/>
              </a:rPr>
              <a:t>Romanticism was an artistic, literary, and intellectual movement that originated in Europe toward the end of the 18th century.</a:t>
            </a:r>
          </a:p>
          <a:p>
            <a:r>
              <a:rPr lang="en-GB" dirty="0" smtClean="0">
                <a:effectLst/>
              </a:rPr>
              <a:t> It was partly a reaction to the Industrial Revolution,</a:t>
            </a:r>
            <a:r>
              <a:rPr lang="en-GB" baseline="30000" dirty="0" smtClean="0"/>
              <a:t> </a:t>
            </a:r>
            <a:r>
              <a:rPr lang="en-GB" dirty="0" smtClean="0">
                <a:effectLst/>
              </a:rPr>
              <a:t> the aristocratic social and political norms of the Age of Enlightenment - it challenged the authority of institutions that were deeply rooted in society, especially the Roman Catholic Church.</a:t>
            </a:r>
          </a:p>
          <a:p>
            <a:r>
              <a:rPr lang="en-GB" dirty="0" smtClean="0"/>
              <a:t>Romantics favoured the appreciation of Nature &amp; creation – the feeling of awe, linking in with the ‘Sublime’.</a:t>
            </a:r>
          </a:p>
          <a:p>
            <a:r>
              <a:rPr lang="en-GB" dirty="0" smtClean="0">
                <a:effectLst/>
              </a:rPr>
              <a:t>Percy Shelley (Mary’s husband) and his close friend Byron were avid members of the Romantic Movement – along with other famous poets like Coleridge and </a:t>
            </a:r>
            <a:r>
              <a:rPr lang="en-GB" dirty="0" smtClean="0">
                <a:effectLst/>
              </a:rPr>
              <a:t>Wordsworth.</a:t>
            </a:r>
          </a:p>
          <a:p>
            <a:r>
              <a:rPr lang="en-GB" dirty="0" smtClean="0"/>
              <a:t>Romanticism followed specific themes such as the powers of imagination, the beauty and forces of nature and finding a spiritual connection with Earth and the surrounding landscapes.</a:t>
            </a:r>
            <a:endParaRPr lang="en-GB" dirty="0" smtClean="0">
              <a:effectLst/>
            </a:endParaRPr>
          </a:p>
        </p:txBody>
      </p:sp>
      <p:pic>
        <p:nvPicPr>
          <p:cNvPr id="2050" name="Picture 2" descr="http://tse1.mm.bing.net/th?&amp;id=OIP.Mfa19de54f54aaa38cad14a8c9132169bo0&amp;w=300&amp;h=300&amp;c=0&amp;pid=1.9&amp;rs=0&amp;p=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418" y="188640"/>
            <a:ext cx="2098958" cy="2066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9260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6633"/>
            <a:ext cx="8229600" cy="4392487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Mary Shelley through her characterisation of Victor references S.T Coleridge’s Ancient Mariner – the famous Romantic poet. “Like one, on a lonesome road, who doth walk in fear and </a:t>
            </a:r>
            <a:r>
              <a:rPr lang="en-GB" dirty="0"/>
              <a:t>d</a:t>
            </a:r>
            <a:r>
              <a:rPr lang="en-GB" dirty="0" smtClean="0"/>
              <a:t>read, and, having once turned round, walks on, and turns no more his head; because he knows a frightful fiend doth close behind him dread”. – Coleridge’s poetry was radical – it was enhanced by the imagination and nature – Shelley was captivated by this and felt these common and recurring themes (the supernatural, the sublime </a:t>
            </a:r>
            <a:r>
              <a:rPr lang="en-GB" dirty="0" err="1" smtClean="0"/>
              <a:t>etc</a:t>
            </a:r>
            <a:r>
              <a:rPr lang="en-GB" dirty="0"/>
              <a:t>)</a:t>
            </a:r>
            <a:r>
              <a:rPr lang="en-GB" dirty="0" smtClean="0"/>
              <a:t> were clearly reflected and inspired in her novel Frankenstein. </a:t>
            </a:r>
            <a:endParaRPr lang="en-GB" dirty="0"/>
          </a:p>
        </p:txBody>
      </p:sp>
      <p:pic>
        <p:nvPicPr>
          <p:cNvPr id="4098" name="Picture 2" descr="http://tse1.mm.bing.net/th?&amp;id=OIP.M71b8ed2d6455ae0418299d06cde90e75o0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329964"/>
            <a:ext cx="3528392" cy="2493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tse1.mm.bing.net/th?&amp;id=OIP.Md5dfc9049f67e532f8a4b920c1889a43H0&amp;w=300&amp;h=300&amp;c=0&amp;pid=1.9&amp;rs=0&amp;p=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425" y="4341095"/>
            <a:ext cx="2190750" cy="2449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tse1.mm.bing.net/th?&amp;id=OIP.Mcda02f46da387a48206540741da041aeH0&amp;w=300&amp;h=300&amp;c=0&amp;pid=1.9&amp;rs=0&amp;p=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325966"/>
            <a:ext cx="2592288" cy="2545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6832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9792" y="42862"/>
            <a:ext cx="3744416" cy="1936850"/>
          </a:xfrm>
        </p:spPr>
        <p:txBody>
          <a:bodyPr>
            <a:normAutofit/>
          </a:bodyPr>
          <a:lstStyle/>
          <a:p>
            <a:r>
              <a:rPr lang="en-GB" dirty="0" smtClean="0"/>
              <a:t>Role of Nature &amp; Sublime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641379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>
                <a:effectLst/>
              </a:rPr>
              <a:t>The Sublime is the quality of greatness, physically, morally, intellectually, metaphysically, aesthetically, spiritually, or artistically. The term especially refers to a greatness beyond all possibility of calculation, measurement, or imitation – the feeling of awe and </a:t>
            </a:r>
            <a:r>
              <a:rPr lang="en-GB" dirty="0" smtClean="0">
                <a:effectLst/>
              </a:rPr>
              <a:t>terror. </a:t>
            </a:r>
            <a:endParaRPr lang="en-GB" dirty="0" smtClean="0">
              <a:effectLst/>
            </a:endParaRPr>
          </a:p>
          <a:p>
            <a:r>
              <a:rPr lang="en-GB" dirty="0" smtClean="0"/>
              <a:t>It is the awareness of something greater than </a:t>
            </a:r>
            <a:r>
              <a:rPr lang="en-GB" dirty="0" smtClean="0"/>
              <a:t>yourself. </a:t>
            </a:r>
          </a:p>
          <a:p>
            <a:r>
              <a:rPr lang="en-GB" dirty="0" smtClean="0"/>
              <a:t>State of ecstasy </a:t>
            </a:r>
            <a:endParaRPr lang="en-GB" dirty="0" smtClean="0"/>
          </a:p>
          <a:p>
            <a:r>
              <a:rPr lang="en-GB" dirty="0" smtClean="0">
                <a:effectLst/>
              </a:rPr>
              <a:t>This theme was inextricably linked with the Romantic Period – the appreciation of nature beyond God and </a:t>
            </a:r>
            <a:r>
              <a:rPr lang="en-GB" dirty="0" smtClean="0">
                <a:effectLst/>
              </a:rPr>
              <a:t>religion.</a:t>
            </a:r>
            <a:endParaRPr lang="en-GB" dirty="0" smtClean="0">
              <a:effectLst/>
            </a:endParaRPr>
          </a:p>
          <a:p>
            <a:endParaRPr lang="en-GB" dirty="0"/>
          </a:p>
        </p:txBody>
      </p:sp>
      <p:pic>
        <p:nvPicPr>
          <p:cNvPr id="3074" name="Picture 2" descr="http://tse1.mm.bing.net/th?&amp;id=OIP.Md7dba11d28cb19fd3c83f033e0058aeao0&amp;w=300&amp;h=300&amp;c=0&amp;pid=1.9&amp;rs=0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5" y="0"/>
            <a:ext cx="2857500" cy="201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tse1.mm.bing.net/th?&amp;id=OIP.M1a3f9c87ee28f02ccd31fbe45b7dc73co0&amp;w=300&amp;h=300&amp;c=0&amp;pid=1.9&amp;rs=0&amp;p=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-1"/>
            <a:ext cx="2857500" cy="201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9838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Frankenstein expresses his delight at seeing the mountains: “Dear mountains! My own beautiful lake!” – Frankenstein’s negative emotions at this particular time don’t link in with his vast, surrounding landscape – it clearly portrays the greatness of the setting beyond all possibility of calculation, measurement and imitation. </a:t>
            </a:r>
          </a:p>
          <a:p>
            <a:r>
              <a:rPr lang="en-GB" dirty="0" smtClean="0"/>
              <a:t>“The immense mountains and precipices that overhung me on every side– the sound of the rive raging among the rocks and the dashing of the waterfalls  around, spoke a power might of omnipotence” – expresses and reflects the presence of God. The landscape is expansive and tremendous and Victor even quotes himself that it is filled with “sublime ecstasy”.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6054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470</Words>
  <Application>Microsoft Office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Frankenstein - Context</vt:lpstr>
      <vt:lpstr>The Romantic Movement  – poetry &amp; the Arts</vt:lpstr>
      <vt:lpstr>PowerPoint Presentation</vt:lpstr>
      <vt:lpstr>Role of Nature &amp; Sublime</vt:lpstr>
      <vt:lpstr>PowerPoint Presentation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Frankenstein - Context</dc:title>
  <dc:creator>Isabella F Trouerbach (141436)</dc:creator>
  <cp:lastModifiedBy>Isabella F Trouerbach (141436)</cp:lastModifiedBy>
  <cp:revision>22</cp:revision>
  <dcterms:created xsi:type="dcterms:W3CDTF">2015-10-01T10:45:48Z</dcterms:created>
  <dcterms:modified xsi:type="dcterms:W3CDTF">2015-10-06T13:21:22Z</dcterms:modified>
</cp:coreProperties>
</file>