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4" d="100"/>
          <a:sy n="114" d="100"/>
        </p:scale>
        <p:origin x="-16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Tit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1597025"/>
            <a:ext cx="7583488" cy="1679575"/>
          </a:xfrm>
        </p:spPr>
        <p:txBody>
          <a:bodyPr anchor="b" anchorCtr="0"/>
          <a:lstStyle>
            <a:lvl1pPr>
              <a:defRPr sz="54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3276600"/>
            <a:ext cx="7583487" cy="175260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18/03/20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6787" y="838200"/>
            <a:ext cx="3474720" cy="1619250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3000" b="1" kern="1200" dirty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27892" y="838200"/>
            <a:ext cx="3474720" cy="4572000"/>
          </a:xfrm>
          <a:prstGeom prst="roundRect">
            <a:avLst>
              <a:gd name="adj" fmla="val 10888"/>
            </a:avLst>
          </a:prstGeom>
          <a:solidFill>
            <a:schemeClr val="bg1">
              <a:lumMod val="75000"/>
            </a:schemeClr>
          </a:solidFill>
          <a:effectLst>
            <a:reflection blurRad="6350" stA="20000" endA="300" endPos="25500" dist="50800" dir="5400000" sy="-10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6787" y="2474258"/>
            <a:ext cx="3474720" cy="2743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spcAft>
                <a:spcPts val="0"/>
              </a:spcAft>
              <a:buSzPct val="90000"/>
              <a:buFont typeface="Wingdings" pitchFamily="2" charset="2"/>
              <a:buNone/>
            </a:pPr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18/03/20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89647"/>
            <a:ext cx="7583488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18/03/20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3" y="1371600"/>
            <a:ext cx="7583488" cy="1371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spcAft>
                <a:spcPts val="0"/>
              </a:spcAft>
              <a:buSzPct val="90000"/>
              <a:buFont typeface="Wingdings" pitchFamily="2" charset="2"/>
              <a:buNone/>
            </a:pPr>
            <a:r>
              <a:rPr lang="en-GB" smtClean="0"/>
              <a:t>Click to edit Master text styles</a:t>
            </a:r>
          </a:p>
        </p:txBody>
      </p:sp>
      <p:sp>
        <p:nvSpPr>
          <p:cNvPr id="9" name="Picture Placeholder 2"/>
          <p:cNvSpPr>
            <a:spLocks noGrp="1"/>
          </p:cNvSpPr>
          <p:nvPr>
            <p:ph type="pic" idx="1"/>
          </p:nvPr>
        </p:nvSpPr>
        <p:spPr>
          <a:xfrm>
            <a:off x="2514600" y="2743200"/>
            <a:ext cx="4114800" cy="2819400"/>
          </a:xfrm>
          <a:prstGeom prst="roundRect">
            <a:avLst>
              <a:gd name="adj" fmla="val 10888"/>
            </a:avLst>
          </a:prstGeom>
          <a:solidFill>
            <a:schemeClr val="bg1">
              <a:lumMod val="75000"/>
            </a:schemeClr>
          </a:solidFill>
          <a:effectLst>
            <a:reflection blurRad="6350" stA="20000" endA="300" endPos="38500" dist="50800" dir="5400000" sy="-10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 marL="365760" indent="-365760">
              <a:defRPr/>
            </a:lvl1pPr>
            <a:lvl2pPr marL="731520" indent="-365760">
              <a:defRPr/>
            </a:lvl2pPr>
            <a:lvl3pPr marL="1097280" indent="-365760">
              <a:defRPr/>
            </a:lvl3pPr>
            <a:lvl4pPr marL="1463040" indent="-365760">
              <a:defRPr/>
            </a:lvl4pPr>
            <a:lvl5pPr marL="1828800" indent="-365760">
              <a:defRPr/>
            </a:lvl5pPr>
            <a:lvl6pPr marL="2194560" indent="-365760">
              <a:defRPr/>
            </a:lvl6pPr>
            <a:lvl7pPr marL="2560320" indent="-365760">
              <a:defRPr/>
            </a:lvl7pPr>
            <a:lvl8pPr marL="2926080" indent="-365760">
              <a:defRPr/>
            </a:lvl8pPr>
            <a:lvl9pPr marL="3291840" indent="-365760">
              <a:defRPr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18/03/20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Vertica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838200"/>
            <a:ext cx="1676400" cy="5053013"/>
          </a:xfrm>
        </p:spPr>
        <p:txBody>
          <a:bodyPr vert="eaVert"/>
          <a:lstStyle>
            <a:lvl1pPr>
              <a:defRPr sz="36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838200"/>
            <a:ext cx="6019800" cy="505301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18/03/20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18/03/20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Tex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812" y="3254188"/>
            <a:ext cx="7580376" cy="168536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5400" b="1" kern="120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14600" y="457200"/>
            <a:ext cx="4114800" cy="2743200"/>
          </a:xfrm>
          <a:prstGeom prst="roundRect">
            <a:avLst>
              <a:gd name="adj" fmla="val 10888"/>
            </a:avLst>
          </a:prstGeom>
          <a:solidFill>
            <a:schemeClr val="bg1">
              <a:lumMod val="75000"/>
            </a:schemeClr>
          </a:solidFill>
          <a:effectLst>
            <a:reflection blurRad="6350" stA="20000" endA="300" endPos="38500" dist="50800" dir="5400000" sy="-10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1812" y="4953000"/>
            <a:ext cx="7580376" cy="9144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18/03/20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450" y="1627188"/>
            <a:ext cx="7580376" cy="1682496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4400" b="1" kern="1200" dirty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6450" y="3309411"/>
            <a:ext cx="7580376" cy="1755648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ct val="90000"/>
              <a:buFont typeface="Wingdings" pitchFamily="2" charset="2"/>
              <a:buNone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18/03/20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66788" y="1600200"/>
            <a:ext cx="3529584" cy="4288536"/>
          </a:xfrm>
        </p:spPr>
        <p:txBody>
          <a:bodyPr>
            <a:normAutofit/>
          </a:bodyPr>
          <a:lstStyle>
            <a:lvl1pPr marL="231775" indent="-231775">
              <a:defRPr sz="1800"/>
            </a:lvl1pPr>
            <a:lvl2pPr marL="457200" indent="-231775">
              <a:defRPr sz="1800"/>
            </a:lvl2pPr>
            <a:lvl3pPr marL="688975" indent="-231775">
              <a:defRPr sz="1800"/>
            </a:lvl3pPr>
            <a:lvl4pPr marL="914400" indent="-231775">
              <a:defRPr sz="1800"/>
            </a:lvl4pPr>
            <a:lvl5pPr marL="1146175" indent="-231775">
              <a:defRPr sz="1800"/>
            </a:lvl5pPr>
            <a:lvl6pPr marL="1371600" indent="-231775">
              <a:defRPr sz="1800"/>
            </a:lvl6pPr>
            <a:lvl7pPr marL="1603375" indent="-231775">
              <a:defRPr sz="1800"/>
            </a:lvl7pPr>
            <a:lvl8pPr marL="1828800" indent="-231775">
              <a:defRPr sz="1800"/>
            </a:lvl8pPr>
            <a:lvl9pPr marL="2060575" indent="-231775"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529584" cy="4288536"/>
          </a:xfrm>
        </p:spPr>
        <p:txBody>
          <a:bodyPr>
            <a:normAutofit/>
          </a:bodyPr>
          <a:lstStyle>
            <a:lvl1pPr marL="231775" indent="-231775">
              <a:defRPr sz="1800"/>
            </a:lvl1pPr>
            <a:lvl2pPr marL="457200" indent="-231775">
              <a:defRPr sz="1800"/>
            </a:lvl2pPr>
            <a:lvl3pPr marL="688975" indent="-231775">
              <a:defRPr sz="1800"/>
            </a:lvl3pPr>
            <a:lvl4pPr marL="914400" indent="-231775">
              <a:defRPr sz="1800"/>
            </a:lvl4pPr>
            <a:lvl5pPr marL="1146175" indent="-231775">
              <a:defRPr sz="1800"/>
            </a:lvl5pPr>
            <a:lvl6pPr marL="1371600" indent="-231775">
              <a:defRPr sz="1800"/>
            </a:lvl6pPr>
            <a:lvl7pPr marL="1603375" indent="-231775">
              <a:defRPr sz="1800"/>
            </a:lvl7pPr>
            <a:lvl8pPr marL="1828800" indent="-231775">
              <a:defRPr sz="1800"/>
            </a:lvl8pPr>
            <a:lvl9pPr marL="2060575" indent="-231775"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18/03/20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6216" y="1272988"/>
            <a:ext cx="3529584" cy="879475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66216" y="2174875"/>
            <a:ext cx="3529584" cy="3716338"/>
          </a:xfrm>
        </p:spPr>
        <p:txBody>
          <a:bodyPr>
            <a:normAutofit/>
          </a:bodyPr>
          <a:lstStyle>
            <a:lvl1pPr marL="231775" indent="-231775">
              <a:defRPr sz="1800"/>
            </a:lvl1pPr>
            <a:lvl2pPr marL="457200" indent="-231775">
              <a:defRPr sz="1800"/>
            </a:lvl2pPr>
            <a:lvl3pPr marL="688975" indent="-231775">
              <a:defRPr sz="1800"/>
            </a:lvl3pPr>
            <a:lvl4pPr marL="914400" indent="-231775">
              <a:defRPr sz="1800"/>
            </a:lvl4pPr>
            <a:lvl5pPr marL="1146175" indent="-231775">
              <a:defRPr sz="1800"/>
            </a:lvl5pPr>
            <a:lvl6pPr marL="1371600" indent="-231775">
              <a:tabLst/>
              <a:defRPr sz="1800"/>
            </a:lvl6pPr>
            <a:lvl7pPr marL="1603375" indent="-231775">
              <a:tabLst/>
              <a:defRPr sz="1800"/>
            </a:lvl7pPr>
            <a:lvl8pPr marL="1828800" indent="-231775">
              <a:tabLst/>
              <a:defRPr sz="1800"/>
            </a:lvl8pPr>
            <a:lvl9pPr marL="2060575" indent="-231775">
              <a:tabLst/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72988"/>
            <a:ext cx="3529584" cy="879475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3529584" cy="3716338"/>
          </a:xfrm>
        </p:spPr>
        <p:txBody>
          <a:bodyPr>
            <a:noAutofit/>
          </a:bodyPr>
          <a:lstStyle>
            <a:lvl1pPr marL="2317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2pPr>
            <a:lvl3pPr marL="6889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3pPr>
            <a:lvl4pPr marL="9144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4pPr>
            <a:lvl5pPr marL="11461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5pPr>
            <a:lvl6pPr marL="13716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16033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1828800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2060575" indent="-231775" algn="l" defTabSz="914400" rtl="0" eaLnBrk="1" latinLnBrk="0" hangingPunct="1">
              <a:buSzPct val="90000"/>
              <a:buFont typeface="Wingdings" pitchFamily="2" charset="2"/>
              <a:defRPr lang="en-US" sz="1800" kern="1200" dirty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18/03/20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18/03/20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18/03/20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Blan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6787" y="838200"/>
            <a:ext cx="3474720" cy="1619250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3000" b="1" kern="1200" dirty="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7892" y="838200"/>
            <a:ext cx="3474720" cy="4572000"/>
          </a:xfrm>
        </p:spPr>
        <p:txBody>
          <a:bodyPr>
            <a:normAutofit/>
          </a:bodyPr>
          <a:lstStyle>
            <a:lvl1pPr marL="282575" indent="-282575">
              <a:defRPr sz="2400"/>
            </a:lvl1pPr>
            <a:lvl2pPr marL="573088" indent="-282575">
              <a:defRPr sz="2200"/>
            </a:lvl2pPr>
            <a:lvl3pPr marL="855663" indent="-282575">
              <a:defRPr sz="2000"/>
            </a:lvl3pPr>
            <a:lvl4pPr marL="1146175" indent="-282575">
              <a:defRPr sz="1800"/>
            </a:lvl4pPr>
            <a:lvl5pPr marL="1430338" indent="-282575">
              <a:defRPr sz="1800"/>
            </a:lvl5pPr>
            <a:lvl6pPr marL="1712913" indent="-282575">
              <a:defRPr sz="1800"/>
            </a:lvl6pPr>
            <a:lvl7pPr marL="2003425" indent="-282575">
              <a:defRPr sz="1800"/>
            </a:lvl7pPr>
            <a:lvl8pPr marL="2286000" indent="-282575">
              <a:defRPr sz="1800"/>
            </a:lvl8pPr>
            <a:lvl9pPr marL="2568575" indent="-282575"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66787" y="2474258"/>
            <a:ext cx="3474720" cy="2743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lang="en-US" sz="1800" kern="1200" smtClean="0">
                <a:solidFill>
                  <a:schemeClr val="bg1"/>
                </a:solidFill>
                <a:effectLst>
                  <a:outerShdw blurRad="101600" dist="12700" dir="3600000" algn="tl" rotWithShape="0">
                    <a:prstClr val="black">
                      <a:alpha val="3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spcAft>
                <a:spcPts val="0"/>
              </a:spcAft>
              <a:buSzPct val="90000"/>
              <a:buFont typeface="Wingdings" pitchFamily="2" charset="2"/>
              <a:buNone/>
            </a:pPr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6636D-D922-432D-A958-524484B5923D}" type="datetimeFigureOut">
              <a:rPr lang="en-US" smtClean="0"/>
              <a:pPr/>
              <a:t>18/03/20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Text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89647"/>
            <a:ext cx="758348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5675" y="1600200"/>
            <a:ext cx="7232650" cy="42910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0" y="6172200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</a:defRPr>
            </a:lvl1pPr>
          </a:lstStyle>
          <a:p>
            <a:fld id="{8E36636D-D922-432D-A958-524484B5923D}" type="datetimeFigureOut">
              <a:rPr lang="en-US" smtClean="0"/>
              <a:pPr/>
              <a:t>18/03/20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1722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</a:defRPr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  <p:sldLayoutId id="2147483882" r:id="rId12"/>
    <p:sldLayoutId id="2147483883" r:id="rId13"/>
  </p:sldLayoutIdLst>
  <p:txStyles>
    <p:titleStyle>
      <a:lvl1pPr algn="ctr" defTabSz="914400" rtl="0" eaLnBrk="1" latinLnBrk="0" hangingPunct="1">
        <a:lnSpc>
          <a:spcPct val="95000"/>
        </a:lnSpc>
        <a:spcBef>
          <a:spcPct val="0"/>
        </a:spcBef>
        <a:buNone/>
        <a:defRPr sz="4800" b="1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2000"/>
        </a:spcBef>
        <a:spcAft>
          <a:spcPts val="0"/>
        </a:spcAft>
        <a:buSzPct val="90000"/>
        <a:buFont typeface="Wingdings" pitchFamily="2" charset="2"/>
        <a:buChar char=""/>
        <a:defRPr sz="24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"/>
        <a:defRPr sz="22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"/>
        <a:defRPr sz="20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"/>
        <a:defRPr sz="18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000"/>
        </a:spcBef>
        <a:spcAft>
          <a:spcPts val="0"/>
        </a:spcAft>
        <a:buSzPct val="90000"/>
        <a:buFont typeface="Wingdings" pitchFamily="2" charset="2"/>
        <a:buChar char=""/>
        <a:defRPr sz="1800" kern="120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{"/>
        <a:defRPr lang="en-US" sz="1800" kern="1200" dirty="0" smtClean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|"/>
        <a:defRPr lang="en-US" sz="1800" kern="1200" baseline="0" dirty="0" smtClean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{"/>
        <a:defRPr lang="en-US" sz="1800" kern="1200" baseline="0" dirty="0" smtClean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000"/>
        </a:spcBef>
        <a:buSzPct val="90000"/>
        <a:buFont typeface="Wingdings" pitchFamily="2" charset="2"/>
        <a:buChar char="|"/>
        <a:defRPr lang="en-US" sz="1800" kern="1200" dirty="0">
          <a:solidFill>
            <a:schemeClr val="bg1"/>
          </a:solidFill>
          <a:effectLst>
            <a:outerShdw blurRad="101600" dist="12700" dir="3600000" algn="tl" rotWithShape="0">
              <a:prstClr val="black">
                <a:alpha val="3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Streetcar essay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Feedbacl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183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Well done!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all wrote really well on this and are heading in the right direction.</a:t>
            </a:r>
          </a:p>
          <a:p>
            <a:r>
              <a:rPr lang="en-US" dirty="0" smtClean="0"/>
              <a:t>Here are some general pointers to help you improve your grades, and some individual names who did well and whose paragraphs could be looked at.</a:t>
            </a:r>
          </a:p>
          <a:p>
            <a:pPr marL="0" indent="0">
              <a:buNone/>
            </a:pPr>
            <a:r>
              <a:rPr lang="en-US" dirty="0" smtClean="0"/>
              <a:t>Sadly I had to post them back before copying them here, so do share with others if you can, via email or group chats.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6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AO1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Remember, this is a play not a novel so</a:t>
            </a:r>
          </a:p>
          <a:p>
            <a:r>
              <a:rPr lang="en-US" dirty="0" smtClean="0"/>
              <a:t>‘audience’ not ‘readers’</a:t>
            </a:r>
          </a:p>
          <a:p>
            <a:r>
              <a:rPr lang="en-US" dirty="0" smtClean="0"/>
              <a:t>‘utterances’ ‘monologues’ ‘dialogues’ (between two people) not ‘paragraphs’ ‘sentences’ ‘chapters’ ‘novel’</a:t>
            </a:r>
          </a:p>
          <a:p>
            <a:r>
              <a:rPr lang="en-US" dirty="0" smtClean="0"/>
              <a:t>The title should always be either underlined or in inverted commas.</a:t>
            </a:r>
          </a:p>
          <a:p>
            <a:r>
              <a:rPr lang="en-US" dirty="0" smtClean="0"/>
              <a:t>And, please learnt to spell: ‘innuendo’ ‘connote’ ‘innate’ (note they all have a double ‘</a:t>
            </a:r>
            <a:r>
              <a:rPr lang="en-US" dirty="0" err="1" smtClean="0"/>
              <a:t>nn</a:t>
            </a:r>
            <a:r>
              <a:rPr lang="en-US" dirty="0" smtClean="0"/>
              <a:t>’.</a:t>
            </a:r>
          </a:p>
          <a:p>
            <a:r>
              <a:rPr lang="en-US" dirty="0" smtClean="0"/>
              <a:t>Also, Belle </a:t>
            </a:r>
            <a:r>
              <a:rPr lang="en-US" dirty="0" err="1" smtClean="0"/>
              <a:t>Reve</a:t>
            </a:r>
            <a:r>
              <a:rPr lang="en-US" dirty="0" smtClean="0"/>
              <a:t> (not Rev); and Williams with an ‘s’ always. If he needs an apostrophe it’s after the ‘s’ </a:t>
            </a:r>
            <a:r>
              <a:rPr lang="en-US" dirty="0" err="1" smtClean="0"/>
              <a:t>ie</a:t>
            </a:r>
            <a:endParaRPr lang="en-US" dirty="0" smtClean="0"/>
          </a:p>
          <a:p>
            <a:r>
              <a:rPr lang="en-US" dirty="0" smtClean="0"/>
              <a:t>Williams’ father was a violent alcoholic.</a:t>
            </a:r>
          </a:p>
        </p:txBody>
      </p:sp>
    </p:spTree>
    <p:extLst>
      <p:ext uri="{BB962C8B-B14F-4D97-AF65-F5344CB8AC3E}">
        <p14:creationId xmlns:p14="http://schemas.microsoft.com/office/powerpoint/2010/main" val="921566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Please use the term ‘desire’ somewhere in your essay, preferably in the intro. It’s a gift of a word to unpack and comment on.</a:t>
            </a:r>
          </a:p>
          <a:p>
            <a:r>
              <a:rPr lang="en-US" dirty="0" smtClean="0"/>
              <a:t>Williams has written a play about desire in many forms. Ostensibly about sexual desire, it’s so much about identity, security, place, love, romance, lust, an all American family unit, and much more. </a:t>
            </a:r>
            <a:endParaRPr lang="en-US" dirty="0"/>
          </a:p>
          <a:p>
            <a:r>
              <a:rPr lang="en-US" dirty="0" smtClean="0"/>
              <a:t>Spend a few minute now writing down what YOU think Williams’ intentions were in writing this play. What do YOU think he wanted to convey?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769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A02 The way the writer conveys meaning </a:t>
            </a:r>
            <a:r>
              <a:rPr lang="mr-IN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And shapes texts.</a:t>
            </a:r>
          </a:p>
          <a:p>
            <a:r>
              <a:rPr lang="en-US" dirty="0" smtClean="0"/>
              <a:t>The question will always involve some kind of word that links to ‘portrayal’ ‘presentation’ and the like.</a:t>
            </a:r>
          </a:p>
          <a:p>
            <a:r>
              <a:rPr lang="en-US" dirty="0" smtClean="0"/>
              <a:t>You’re always going to be asked how Williams has created this and why.</a:t>
            </a:r>
          </a:p>
          <a:p>
            <a:r>
              <a:rPr lang="en-US" dirty="0" smtClean="0"/>
              <a:t>So, you must always write about </a:t>
            </a:r>
            <a:r>
              <a:rPr lang="en-US" dirty="0" err="1" smtClean="0"/>
              <a:t>charcter</a:t>
            </a:r>
            <a:r>
              <a:rPr lang="en-US" dirty="0" smtClean="0"/>
              <a:t> through dialogue, </a:t>
            </a:r>
            <a:r>
              <a:rPr lang="en-US" dirty="0" err="1" smtClean="0"/>
              <a:t>didascalia</a:t>
            </a:r>
            <a:r>
              <a:rPr lang="en-US" dirty="0" smtClean="0"/>
              <a:t>, stage directions; </a:t>
            </a:r>
            <a:r>
              <a:rPr lang="en-US" dirty="0" err="1" smtClean="0"/>
              <a:t>colour</a:t>
            </a:r>
            <a:r>
              <a:rPr lang="en-US" dirty="0" smtClean="0"/>
              <a:t> through props and setting; music through soundscape; light through </a:t>
            </a:r>
            <a:r>
              <a:rPr lang="en-US" dirty="0" err="1" smtClean="0"/>
              <a:t>didascalia</a:t>
            </a:r>
            <a:r>
              <a:rPr lang="en-US" dirty="0" smtClean="0"/>
              <a:t>; and tension and drama through the structure of each scene and the whole play.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5683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AO3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Remember to keep linking these back to your points.</a:t>
            </a:r>
          </a:p>
          <a:p>
            <a:r>
              <a:rPr lang="en-US" dirty="0" smtClean="0"/>
              <a:t>Alcoholism, violence, in Williams’ father.</a:t>
            </a:r>
          </a:p>
          <a:p>
            <a:r>
              <a:rPr lang="en-US" dirty="0" smtClean="0"/>
              <a:t>Southern states and change.</a:t>
            </a:r>
          </a:p>
          <a:p>
            <a:r>
              <a:rPr lang="en-US" dirty="0" smtClean="0"/>
              <a:t>Williams’ homosexuality.</a:t>
            </a:r>
          </a:p>
          <a:p>
            <a:r>
              <a:rPr lang="en-US" dirty="0" smtClean="0"/>
              <a:t>New Orleans and new south: vibrant, cosmopolitan, </a:t>
            </a:r>
          </a:p>
          <a:p>
            <a:r>
              <a:rPr lang="en-US" dirty="0" smtClean="0"/>
              <a:t>Women in 1940s changing role, but not fully emancipated yet. </a:t>
            </a:r>
            <a:endParaRPr lang="en-US" dirty="0"/>
          </a:p>
          <a:p>
            <a:r>
              <a:rPr lang="en-US" dirty="0" smtClean="0"/>
              <a:t>Mental health and society’s attitude towards it (Williams’ sister).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741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If I put an </a:t>
            </a:r>
            <a:r>
              <a:rPr lang="en-US" dirty="0" err="1" smtClean="0"/>
              <a:t>asterix</a:t>
            </a:r>
            <a:r>
              <a:rPr lang="en-US" dirty="0" smtClean="0"/>
              <a:t> by one of your paragraphs then please share with the others because these are the juicy points. I know it did this for:</a:t>
            </a:r>
          </a:p>
          <a:p>
            <a:r>
              <a:rPr lang="en-US" dirty="0" smtClean="0"/>
              <a:t>Ella</a:t>
            </a:r>
          </a:p>
          <a:p>
            <a:r>
              <a:rPr lang="en-US" dirty="0" err="1" smtClean="0"/>
              <a:t>Tamsin</a:t>
            </a:r>
            <a:endParaRPr lang="en-US" dirty="0" smtClean="0"/>
          </a:p>
          <a:p>
            <a:r>
              <a:rPr lang="en-US" dirty="0" smtClean="0"/>
              <a:t>Amber</a:t>
            </a:r>
          </a:p>
          <a:p>
            <a:r>
              <a:rPr lang="en-US" dirty="0" smtClean="0"/>
              <a:t>Lorna</a:t>
            </a:r>
          </a:p>
          <a:p>
            <a:r>
              <a:rPr lang="en-US" dirty="0" err="1" smtClean="0"/>
              <a:t>Seb</a:t>
            </a:r>
            <a:r>
              <a:rPr lang="en-US" dirty="0" smtClean="0"/>
              <a:t> and more.  </a:t>
            </a:r>
            <a:r>
              <a:rPr lang="en-US" dirty="0" err="1" smtClean="0"/>
              <a:t>Toodles</a:t>
            </a:r>
            <a:r>
              <a:rPr lang="en-US" smtClean="0"/>
              <a:t> for now.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80600"/>
      </p:ext>
    </p:extLst>
  </p:cSld>
  <p:clrMapOvr>
    <a:masterClrMapping/>
  </p:clrMapOvr>
</p:sld>
</file>

<file path=ppt/theme/theme1.xml><?xml version="1.0" encoding="utf-8"?>
<a:theme xmlns:a="http://schemas.openxmlformats.org/drawingml/2006/main" name="Summer">
  <a:themeElements>
    <a:clrScheme name="Summer">
      <a:dk1>
        <a:sysClr val="windowText" lastClr="000000"/>
      </a:dk1>
      <a:lt1>
        <a:sysClr val="window" lastClr="FFFFFF"/>
      </a:lt1>
      <a:dk2>
        <a:srgbClr val="D16207"/>
      </a:dk2>
      <a:lt2>
        <a:srgbClr val="F0B31E"/>
      </a:lt2>
      <a:accent1>
        <a:srgbClr val="51A6C2"/>
      </a:accent1>
      <a:accent2>
        <a:srgbClr val="51C2A9"/>
      </a:accent2>
      <a:accent3>
        <a:srgbClr val="7EC251"/>
      </a:accent3>
      <a:accent4>
        <a:srgbClr val="E1DC53"/>
      </a:accent4>
      <a:accent5>
        <a:srgbClr val="B54721"/>
      </a:accent5>
      <a:accent6>
        <a:srgbClr val="A16BB1"/>
      </a:accent6>
      <a:hlink>
        <a:srgbClr val="A40A06"/>
      </a:hlink>
      <a:folHlink>
        <a:srgbClr val="837F16"/>
      </a:folHlink>
    </a:clrScheme>
    <a:fontScheme name="Summer">
      <a:maj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inorFont>
    </a:fontScheme>
    <a:fmtScheme name="Summer">
      <a:fillStyleLst>
        <a:solidFill>
          <a:schemeClr val="phClr"/>
        </a:solidFill>
        <a:solidFill>
          <a:schemeClr val="phClr">
            <a:tint val="90000"/>
            <a:satMod val="135000"/>
          </a:schemeClr>
        </a:solidFill>
        <a:solidFill>
          <a:schemeClr val="phClr">
            <a:shade val="80000"/>
            <a:satMod val="110000"/>
          </a:schemeClr>
        </a:solidFill>
      </a:fillStyleLst>
      <a:lnStyleLst>
        <a:ln w="9525" cap="flat" cmpd="sng" algn="ctr">
          <a:solidFill>
            <a:schemeClr val="phClr">
              <a:satMod val="135000"/>
            </a:schemeClr>
          </a:solidFill>
          <a:prstDash val="solid"/>
        </a:ln>
        <a:ln w="25400" cap="flat" cmpd="sng" algn="ctr">
          <a:solidFill>
            <a:schemeClr val="phClr">
              <a:satMod val="150000"/>
            </a:schemeClr>
          </a:solidFill>
          <a:prstDash val="solid"/>
        </a:ln>
        <a:ln w="38100" cap="flat" cmpd="sng" algn="ctr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sx="101000" sy="101000" algn="ctr" rotWithShape="0">
              <a:srgbClr val="000000">
                <a:alpha val="50000"/>
              </a:srgbClr>
            </a:outerShdw>
            <a:reflection blurRad="12700" stA="20000" endPos="35000" dist="63500" dir="5400000" sy="-100000" rotWithShape="0"/>
          </a:effectLst>
        </a:effectStyle>
        <a:effectStyle>
          <a:effectLst>
            <a:outerShdw blurRad="127000" sx="103000" sy="103000" algn="ctr" rotWithShape="0">
              <a:srgbClr val="FFFFFF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morning" dir="t">
              <a:rot lat="0" lon="0" rev="1200000"/>
            </a:lightRig>
          </a:scene3d>
          <a:sp3d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/>
            </a:gs>
            <a:gs pos="100000">
              <a:schemeClr val="tx2"/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Summer.thmx</Template>
  <TotalTime>25</TotalTime>
  <Words>499</Words>
  <Application>Microsoft Macintosh PowerPoint</Application>
  <PresentationFormat>On-screen Show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Summer</vt:lpstr>
      <vt:lpstr>Streetcar essay</vt:lpstr>
      <vt:lpstr>Well done!</vt:lpstr>
      <vt:lpstr>AO1</vt:lpstr>
      <vt:lpstr>The title</vt:lpstr>
      <vt:lpstr>A02 The way the writer conveys meaning …</vt:lpstr>
      <vt:lpstr>AO3 context</vt:lpstr>
      <vt:lpstr>Finally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Streetcar essay</dc:title>
  <dc:creator>john Alexander</dc:creator>
  <cp:lastModifiedBy>john Alexander</cp:lastModifiedBy>
  <cp:revision>3</cp:revision>
  <dcterms:created xsi:type="dcterms:W3CDTF">2020-03-18T15:19:57Z</dcterms:created>
  <dcterms:modified xsi:type="dcterms:W3CDTF">2020-03-18T15:44:59Z</dcterms:modified>
</cp:coreProperties>
</file>