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 id="261" r:id="rId8"/>
    <p:sldId id="262" r:id="rId9"/>
    <p:sldId id="263" r:id="rId10"/>
    <p:sldId id="264" r:id="rId11"/>
    <p:sldId id="265" r:id="rId12"/>
    <p:sldId id="266" r:id="rId13"/>
    <p:sldId id="272" r:id="rId14"/>
    <p:sldId id="267" r:id="rId15"/>
    <p:sldId id="273" r:id="rId16"/>
    <p:sldId id="268" r:id="rId17"/>
    <p:sldId id="269" r:id="rId18"/>
    <p:sldId id="270" r:id="rId19"/>
    <p:sldId id="271"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4660E4E-439A-451F-9239-DB9BFBDCB24B}" type="datetimeFigureOut">
              <a:rPr lang="en-GB" smtClean="0"/>
              <a:t>24/11/2013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391529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660E4E-439A-451F-9239-DB9BFBDCB24B}" type="datetimeFigureOut">
              <a:rPr lang="en-GB" smtClean="0"/>
              <a:t>24/11/2013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1973678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660E4E-439A-451F-9239-DB9BFBDCB24B}" type="datetimeFigureOut">
              <a:rPr lang="en-GB" smtClean="0"/>
              <a:t>24/11/2013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166876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660E4E-439A-451F-9239-DB9BFBDCB24B}" type="datetimeFigureOut">
              <a:rPr lang="en-GB" smtClean="0"/>
              <a:t>24/11/2013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2399809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60E4E-439A-451F-9239-DB9BFBDCB24B}" type="datetimeFigureOut">
              <a:rPr lang="en-GB" smtClean="0"/>
              <a:t>24/11/2013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3686506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4660E4E-439A-451F-9239-DB9BFBDCB24B}" type="datetimeFigureOut">
              <a:rPr lang="en-GB" smtClean="0"/>
              <a:t>24/11/2013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265395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4660E4E-439A-451F-9239-DB9BFBDCB24B}" type="datetimeFigureOut">
              <a:rPr lang="en-GB" smtClean="0"/>
              <a:t>24/11/2013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4136566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4660E4E-439A-451F-9239-DB9BFBDCB24B}" type="datetimeFigureOut">
              <a:rPr lang="en-GB" smtClean="0"/>
              <a:t>24/11/2013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272214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660E4E-439A-451F-9239-DB9BFBDCB24B}" type="datetimeFigureOut">
              <a:rPr lang="en-GB" smtClean="0"/>
              <a:t>24/11/2013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275401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660E4E-439A-451F-9239-DB9BFBDCB24B}" type="datetimeFigureOut">
              <a:rPr lang="en-GB" smtClean="0"/>
              <a:t>24/11/2013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205957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660E4E-439A-451F-9239-DB9BFBDCB24B}" type="datetimeFigureOut">
              <a:rPr lang="en-GB" smtClean="0"/>
              <a:t>24/11/2013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1BDB1-A3B7-4468-9D30-EF03109419E0}" type="slidenum">
              <a:rPr lang="en-GB" smtClean="0"/>
              <a:t>‹#›</a:t>
            </a:fld>
            <a:endParaRPr lang="en-GB"/>
          </a:p>
        </p:txBody>
      </p:sp>
    </p:spTree>
    <p:extLst>
      <p:ext uri="{BB962C8B-B14F-4D97-AF65-F5344CB8AC3E}">
        <p14:creationId xmlns:p14="http://schemas.microsoft.com/office/powerpoint/2010/main" val="67048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60E4E-439A-451F-9239-DB9BFBDCB24B}" type="datetimeFigureOut">
              <a:rPr lang="en-GB" smtClean="0"/>
              <a:t>24/11/2013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1BDB1-A3B7-4468-9D30-EF03109419E0}" type="slidenum">
              <a:rPr lang="en-GB" smtClean="0"/>
              <a:t>‹#›</a:t>
            </a:fld>
            <a:endParaRPr lang="en-GB"/>
          </a:p>
        </p:txBody>
      </p:sp>
    </p:spTree>
    <p:extLst>
      <p:ext uri="{BB962C8B-B14F-4D97-AF65-F5344CB8AC3E}">
        <p14:creationId xmlns:p14="http://schemas.microsoft.com/office/powerpoint/2010/main" val="4149857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bartleby.com/40/0101.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bible.cc/ezekiel/6-6.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Waste Land</a:t>
            </a:r>
            <a:endParaRPr lang="en-GB" dirty="0"/>
          </a:p>
        </p:txBody>
      </p:sp>
      <p:sp>
        <p:nvSpPr>
          <p:cNvPr id="3" name="Subtitle 2"/>
          <p:cNvSpPr>
            <a:spLocks noGrp="1"/>
          </p:cNvSpPr>
          <p:nvPr>
            <p:ph type="subTitle" idx="1"/>
          </p:nvPr>
        </p:nvSpPr>
        <p:spPr/>
        <p:txBody>
          <a:bodyPr/>
          <a:lstStyle/>
          <a:p>
            <a:r>
              <a:rPr lang="en-GB" dirty="0" smtClean="0"/>
              <a:t>Spot the reference!</a:t>
            </a:r>
            <a:endParaRPr lang="en-GB" dirty="0"/>
          </a:p>
        </p:txBody>
      </p:sp>
    </p:spTree>
    <p:extLst>
      <p:ext uri="{BB962C8B-B14F-4D97-AF65-F5344CB8AC3E}">
        <p14:creationId xmlns:p14="http://schemas.microsoft.com/office/powerpoint/2010/main" val="3029071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‘Waste and empty is the sea.’ </a:t>
            </a:r>
          </a:p>
          <a:p>
            <a:pPr marL="0" indent="0">
              <a:buNone/>
            </a:pPr>
            <a:endParaRPr lang="en-GB" dirty="0" smtClean="0"/>
          </a:p>
          <a:p>
            <a:pPr marL="0" indent="0">
              <a:buNone/>
            </a:pPr>
            <a:r>
              <a:rPr lang="en-GB" dirty="0" smtClean="0"/>
              <a:t>From the final Act of Wagner’s </a:t>
            </a:r>
            <a:r>
              <a:rPr lang="en-GB" i="1" dirty="0" err="1" smtClean="0"/>
              <a:t>Tristran</a:t>
            </a:r>
            <a:r>
              <a:rPr lang="en-GB" i="1" dirty="0" smtClean="0"/>
              <a:t> and Isolde</a:t>
            </a:r>
            <a:endParaRPr lang="en-GB" dirty="0"/>
          </a:p>
        </p:txBody>
      </p:sp>
    </p:spTree>
    <p:extLst>
      <p:ext uri="{BB962C8B-B14F-4D97-AF65-F5344CB8AC3E}">
        <p14:creationId xmlns:p14="http://schemas.microsoft.com/office/powerpoint/2010/main" val="85796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2800" b="0" i="0" u="none" strike="noStrike" cap="none" normalizeH="0" baseline="0" dirty="0" smtClean="0">
              <a:ln>
                <a:noFill/>
              </a:ln>
              <a:solidFill>
                <a:schemeClr val="tx1"/>
              </a:solidFill>
              <a:effectLst/>
              <a:latin typeface="Calibri" pitchFamily="34" charset="0"/>
              <a:cs typeface="Arial" pitchFamily="34" charset="0"/>
            </a:endParaRPr>
          </a:p>
          <a:p>
            <a:pPr algn="ctr">
              <a:lnSpc>
                <a:spcPct val="115000"/>
              </a:lnSpc>
              <a:spcAft>
                <a:spcPts val="0"/>
              </a:spcAft>
            </a:pPr>
            <a:r>
              <a:rPr lang="en-GB" sz="2400" dirty="0">
                <a:ea typeface="Calibri"/>
                <a:cs typeface="Times New Roman"/>
              </a:rPr>
              <a:t>The opening of Chaucer’s the Canterbury Tales:-</a:t>
            </a:r>
          </a:p>
          <a:p>
            <a:pPr algn="ctr">
              <a:lnSpc>
                <a:spcPct val="115000"/>
              </a:lnSpc>
              <a:spcAft>
                <a:spcPts val="0"/>
              </a:spcAft>
            </a:pPr>
            <a:r>
              <a:rPr lang="en-GB" sz="2400" dirty="0">
                <a:ea typeface="Calibri"/>
                <a:cs typeface="Times New Roman"/>
              </a:rPr>
              <a:t> </a:t>
            </a:r>
          </a:p>
          <a:p>
            <a:pPr>
              <a:lnSpc>
                <a:spcPct val="115000"/>
              </a:lnSpc>
            </a:pPr>
            <a:r>
              <a:rPr lang="en-GB" sz="2400" dirty="0" smtClean="0">
                <a:solidFill>
                  <a:srgbClr val="000020"/>
                </a:solidFill>
                <a:effectLst/>
                <a:latin typeface="Times New Roman"/>
                <a:ea typeface="Times New Roman"/>
                <a:cs typeface="Times New Roman"/>
              </a:rPr>
              <a:t>WHAN that </a:t>
            </a:r>
            <a:r>
              <a:rPr lang="en-GB" sz="2400" dirty="0" err="1" smtClean="0">
                <a:solidFill>
                  <a:srgbClr val="000020"/>
                </a:solidFill>
                <a:effectLst/>
                <a:latin typeface="Times New Roman"/>
                <a:ea typeface="Times New Roman"/>
                <a:cs typeface="Times New Roman"/>
              </a:rPr>
              <a:t>Aprille</a:t>
            </a:r>
            <a:r>
              <a:rPr lang="en-GB" sz="2400" dirty="0" smtClean="0">
                <a:solidFill>
                  <a:srgbClr val="000020"/>
                </a:solidFill>
                <a:effectLst/>
                <a:latin typeface="Times New Roman"/>
                <a:ea typeface="Times New Roman"/>
                <a:cs typeface="Times New Roman"/>
              </a:rPr>
              <a:t> with his </a:t>
            </a:r>
            <a:r>
              <a:rPr lang="en-GB" sz="2400" dirty="0" err="1" smtClean="0">
                <a:solidFill>
                  <a:srgbClr val="000020"/>
                </a:solidFill>
                <a:effectLst/>
                <a:latin typeface="Times New Roman"/>
                <a:ea typeface="Times New Roman"/>
                <a:cs typeface="Times New Roman"/>
              </a:rPr>
              <a:t>shoures</a:t>
            </a:r>
            <a:r>
              <a:rPr lang="en-GB" sz="2400" dirty="0" smtClean="0">
                <a:solidFill>
                  <a:srgbClr val="000020"/>
                </a:solidFill>
                <a:effectLst/>
                <a:latin typeface="Times New Roman"/>
                <a:ea typeface="Times New Roman"/>
                <a:cs typeface="Times New Roman"/>
              </a:rPr>
              <a:t> </a:t>
            </a:r>
            <a:r>
              <a:rPr lang="en-GB" sz="2400" dirty="0" err="1" smtClean="0">
                <a:solidFill>
                  <a:srgbClr val="000020"/>
                </a:solidFill>
                <a:effectLst/>
                <a:latin typeface="Times New Roman"/>
                <a:ea typeface="Times New Roman"/>
                <a:cs typeface="Times New Roman"/>
              </a:rPr>
              <a:t>soote</a:t>
            </a:r>
            <a:r>
              <a:rPr lang="en-GB" sz="2400" dirty="0" smtClean="0">
                <a:solidFill>
                  <a:srgbClr val="000020"/>
                </a:solidFill>
                <a:effectLst/>
                <a:latin typeface="Times New Roman"/>
                <a:ea typeface="Times New Roman"/>
                <a:cs typeface="Times New Roman"/>
              </a:rPr>
              <a:t> </a:t>
            </a:r>
            <a:r>
              <a:rPr lang="en-GB" sz="2400" dirty="0" smtClean="0">
                <a:solidFill>
                  <a:srgbClr val="003366"/>
                </a:solidFill>
                <a:effectLst/>
                <a:latin typeface="Times New Roman"/>
                <a:ea typeface="Times New Roman"/>
                <a:cs typeface="Times New Roman"/>
                <a:hlinkClick r:id="rId2"/>
              </a:rPr>
              <a:t>1</a:t>
            </a:r>
            <a:endParaRPr lang="en-GB" sz="2400" dirty="0">
              <a:ea typeface="Calibri"/>
              <a:cs typeface="Times New Roman"/>
            </a:endParaRPr>
          </a:p>
          <a:p>
            <a:pPr>
              <a:lnSpc>
                <a:spcPct val="115000"/>
              </a:lnSpc>
            </a:pPr>
            <a:r>
              <a:rPr lang="en-GB" sz="2400" dirty="0" smtClean="0">
                <a:solidFill>
                  <a:srgbClr val="000020"/>
                </a:solidFill>
                <a:effectLst/>
                <a:latin typeface="Times New Roman"/>
                <a:ea typeface="Times New Roman"/>
                <a:cs typeface="Times New Roman"/>
              </a:rPr>
              <a:t>The </a:t>
            </a:r>
            <a:r>
              <a:rPr lang="en-GB" sz="2400" dirty="0" err="1" smtClean="0">
                <a:solidFill>
                  <a:srgbClr val="000020"/>
                </a:solidFill>
                <a:effectLst/>
                <a:latin typeface="Times New Roman"/>
                <a:ea typeface="Times New Roman"/>
                <a:cs typeface="Times New Roman"/>
              </a:rPr>
              <a:t>droghte</a:t>
            </a:r>
            <a:r>
              <a:rPr lang="en-GB" sz="2400" dirty="0" smtClean="0">
                <a:solidFill>
                  <a:srgbClr val="000020"/>
                </a:solidFill>
                <a:effectLst/>
                <a:latin typeface="Times New Roman"/>
                <a:ea typeface="Times New Roman"/>
                <a:cs typeface="Times New Roman"/>
              </a:rPr>
              <a:t> </a:t>
            </a:r>
            <a:r>
              <a:rPr lang="en-GB" sz="2400" dirty="0" smtClean="0">
                <a:solidFill>
                  <a:srgbClr val="003366"/>
                </a:solidFill>
                <a:effectLst/>
                <a:latin typeface="Times New Roman"/>
                <a:ea typeface="Times New Roman"/>
                <a:cs typeface="Times New Roman"/>
                <a:hlinkClick r:id="rId2"/>
              </a:rPr>
              <a:t>2</a:t>
            </a:r>
            <a:r>
              <a:rPr lang="en-GB" sz="2400" dirty="0" smtClean="0">
                <a:solidFill>
                  <a:srgbClr val="000020"/>
                </a:solidFill>
                <a:effectLst/>
                <a:latin typeface="Times New Roman"/>
                <a:ea typeface="Times New Roman"/>
                <a:cs typeface="Times New Roman"/>
              </a:rPr>
              <a:t> of Marche hath </a:t>
            </a:r>
            <a:r>
              <a:rPr lang="en-GB" sz="2400" dirty="0" err="1" smtClean="0">
                <a:solidFill>
                  <a:srgbClr val="000020"/>
                </a:solidFill>
                <a:effectLst/>
                <a:latin typeface="Times New Roman"/>
                <a:ea typeface="Times New Roman"/>
                <a:cs typeface="Times New Roman"/>
              </a:rPr>
              <a:t>perced</a:t>
            </a:r>
            <a:r>
              <a:rPr lang="en-GB" sz="2400" dirty="0" smtClean="0">
                <a:solidFill>
                  <a:srgbClr val="000020"/>
                </a:solidFill>
                <a:effectLst/>
                <a:latin typeface="Times New Roman"/>
                <a:ea typeface="Times New Roman"/>
                <a:cs typeface="Times New Roman"/>
              </a:rPr>
              <a:t> to the </a:t>
            </a:r>
            <a:r>
              <a:rPr lang="en-GB" sz="2400" dirty="0" err="1" smtClean="0">
                <a:solidFill>
                  <a:srgbClr val="000020"/>
                </a:solidFill>
                <a:effectLst/>
                <a:latin typeface="Times New Roman"/>
                <a:ea typeface="Times New Roman"/>
                <a:cs typeface="Times New Roman"/>
              </a:rPr>
              <a:t>roote</a:t>
            </a:r>
            <a:r>
              <a:rPr lang="en-GB" sz="2400" dirty="0" smtClean="0">
                <a:solidFill>
                  <a:srgbClr val="000020"/>
                </a:solidFill>
                <a:effectLst/>
                <a:latin typeface="Times New Roman"/>
                <a:ea typeface="Times New Roman"/>
                <a:cs typeface="Times New Roman"/>
              </a:rPr>
              <a:t>…</a:t>
            </a:r>
            <a:endParaRPr lang="en-GB" sz="2400" dirty="0">
              <a:ea typeface="Calibri"/>
              <a:cs typeface="Times New Roman"/>
            </a:endParaRPr>
          </a:p>
          <a:p>
            <a:pPr>
              <a:lnSpc>
                <a:spcPct val="115000"/>
              </a:lnSpc>
            </a:pPr>
            <a:r>
              <a:rPr lang="en-GB" sz="2400" dirty="0" smtClean="0">
                <a:solidFill>
                  <a:srgbClr val="000020"/>
                </a:solidFill>
                <a:effectLst/>
                <a:latin typeface="Times New Roman"/>
                <a:ea typeface="Times New Roman"/>
                <a:cs typeface="Times New Roman"/>
              </a:rPr>
              <a:t>Than </a:t>
            </a:r>
            <a:r>
              <a:rPr lang="en-GB" sz="2400" dirty="0" err="1" smtClean="0">
                <a:solidFill>
                  <a:srgbClr val="000020"/>
                </a:solidFill>
                <a:effectLst/>
                <a:latin typeface="Times New Roman"/>
                <a:ea typeface="Times New Roman"/>
                <a:cs typeface="Times New Roman"/>
              </a:rPr>
              <a:t>longen</a:t>
            </a:r>
            <a:r>
              <a:rPr lang="en-GB" sz="2400" dirty="0" smtClean="0">
                <a:solidFill>
                  <a:srgbClr val="000020"/>
                </a:solidFill>
                <a:effectLst/>
                <a:latin typeface="Times New Roman"/>
                <a:ea typeface="Times New Roman"/>
                <a:cs typeface="Times New Roman"/>
              </a:rPr>
              <a:t> folk to goon on pilgrimages.</a:t>
            </a:r>
            <a:endParaRPr lang="en-GB" sz="2400" dirty="0">
              <a:ea typeface="Calibri"/>
              <a:cs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2437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‘For I saw with my own eyes the Sibyl</a:t>
            </a:r>
          </a:p>
          <a:p>
            <a:pPr marL="0" indent="0">
              <a:buNone/>
            </a:pPr>
            <a:r>
              <a:rPr lang="en-GB" dirty="0" smtClean="0"/>
              <a:t>Of Cumae hanging in a cage and the boys were</a:t>
            </a:r>
          </a:p>
          <a:p>
            <a:pPr marL="0" indent="0">
              <a:buNone/>
            </a:pPr>
            <a:r>
              <a:rPr lang="en-GB" dirty="0" smtClean="0"/>
              <a:t>Talking to her: “What do you want, Sibyl?”</a:t>
            </a:r>
          </a:p>
          <a:p>
            <a:pPr marL="0" indent="0">
              <a:buNone/>
            </a:pPr>
            <a:r>
              <a:rPr lang="en-GB" dirty="0" smtClean="0"/>
              <a:t>She answered, “I want to die.”</a:t>
            </a:r>
          </a:p>
          <a:p>
            <a:pPr marL="0" indent="0">
              <a:buNone/>
            </a:pPr>
            <a:endParaRPr lang="en-GB" dirty="0"/>
          </a:p>
          <a:p>
            <a:pPr marL="0" indent="0">
              <a:buNone/>
            </a:pPr>
            <a:r>
              <a:rPr lang="en-GB" dirty="0" smtClean="0"/>
              <a:t>From </a:t>
            </a:r>
            <a:r>
              <a:rPr lang="en-GB" i="1" dirty="0" smtClean="0"/>
              <a:t>The </a:t>
            </a:r>
            <a:r>
              <a:rPr lang="en-GB" i="1" dirty="0" err="1" smtClean="0"/>
              <a:t>Satyricon</a:t>
            </a:r>
            <a:r>
              <a:rPr lang="en-GB" i="1" dirty="0" smtClean="0"/>
              <a:t> </a:t>
            </a:r>
            <a:r>
              <a:rPr lang="en-GB" dirty="0" smtClean="0"/>
              <a:t>by Petronius 60AD. The Sibyl appealed to Apollo to grant her eternal life, and got her wish, but forgot to ask to also remain young! She ends up very bored and finally ends up shrivelled, hanging in a basket, tormented by boys.</a:t>
            </a:r>
            <a:endParaRPr lang="en-GB" dirty="0"/>
          </a:p>
        </p:txBody>
      </p:sp>
    </p:spTree>
    <p:extLst>
      <p:ext uri="{BB962C8B-B14F-4D97-AF65-F5344CB8AC3E}">
        <p14:creationId xmlns:p14="http://schemas.microsoft.com/office/powerpoint/2010/main" val="418853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a:t>
            </a:r>
          </a:p>
          <a:p>
            <a:pPr fontAlgn="base">
              <a:spcBef>
                <a:spcPct val="0"/>
              </a:spcBef>
              <a:spcAft>
                <a:spcPct val="0"/>
              </a:spcAft>
            </a:pPr>
            <a:r>
              <a:rPr lang="en-GB" sz="2400" dirty="0" smtClean="0">
                <a:solidFill>
                  <a:srgbClr val="001320"/>
                </a:solidFill>
                <a:effectLst/>
                <a:latin typeface="Arial"/>
                <a:ea typeface="Calibri"/>
                <a:cs typeface="Times New Roman"/>
              </a:rPr>
              <a:t>And thou, son of man, be not afraid of them, neither be afraid of their words, though briers and thorns </a:t>
            </a:r>
            <a:r>
              <a:rPr lang="en-GB" sz="2400" i="1" dirty="0" smtClean="0">
                <a:solidFill>
                  <a:srgbClr val="001320"/>
                </a:solidFill>
                <a:effectLst/>
                <a:latin typeface="Arial"/>
                <a:ea typeface="Calibri"/>
                <a:cs typeface="Times New Roman"/>
              </a:rPr>
              <a:t>be</a:t>
            </a:r>
            <a:r>
              <a:rPr lang="en-GB" sz="2400" dirty="0" smtClean="0">
                <a:solidFill>
                  <a:srgbClr val="001320"/>
                </a:solidFill>
                <a:effectLst/>
                <a:latin typeface="Arial"/>
                <a:ea typeface="Calibri"/>
                <a:cs typeface="Times New Roman"/>
              </a:rPr>
              <a:t> with thee, and thou dost dwell among scorpions: be not afraid of their words, nor be dismayed at their looks, though they </a:t>
            </a:r>
            <a:r>
              <a:rPr lang="en-GB" sz="2400" i="1" dirty="0" smtClean="0">
                <a:solidFill>
                  <a:srgbClr val="001320"/>
                </a:solidFill>
                <a:effectLst/>
                <a:latin typeface="Arial"/>
                <a:ea typeface="Calibri"/>
                <a:cs typeface="Times New Roman"/>
              </a:rPr>
              <a:t>be</a:t>
            </a:r>
            <a:r>
              <a:rPr lang="en-GB" sz="2400" dirty="0" smtClean="0">
                <a:solidFill>
                  <a:srgbClr val="001320"/>
                </a:solidFill>
                <a:effectLst/>
                <a:latin typeface="Arial"/>
                <a:ea typeface="Calibri"/>
                <a:cs typeface="Times New Roman"/>
              </a:rPr>
              <a:t> a rebellious house. Ezekiel </a:t>
            </a:r>
            <a:r>
              <a:rPr lang="en-GB" sz="2400" dirty="0" smtClean="0">
                <a:solidFill>
                  <a:srgbClr val="001320"/>
                </a:solidFill>
                <a:effectLst/>
                <a:latin typeface="Arial"/>
                <a:ea typeface="Calibri"/>
                <a:cs typeface="Times New Roman"/>
              </a:rPr>
              <a:t>2:7</a:t>
            </a:r>
          </a:p>
          <a:p>
            <a:pPr fontAlgn="base">
              <a:spcBef>
                <a:spcPct val="0"/>
              </a:spcBef>
              <a:spcAft>
                <a:spcPct val="0"/>
              </a:spcAft>
            </a:pPr>
            <a:endParaRPr lang="en-GB" sz="2400" dirty="0">
              <a:solidFill>
                <a:srgbClr val="001320"/>
              </a:solidFill>
              <a:latin typeface="Arial"/>
              <a:ea typeface="Calibri"/>
              <a:cs typeface="Times New Roman"/>
            </a:endParaRPr>
          </a:p>
          <a:p>
            <a:pPr fontAlgn="base">
              <a:spcBef>
                <a:spcPct val="0"/>
              </a:spcBef>
              <a:spcAft>
                <a:spcPct val="0"/>
              </a:spcAft>
            </a:pPr>
            <a:r>
              <a:rPr lang="en-GB" sz="2400" dirty="0" smtClean="0">
                <a:solidFill>
                  <a:srgbClr val="001320"/>
                </a:solidFill>
                <a:latin typeface="Arial"/>
                <a:ea typeface="Calibri"/>
                <a:cs typeface="Times New Roman"/>
              </a:rPr>
              <a:t>Ezekiel is a prophet in the Bible who is commanded to preach against the wickedness of the Israelites.</a:t>
            </a:r>
            <a:endParaRPr lang="en-GB" sz="2400" dirty="0">
              <a:ea typeface="Calibri"/>
              <a:cs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2437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a:t>
            </a:r>
          </a:p>
          <a:p>
            <a:pPr fontAlgn="base">
              <a:spcBef>
                <a:spcPct val="0"/>
              </a:spcBef>
              <a:spcAft>
                <a:spcPct val="0"/>
              </a:spcAft>
            </a:pPr>
            <a:r>
              <a:rPr lang="en-GB" sz="2000" b="1" u="sng" dirty="0" smtClean="0">
                <a:solidFill>
                  <a:srgbClr val="003366"/>
                </a:solidFill>
                <a:effectLst/>
                <a:latin typeface="Arial"/>
                <a:ea typeface="Calibri"/>
                <a:cs typeface="Times New Roman"/>
                <a:hlinkClick r:id="rId2"/>
              </a:rPr>
              <a:t>6</a:t>
            </a:r>
            <a:r>
              <a:rPr lang="en-GB" sz="2000" dirty="0" smtClean="0">
                <a:solidFill>
                  <a:srgbClr val="001320"/>
                </a:solidFill>
                <a:effectLst/>
                <a:latin typeface="Arial"/>
                <a:ea typeface="Calibri"/>
                <a:cs typeface="Times New Roman"/>
              </a:rPr>
              <a:t>In all your dwelling places the cities shall be laid waste, and the high places shall be desolate; that your altars may be laid waste and made desolate, and your idols may be broken and cease, and your images may be cut down, and your works may be abolished. </a:t>
            </a:r>
            <a:r>
              <a:rPr lang="en-GB" sz="2000" b="1" dirty="0" smtClean="0">
                <a:solidFill>
                  <a:srgbClr val="001320"/>
                </a:solidFill>
                <a:effectLst/>
                <a:latin typeface="Arial"/>
                <a:ea typeface="Calibri"/>
                <a:cs typeface="Arial"/>
              </a:rPr>
              <a:t>Ezekiel </a:t>
            </a:r>
            <a:r>
              <a:rPr lang="en-GB" sz="2000" b="1" dirty="0" smtClean="0">
                <a:solidFill>
                  <a:srgbClr val="001320"/>
                </a:solidFill>
                <a:effectLst/>
                <a:latin typeface="Arial"/>
                <a:ea typeface="Calibri"/>
                <a:cs typeface="Arial"/>
              </a:rPr>
              <a:t>6.6</a:t>
            </a:r>
          </a:p>
          <a:p>
            <a:pPr fontAlgn="base">
              <a:spcBef>
                <a:spcPct val="0"/>
              </a:spcBef>
              <a:spcAft>
                <a:spcPct val="0"/>
              </a:spcAft>
            </a:pPr>
            <a:endParaRPr lang="en-GB" sz="2000" b="1" dirty="0">
              <a:solidFill>
                <a:srgbClr val="001320"/>
              </a:solidFill>
              <a:latin typeface="Arial"/>
              <a:ea typeface="Calibri"/>
              <a:cs typeface="Arial"/>
            </a:endParaRPr>
          </a:p>
          <a:p>
            <a:pPr fontAlgn="base">
              <a:spcBef>
                <a:spcPct val="0"/>
              </a:spcBef>
              <a:spcAft>
                <a:spcPct val="0"/>
              </a:spcAft>
            </a:pPr>
            <a:r>
              <a:rPr lang="en-GB" sz="2000" dirty="0" smtClean="0">
                <a:solidFill>
                  <a:srgbClr val="001320"/>
                </a:solidFill>
                <a:latin typeface="Arial"/>
                <a:ea typeface="Calibri"/>
                <a:cs typeface="Arial"/>
              </a:rPr>
              <a:t>God telling Ezekiel that he will break the Israelites’ idols to false gods</a:t>
            </a:r>
            <a:endParaRPr lang="en-GB" sz="2000" dirty="0">
              <a:ea typeface="Calibri"/>
              <a:cs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85900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GB" sz="2800" dirty="0" err="1"/>
              <a:t>Isiah</a:t>
            </a:r>
            <a:r>
              <a:rPr lang="en-GB" sz="2800" dirty="0"/>
              <a:t> predicts that, in a new, righteous kingdom, ‘a man shall be as an hiding place from the wind, and a covert from the tempest; as rivers of water in a dry place, as the shadow of a great rock in a weary land.’ Isaiah 32:2</a:t>
            </a:r>
          </a:p>
          <a:p>
            <a:pPr marL="0" marR="0" lvl="0" indent="0" algn="l" defTabSz="914400" rtl="0" eaLnBrk="1" fontAlgn="base" latinLnBrk="0" hangingPunct="1">
              <a:lnSpc>
                <a:spcPct val="100000"/>
              </a:lnSpc>
              <a:spcBef>
                <a:spcPct val="0"/>
              </a:spcBef>
              <a:spcAft>
                <a:spcPts val="1000"/>
              </a:spcAft>
              <a:buClrTx/>
              <a:buSzTx/>
              <a:buFontTx/>
              <a:buNone/>
              <a:tabLst/>
            </a:pPr>
            <a:endParaRPr lang="en-GB" sz="2800" dirty="0">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28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8590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GB" sz="2800" dirty="0"/>
              <a:t>‘But keep the wolf far hence, that foe to men/ For with his nails he’ll dig them up again.’  from </a:t>
            </a:r>
            <a:r>
              <a:rPr lang="en-GB" sz="2800" i="1" dirty="0"/>
              <a:t>The White Devil, </a:t>
            </a:r>
            <a:r>
              <a:rPr lang="en-GB" sz="2800" dirty="0"/>
              <a:t>V.4. by Webster (1580-1638) Cornelia is singing a lament for the ‘friendless bodies of unburied men’.</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28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85900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Osiris was murdered by his rival Set and the torn pieces of his body buried in different places. His wife, Isis, goddess of the Nile, made this sites holy and had grain planted above them. People saw in the sprouting of the grain a kind of resurrection </a:t>
            </a:r>
            <a:r>
              <a:rPr lang="en-GB" smtClean="0"/>
              <a:t>of Osiris.</a:t>
            </a:r>
            <a:endParaRPr lang="en-GB"/>
          </a:p>
        </p:txBody>
      </p:sp>
    </p:spTree>
    <p:extLst>
      <p:ext uri="{BB962C8B-B14F-4D97-AF65-F5344CB8AC3E}">
        <p14:creationId xmlns:p14="http://schemas.microsoft.com/office/powerpoint/2010/main" val="160317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‘The wind blows fresh towards the homeland; my Irish child, where are you waiting?’</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from the beginning of Tristan and </a:t>
            </a:r>
            <a:r>
              <a:rPr kumimoji="0" lang="en-GB" sz="2800" b="0" i="0" u="none" strike="noStrike" cap="none" normalizeH="0" baseline="0" dirty="0" err="1" smtClean="0">
                <a:ln>
                  <a:noFill/>
                </a:ln>
                <a:solidFill>
                  <a:schemeClr val="tx1"/>
                </a:solidFill>
                <a:effectLst/>
                <a:latin typeface="Calibri" pitchFamily="34" charset="0"/>
                <a:cs typeface="Arial" pitchFamily="34" charset="0"/>
              </a:rPr>
              <a:t>Isolde</a:t>
            </a:r>
            <a:r>
              <a:rPr kumimoji="0" lang="en-GB" sz="2800" b="0" i="0" u="none" strike="noStrike" cap="none" normalizeH="0" baseline="0" dirty="0" smtClean="0">
                <a:ln>
                  <a:noFill/>
                </a:ln>
                <a:solidFill>
                  <a:schemeClr val="tx1"/>
                </a:solidFill>
                <a:effectLst/>
                <a:latin typeface="Calibri" pitchFamily="34" charset="0"/>
                <a:cs typeface="Arial" pitchFamily="34" charset="0"/>
              </a:rPr>
              <a:t>, by Wagner. The story is all about doomed love.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50095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a:t>
            </a:r>
          </a:p>
          <a:p>
            <a:pPr marL="180340">
              <a:lnSpc>
                <a:spcPct val="115000"/>
              </a:lnSpc>
            </a:pPr>
            <a:r>
              <a:rPr lang="en-GB" sz="2000" b="1" dirty="0" smtClean="0">
                <a:solidFill>
                  <a:srgbClr val="000000"/>
                </a:solidFill>
                <a:effectLst/>
                <a:latin typeface="Arial"/>
                <a:ea typeface="Times New Roman"/>
                <a:cs typeface="Times New Roman"/>
              </a:rPr>
              <a:t>Those are pearls that were his eyes</a:t>
            </a:r>
            <a:r>
              <a:rPr lang="en-GB" sz="2000" dirty="0" smtClean="0">
                <a:solidFill>
                  <a:srgbClr val="222222"/>
                </a:solidFill>
                <a:effectLst/>
                <a:latin typeface="Arial"/>
                <a:ea typeface="Times New Roman"/>
                <a:cs typeface="Times New Roman"/>
              </a:rPr>
              <a:t>: </a:t>
            </a:r>
            <a:endParaRPr lang="en-GB" sz="2000" dirty="0">
              <a:ea typeface="Calibri"/>
              <a:cs typeface="Times New Roman"/>
            </a:endParaRPr>
          </a:p>
          <a:p>
            <a:pPr marL="180340">
              <a:lnSpc>
                <a:spcPct val="115000"/>
              </a:lnSpc>
            </a:pPr>
            <a:r>
              <a:rPr lang="en-GB" sz="2000" dirty="0" smtClean="0">
                <a:solidFill>
                  <a:srgbClr val="222222"/>
                </a:solidFill>
                <a:effectLst/>
                <a:latin typeface="Arial"/>
                <a:ea typeface="Times New Roman"/>
                <a:cs typeface="Times New Roman"/>
              </a:rPr>
              <a:t>Nothing of him that doth fade. </a:t>
            </a:r>
            <a:endParaRPr lang="en-GB" sz="2000" dirty="0">
              <a:ea typeface="Calibri"/>
              <a:cs typeface="Times New Roman"/>
            </a:endParaRPr>
          </a:p>
          <a:p>
            <a:pPr marL="180340">
              <a:lnSpc>
                <a:spcPct val="115000"/>
              </a:lnSpc>
            </a:pPr>
            <a:r>
              <a:rPr lang="en-GB" sz="2000" dirty="0" smtClean="0">
                <a:solidFill>
                  <a:srgbClr val="222222"/>
                </a:solidFill>
                <a:effectLst/>
                <a:latin typeface="Arial"/>
                <a:ea typeface="Times New Roman"/>
                <a:cs typeface="Times New Roman"/>
              </a:rPr>
              <a:t>But doth suffer a sea-change. </a:t>
            </a:r>
            <a:endParaRPr lang="en-GB" sz="2000" dirty="0">
              <a:ea typeface="Calibri"/>
              <a:cs typeface="Times New Roman"/>
            </a:endParaRPr>
          </a:p>
          <a:p>
            <a:pPr marL="180340">
              <a:lnSpc>
                <a:spcPct val="115000"/>
              </a:lnSpc>
            </a:pPr>
            <a:r>
              <a:rPr lang="en-GB" sz="2000" dirty="0" smtClean="0">
                <a:solidFill>
                  <a:srgbClr val="222222"/>
                </a:solidFill>
                <a:effectLst/>
                <a:latin typeface="Arial"/>
                <a:ea typeface="Times New Roman"/>
                <a:cs typeface="Times New Roman"/>
              </a:rPr>
              <a:t>Into something rich and strange. </a:t>
            </a:r>
            <a:endParaRPr lang="en-GB" sz="2000" dirty="0">
              <a:ea typeface="Calibri"/>
              <a:cs typeface="Times New Roman"/>
            </a:endParaRPr>
          </a:p>
          <a:p>
            <a:pPr marL="180340">
              <a:lnSpc>
                <a:spcPct val="115000"/>
              </a:lnSpc>
            </a:pPr>
            <a:r>
              <a:rPr lang="en-GB" sz="2000" dirty="0" smtClean="0">
                <a:solidFill>
                  <a:srgbClr val="222222"/>
                </a:solidFill>
                <a:effectLst/>
                <a:latin typeface="Arial"/>
                <a:ea typeface="Times New Roman"/>
                <a:cs typeface="Times New Roman"/>
              </a:rPr>
              <a:t> </a:t>
            </a:r>
            <a:endParaRPr lang="en-GB" sz="2000" dirty="0">
              <a:ea typeface="Calibri"/>
              <a:cs typeface="Times New Roman"/>
            </a:endParaRPr>
          </a:p>
          <a:p>
            <a:pPr marL="180340">
              <a:lnSpc>
                <a:spcPct val="115000"/>
              </a:lnSpc>
            </a:pPr>
            <a:r>
              <a:rPr lang="en-GB" sz="2000" dirty="0" smtClean="0">
                <a:solidFill>
                  <a:srgbClr val="222222"/>
                </a:solidFill>
                <a:effectLst/>
                <a:latin typeface="Arial"/>
                <a:ea typeface="Times New Roman"/>
                <a:cs typeface="Times New Roman"/>
              </a:rPr>
              <a:t>Ariel’s song from </a:t>
            </a:r>
            <a:r>
              <a:rPr lang="en-GB" sz="2000" i="1" dirty="0" smtClean="0">
                <a:solidFill>
                  <a:srgbClr val="222222"/>
                </a:solidFill>
                <a:effectLst/>
                <a:latin typeface="Arial"/>
                <a:ea typeface="Times New Roman"/>
                <a:cs typeface="Times New Roman"/>
              </a:rPr>
              <a:t>The Tempest</a:t>
            </a:r>
            <a:r>
              <a:rPr lang="en-GB" sz="2000" dirty="0" smtClean="0">
                <a:solidFill>
                  <a:srgbClr val="222222"/>
                </a:solidFill>
                <a:effectLst/>
                <a:latin typeface="Arial"/>
                <a:ea typeface="Times New Roman"/>
                <a:cs typeface="Times New Roman"/>
              </a:rPr>
              <a:t>, by Shakespeare, where he tells Prince Ferdinand that his father has drowned in the shipwreck from which F. escaped</a:t>
            </a:r>
            <a:endParaRPr lang="en-GB" sz="2000" dirty="0">
              <a:ea typeface="Calibri"/>
              <a:cs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13493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There’s a fake fortune-teller in Chapter 27 of </a:t>
            </a:r>
            <a:r>
              <a:rPr lang="en-GB" sz="2800" i="1" dirty="0" err="1"/>
              <a:t>Crome</a:t>
            </a:r>
            <a:r>
              <a:rPr lang="en-GB" sz="2800" i="1" dirty="0"/>
              <a:t> Yellow </a:t>
            </a:r>
            <a:r>
              <a:rPr lang="en-GB" sz="2800" dirty="0"/>
              <a:t>(1921), by Aldous Huxley (who wrote Brave New World) called Madame </a:t>
            </a:r>
            <a:r>
              <a:rPr lang="en-GB" sz="2800" dirty="0" err="1"/>
              <a:t>Sesostris</a:t>
            </a:r>
            <a:endParaRPr lang="en-GB" sz="2800" dirty="0"/>
          </a:p>
        </p:txBody>
      </p:sp>
    </p:spTree>
    <p:extLst>
      <p:ext uri="{BB962C8B-B14F-4D97-AF65-F5344CB8AC3E}">
        <p14:creationId xmlns:p14="http://schemas.microsoft.com/office/powerpoint/2010/main" val="1237460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lnSpc>
                <a:spcPct val="115000"/>
              </a:lnSpc>
            </a:pPr>
            <a:r>
              <a:rPr kumimoji="0" lang="en-GB" sz="2800" b="0" i="0" u="none" strike="noStrike" cap="none" normalizeH="0" baseline="0" dirty="0" smtClean="0">
                <a:ln>
                  <a:noFill/>
                </a:ln>
                <a:solidFill>
                  <a:schemeClr val="tx1"/>
                </a:solidFill>
                <a:effectLst/>
                <a:latin typeface="Calibri" pitchFamily="34" charset="0"/>
                <a:cs typeface="Arial" pitchFamily="34" charset="0"/>
              </a:rPr>
              <a:t>.</a:t>
            </a:r>
            <a:r>
              <a:rPr lang="en-GB" sz="2800" dirty="0">
                <a:ea typeface="Calibri"/>
                <a:cs typeface="Times New Roman"/>
              </a:rPr>
              <a:t> ‘Here, so far as I could tell, there was no lamentation except sighs, which caused the eternal air to tremble.’ Dante’s </a:t>
            </a:r>
            <a:r>
              <a:rPr lang="en-GB" sz="2800" i="1" dirty="0">
                <a:ea typeface="Calibri"/>
                <a:cs typeface="Times New Roman"/>
              </a:rPr>
              <a:t>Hell,</a:t>
            </a:r>
            <a:r>
              <a:rPr lang="en-GB" sz="2800" dirty="0">
                <a:ea typeface="Calibri"/>
                <a:cs typeface="Times New Roman"/>
              </a:rPr>
              <a:t> Canto IV: The sighs are uttered by those who had lived good lives but without Christian knowledge. In limbo, this part of Hell, the souls have desire for God but lack hope.</a:t>
            </a:r>
          </a:p>
          <a:p>
            <a:pPr>
              <a:lnSpc>
                <a:spcPct val="115000"/>
              </a:lnSpc>
            </a:pPr>
            <a:r>
              <a:rPr lang="en-GB" sz="2800" dirty="0">
                <a:ea typeface="Calibri"/>
                <a:cs typeface="Times New Roman"/>
              </a:rPr>
              <a:t> </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GB" sz="28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37460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lnSpc>
                <a:spcPct val="115000"/>
              </a:lnSpc>
            </a:pPr>
            <a:r>
              <a:rPr lang="en-GB" sz="2800" dirty="0">
                <a:ea typeface="Calibri"/>
                <a:cs typeface="Times New Roman"/>
              </a:rPr>
              <a:t>‘Hypocrite reader, my fellow man, my brother!’</a:t>
            </a:r>
          </a:p>
          <a:p>
            <a:pPr>
              <a:lnSpc>
                <a:spcPct val="115000"/>
              </a:lnSpc>
            </a:pPr>
            <a:r>
              <a:rPr lang="en-GB" sz="2800" dirty="0">
                <a:ea typeface="Calibri"/>
                <a:cs typeface="Times New Roman"/>
              </a:rPr>
              <a:t>From Baudelaire’s </a:t>
            </a:r>
            <a:r>
              <a:rPr lang="en-GB" sz="2800" i="1" dirty="0">
                <a:ea typeface="Calibri"/>
                <a:cs typeface="Times New Roman"/>
              </a:rPr>
              <a:t>Flowers of Evil – </a:t>
            </a:r>
            <a:r>
              <a:rPr lang="en-GB" sz="2800" dirty="0">
                <a:ea typeface="Calibri"/>
                <a:cs typeface="Times New Roman"/>
              </a:rPr>
              <a:t>a poem in which the poet states that we are all guilty of stupidity, error, sin and meanness.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2437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lnSpc>
                <a:spcPct val="115000"/>
              </a:lnSpc>
            </a:pPr>
            <a:r>
              <a:rPr lang="en-GB" sz="2800" dirty="0">
                <a:ea typeface="Calibri"/>
                <a:cs typeface="Times New Roman"/>
              </a:rPr>
              <a:t>‘such a long stream of people that I should never have believed death had undone so many’. </a:t>
            </a:r>
          </a:p>
          <a:p>
            <a:pPr>
              <a:lnSpc>
                <a:spcPct val="115000"/>
              </a:lnSpc>
            </a:pPr>
            <a:r>
              <a:rPr lang="en-GB" sz="2800" dirty="0">
                <a:ea typeface="Calibri"/>
                <a:cs typeface="Times New Roman"/>
              </a:rPr>
              <a:t>From Dante’s </a:t>
            </a:r>
            <a:r>
              <a:rPr lang="en-GB" sz="2800" i="1" dirty="0">
                <a:ea typeface="Calibri"/>
                <a:cs typeface="Times New Roman"/>
              </a:rPr>
              <a:t>Hell</a:t>
            </a:r>
            <a:r>
              <a:rPr lang="en-GB" sz="2800" dirty="0">
                <a:ea typeface="Calibri"/>
                <a:cs typeface="Times New Roman"/>
              </a:rPr>
              <a:t>, Canto III. The people described had lived selfishly and had known neither good nor evil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2437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GB" sz="2800" dirty="0">
                <a:ea typeface="Calibri"/>
                <a:cs typeface="Times New Roman"/>
              </a:rPr>
              <a:t>The Countess Marie </a:t>
            </a:r>
            <a:r>
              <a:rPr lang="en-GB" sz="2800" dirty="0" err="1">
                <a:ea typeface="Calibri"/>
                <a:cs typeface="Times New Roman"/>
              </a:rPr>
              <a:t>Larisch</a:t>
            </a:r>
            <a:r>
              <a:rPr lang="en-GB" sz="2800" dirty="0">
                <a:ea typeface="Calibri"/>
                <a:cs typeface="Times New Roman"/>
              </a:rPr>
              <a:t> said to Eliot: ‘I’m not Russian, I come from Lithuania, pure German’</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GB" sz="28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243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043608" y="1268760"/>
            <a:ext cx="6624736" cy="3960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lnSpc>
                <a:spcPct val="115000"/>
              </a:lnSpc>
            </a:pPr>
            <a:r>
              <a:rPr lang="en-GB" sz="2800" dirty="0">
                <a:ea typeface="Calibri"/>
                <a:cs typeface="Times New Roman"/>
              </a:rPr>
              <a:t>Call back therefore thy meditation again, and bring it down: what's become of man's great extent and proportion, when himself shrinks himself and consumes himself to a handful of dust;</a:t>
            </a:r>
          </a:p>
          <a:p>
            <a:r>
              <a:rPr lang="en-GB" sz="2800" dirty="0">
                <a:ea typeface="Calibri"/>
                <a:cs typeface="Times New Roman"/>
              </a:rPr>
              <a:t>from Donne’s Meditation of </a:t>
            </a:r>
            <a:r>
              <a:rPr lang="en-GB" sz="2800" i="1" dirty="0">
                <a:ea typeface="Calibri"/>
                <a:cs typeface="Times New Roman"/>
              </a:rPr>
              <a:t>Devotions upon Emergent </a:t>
            </a:r>
            <a:r>
              <a:rPr lang="en-GB" sz="2800" i="1" dirty="0" err="1">
                <a:ea typeface="Calibri"/>
                <a:cs typeface="Times New Roman"/>
              </a:rPr>
              <a:t>Occassions</a:t>
            </a:r>
            <a:r>
              <a:rPr kumimoji="0" lang="en-GB" sz="28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2437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3A6150C-5278-4684-BBA1-F38C1EA5B8CF}">
  <ds:schemaRefs>
    <ds:schemaRef ds:uri="http://schemas.microsoft.com/sharepoint/v3/contenttype/forms"/>
  </ds:schemaRefs>
</ds:datastoreItem>
</file>

<file path=customXml/itemProps2.xml><?xml version="1.0" encoding="utf-8"?>
<ds:datastoreItem xmlns:ds="http://schemas.openxmlformats.org/officeDocument/2006/customXml" ds:itemID="{D8D41CC5-6887-4D5A-9539-8573A142AD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375170-406B-4C25-AD20-6BB43423C5B2}">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64</TotalTime>
  <Words>734</Words>
  <Application>Microsoft Office PowerPoint</Application>
  <PresentationFormat>On-screen Show (4:3)</PresentationFormat>
  <Paragraphs>51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The Waste Land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Waste Land</dc:title>
  <dc:creator>David Kinder</dc:creator>
  <cp:lastModifiedBy>David Kinder</cp:lastModifiedBy>
  <cp:revision>3</cp:revision>
  <dcterms:created xsi:type="dcterms:W3CDTF">2012-10-10T12:46:49Z</dcterms:created>
  <dcterms:modified xsi:type="dcterms:W3CDTF">2013-11-24T20:31:56Z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