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74" d="100"/>
          <a:sy n="74"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C99AA2A-0823-4F45-AC59-47B03627846B}" type="datetimeFigureOut">
              <a:rPr lang="en-GB" smtClean="0"/>
              <a:t>15/12/2013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199353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C99AA2A-0823-4F45-AC59-47B03627846B}" type="datetimeFigureOut">
              <a:rPr lang="en-GB" smtClean="0"/>
              <a:t>15/12/2013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5081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C99AA2A-0823-4F45-AC59-47B03627846B}" type="datetimeFigureOut">
              <a:rPr lang="en-GB" smtClean="0"/>
              <a:t>15/12/2013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221631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C99AA2A-0823-4F45-AC59-47B03627846B}" type="datetimeFigureOut">
              <a:rPr lang="en-GB" smtClean="0"/>
              <a:t>15/12/2013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1566711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9AA2A-0823-4F45-AC59-47B03627846B}" type="datetimeFigureOut">
              <a:rPr lang="en-GB" smtClean="0"/>
              <a:t>15/12/2013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4024817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C99AA2A-0823-4F45-AC59-47B03627846B}" type="datetimeFigureOut">
              <a:rPr lang="en-GB" smtClean="0"/>
              <a:t>15/12/2013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3350133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C99AA2A-0823-4F45-AC59-47B03627846B}" type="datetimeFigureOut">
              <a:rPr lang="en-GB" smtClean="0"/>
              <a:t>15/12/2013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1350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C99AA2A-0823-4F45-AC59-47B03627846B}" type="datetimeFigureOut">
              <a:rPr lang="en-GB" smtClean="0"/>
              <a:t>15/12/2013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173554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9AA2A-0823-4F45-AC59-47B03627846B}" type="datetimeFigureOut">
              <a:rPr lang="en-GB" smtClean="0"/>
              <a:t>15/12/2013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1693301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9AA2A-0823-4F45-AC59-47B03627846B}" type="datetimeFigureOut">
              <a:rPr lang="en-GB" smtClean="0"/>
              <a:t>15/12/2013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2271486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9AA2A-0823-4F45-AC59-47B03627846B}" type="datetimeFigureOut">
              <a:rPr lang="en-GB" smtClean="0"/>
              <a:t>15/12/2013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78B485-835E-4441-AA39-2F7A8C192514}" type="slidenum">
              <a:rPr lang="en-GB" smtClean="0"/>
              <a:t>‹#›</a:t>
            </a:fld>
            <a:endParaRPr lang="en-GB"/>
          </a:p>
        </p:txBody>
      </p:sp>
    </p:spTree>
    <p:extLst>
      <p:ext uri="{BB962C8B-B14F-4D97-AF65-F5344CB8AC3E}">
        <p14:creationId xmlns:p14="http://schemas.microsoft.com/office/powerpoint/2010/main" val="299579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99AA2A-0823-4F45-AC59-47B03627846B}" type="datetimeFigureOut">
              <a:rPr lang="en-GB" smtClean="0"/>
              <a:t>15/12/2013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8B485-835E-4441-AA39-2F7A8C192514}" type="slidenum">
              <a:rPr lang="en-GB" smtClean="0"/>
              <a:t>‹#›</a:t>
            </a:fld>
            <a:endParaRPr lang="en-GB"/>
          </a:p>
        </p:txBody>
      </p:sp>
    </p:spTree>
    <p:extLst>
      <p:ext uri="{BB962C8B-B14F-4D97-AF65-F5344CB8AC3E}">
        <p14:creationId xmlns:p14="http://schemas.microsoft.com/office/powerpoint/2010/main" val="226401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170099"/>
          </a:xfrm>
          <a:prstGeom prst="rect">
            <a:avLst/>
          </a:prstGeom>
          <a:noFill/>
        </p:spPr>
        <p:txBody>
          <a:bodyPr wrap="square" rtlCol="0">
            <a:spAutoFit/>
          </a:bodyPr>
          <a:lstStyle/>
          <a:p>
            <a:r>
              <a:rPr lang="en-GB" sz="4000" dirty="0" smtClean="0"/>
              <a:t>In the sacred ‘Upanishad’, one of India’s great Hindu texts, the creator makes a repeated thunder-like call to the Gods, men and the demons who each seek his wisdom, seeing if they will understand</a:t>
            </a:r>
            <a:endParaRPr lang="en-GB" sz="4000" dirty="0"/>
          </a:p>
        </p:txBody>
      </p:sp>
    </p:spTree>
    <p:extLst>
      <p:ext uri="{BB962C8B-B14F-4D97-AF65-F5344CB8AC3E}">
        <p14:creationId xmlns:p14="http://schemas.microsoft.com/office/powerpoint/2010/main" val="1368560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1323439"/>
          </a:xfrm>
          <a:prstGeom prst="rect">
            <a:avLst/>
          </a:prstGeom>
          <a:noFill/>
        </p:spPr>
        <p:txBody>
          <a:bodyPr wrap="square" rtlCol="0">
            <a:spAutoFit/>
          </a:bodyPr>
          <a:lstStyle/>
          <a:p>
            <a:r>
              <a:rPr lang="en-GB" sz="4000" dirty="0" smtClean="0"/>
              <a:t>In the Bible, God is often described as speaking to men with a voice of thunder.</a:t>
            </a:r>
            <a:endParaRPr lang="en-GB" sz="4000" dirty="0"/>
          </a:p>
        </p:txBody>
      </p:sp>
    </p:spTree>
    <p:extLst>
      <p:ext uri="{BB962C8B-B14F-4D97-AF65-F5344CB8AC3E}">
        <p14:creationId xmlns:p14="http://schemas.microsoft.com/office/powerpoint/2010/main" val="1397414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785652"/>
          </a:xfrm>
          <a:prstGeom prst="rect">
            <a:avLst/>
          </a:prstGeom>
          <a:noFill/>
        </p:spPr>
        <p:txBody>
          <a:bodyPr wrap="square" rtlCol="0">
            <a:spAutoFit/>
          </a:bodyPr>
          <a:lstStyle/>
          <a:p>
            <a:r>
              <a:rPr lang="en-GB" sz="4000" dirty="0" smtClean="0"/>
              <a:t>Just near his death, in the garden of Gethsemane, Jesus ‘being in an agony… prayed more earnestly: and his sweat was as it were great drops of blood falling to the ground’ (St Luke’s gospel) while his disciples slept. </a:t>
            </a:r>
            <a:endParaRPr lang="en-GB" sz="4000" dirty="0"/>
          </a:p>
        </p:txBody>
      </p:sp>
    </p:spTree>
    <p:extLst>
      <p:ext uri="{BB962C8B-B14F-4D97-AF65-F5344CB8AC3E}">
        <p14:creationId xmlns:p14="http://schemas.microsoft.com/office/powerpoint/2010/main" val="3101943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94317" y="1394317"/>
            <a:ext cx="9740900" cy="3785652"/>
          </a:xfrm>
          <a:prstGeom prst="rect">
            <a:avLst/>
          </a:prstGeom>
          <a:noFill/>
        </p:spPr>
        <p:txBody>
          <a:bodyPr wrap="square" rtlCol="0">
            <a:spAutoFit/>
          </a:bodyPr>
          <a:lstStyle/>
          <a:p>
            <a:r>
              <a:rPr lang="en-GB" sz="4000" dirty="0" smtClean="0"/>
              <a:t>In </a:t>
            </a:r>
            <a:r>
              <a:rPr lang="en-GB" sz="4000" dirty="0" err="1" smtClean="0"/>
              <a:t>Shackleton’s</a:t>
            </a:r>
            <a:r>
              <a:rPr lang="en-GB" sz="4000" dirty="0" smtClean="0"/>
              <a:t> (famous explorer) account of his Antarctic expedition, ‘the party of explorers, at the extremity of their strength, had the constant delusion that there was one more member than could actually be counted.’</a:t>
            </a:r>
            <a:endParaRPr lang="en-GB" sz="4000" dirty="0"/>
          </a:p>
        </p:txBody>
      </p:sp>
    </p:spTree>
    <p:extLst>
      <p:ext uri="{BB962C8B-B14F-4D97-AF65-F5344CB8AC3E}">
        <p14:creationId xmlns:p14="http://schemas.microsoft.com/office/powerpoint/2010/main" val="1377166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785652"/>
          </a:xfrm>
          <a:prstGeom prst="rect">
            <a:avLst/>
          </a:prstGeom>
          <a:noFill/>
        </p:spPr>
        <p:txBody>
          <a:bodyPr wrap="square" rtlCol="0">
            <a:spAutoFit/>
          </a:bodyPr>
          <a:lstStyle/>
          <a:p>
            <a:r>
              <a:rPr lang="en-GB" sz="4000" dirty="0" smtClean="0"/>
              <a:t>In all three of these - </a:t>
            </a:r>
            <a:r>
              <a:rPr lang="en-GB" sz="4000" dirty="0" err="1" smtClean="0"/>
              <a:t>Hieronymous</a:t>
            </a:r>
            <a:r>
              <a:rPr lang="en-GB" sz="4000" dirty="0" smtClean="0"/>
              <a:t> Bosch’s (1460-1516) paintings of hell, in surrealist art and as part of an obstacle for the questing knight in the Grail myth - there are nightmarish landscapes with weird creatures in them</a:t>
            </a:r>
            <a:endParaRPr lang="en-GB" sz="4000" dirty="0"/>
          </a:p>
        </p:txBody>
      </p:sp>
    </p:spTree>
    <p:extLst>
      <p:ext uri="{BB962C8B-B14F-4D97-AF65-F5344CB8AC3E}">
        <p14:creationId xmlns:p14="http://schemas.microsoft.com/office/powerpoint/2010/main" val="3405277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1938992"/>
          </a:xfrm>
          <a:prstGeom prst="rect">
            <a:avLst/>
          </a:prstGeom>
          <a:noFill/>
        </p:spPr>
        <p:txBody>
          <a:bodyPr wrap="square" rtlCol="0">
            <a:spAutoFit/>
          </a:bodyPr>
          <a:lstStyle/>
          <a:p>
            <a:r>
              <a:rPr lang="en-GB" sz="4000" dirty="0" smtClean="0"/>
              <a:t>The hermit thrush is a shy North American bird, famous for its song which is like water dripping.</a:t>
            </a:r>
            <a:endParaRPr lang="en-GB" sz="4000" dirty="0"/>
          </a:p>
        </p:txBody>
      </p:sp>
    </p:spTree>
    <p:extLst>
      <p:ext uri="{BB962C8B-B14F-4D97-AF65-F5344CB8AC3E}">
        <p14:creationId xmlns:p14="http://schemas.microsoft.com/office/powerpoint/2010/main" val="860089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170099"/>
          </a:xfrm>
          <a:prstGeom prst="rect">
            <a:avLst/>
          </a:prstGeom>
          <a:noFill/>
        </p:spPr>
        <p:txBody>
          <a:bodyPr wrap="square" rtlCol="0">
            <a:spAutoFit/>
          </a:bodyPr>
          <a:lstStyle/>
          <a:p>
            <a:r>
              <a:rPr lang="en-GB" sz="4000" dirty="0" smtClean="0"/>
              <a:t>Herman Hess, in his book ‘Glimpse into Chaos’ (1920) writes about how ‘already half of Eastern Europe (was) on the way to chaos’. He was mainly writing about the </a:t>
            </a:r>
            <a:r>
              <a:rPr lang="en-GB" sz="4000" smtClean="0"/>
              <a:t>Russian revolution of 1917.</a:t>
            </a:r>
            <a:endParaRPr lang="en-GB" sz="4000" dirty="0"/>
          </a:p>
        </p:txBody>
      </p:sp>
    </p:spTree>
    <p:extLst>
      <p:ext uri="{BB962C8B-B14F-4D97-AF65-F5344CB8AC3E}">
        <p14:creationId xmlns:p14="http://schemas.microsoft.com/office/powerpoint/2010/main" val="364194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785652"/>
          </a:xfrm>
          <a:prstGeom prst="rect">
            <a:avLst/>
          </a:prstGeom>
          <a:noFill/>
        </p:spPr>
        <p:txBody>
          <a:bodyPr wrap="square" rtlCol="0">
            <a:spAutoFit/>
          </a:bodyPr>
          <a:lstStyle/>
          <a:p>
            <a:r>
              <a:rPr lang="en-GB" sz="4000" dirty="0" smtClean="0"/>
              <a:t>In the sacred ‘Upanishad’, one of India’s great Hindu texts, the creator makes a repeated thunder-like call to the Gods, men and the demons who each seek his wisdom, seeing if they will understand. The men think he says ‘</a:t>
            </a:r>
            <a:r>
              <a:rPr lang="en-GB" sz="4000" dirty="0" err="1" smtClean="0"/>
              <a:t>datta</a:t>
            </a:r>
            <a:r>
              <a:rPr lang="en-GB" sz="4000" dirty="0" smtClean="0"/>
              <a:t>’.</a:t>
            </a:r>
            <a:endParaRPr lang="en-GB" sz="4000" dirty="0"/>
          </a:p>
        </p:txBody>
      </p:sp>
    </p:spTree>
    <p:extLst>
      <p:ext uri="{BB962C8B-B14F-4D97-AF65-F5344CB8AC3E}">
        <p14:creationId xmlns:p14="http://schemas.microsoft.com/office/powerpoint/2010/main" val="2732763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785652"/>
          </a:xfrm>
          <a:prstGeom prst="rect">
            <a:avLst/>
          </a:prstGeom>
          <a:noFill/>
        </p:spPr>
        <p:txBody>
          <a:bodyPr wrap="square" rtlCol="0">
            <a:spAutoFit/>
          </a:bodyPr>
          <a:lstStyle/>
          <a:p>
            <a:r>
              <a:rPr lang="en-GB" sz="4000" dirty="0" smtClean="0"/>
              <a:t>In the sacred ‘Upanishad’, one of India’s great Hindu texts, the creator makes a repeated thunder-like call to the Gods, men and the demons who each seek his wisdom, seeing if they will understand. The demons think he says ‘be compassionate’ and he agrees.</a:t>
            </a:r>
            <a:endParaRPr lang="en-GB" sz="4000" dirty="0"/>
          </a:p>
        </p:txBody>
      </p:sp>
    </p:spTree>
    <p:extLst>
      <p:ext uri="{BB962C8B-B14F-4D97-AF65-F5344CB8AC3E}">
        <p14:creationId xmlns:p14="http://schemas.microsoft.com/office/powerpoint/2010/main" val="3883942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785652"/>
          </a:xfrm>
          <a:prstGeom prst="rect">
            <a:avLst/>
          </a:prstGeom>
          <a:noFill/>
        </p:spPr>
        <p:txBody>
          <a:bodyPr wrap="square" rtlCol="0">
            <a:spAutoFit/>
          </a:bodyPr>
          <a:lstStyle/>
          <a:p>
            <a:r>
              <a:rPr lang="en-GB" sz="4000" dirty="0" smtClean="0"/>
              <a:t>In the sacred ‘Upanishad’, one of India’s great Hindu texts, the creator makes a repeated thunder-like call to the Gods, men and the demons who each seek his wisdom, seeing if they will understand. The Gods think he says ‘restrain yourselves’.</a:t>
            </a:r>
            <a:endParaRPr lang="en-GB" sz="4000" dirty="0"/>
          </a:p>
        </p:txBody>
      </p:sp>
    </p:spTree>
    <p:extLst>
      <p:ext uri="{BB962C8B-B14F-4D97-AF65-F5344CB8AC3E}">
        <p14:creationId xmlns:p14="http://schemas.microsoft.com/office/powerpoint/2010/main" val="347129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170099"/>
          </a:xfrm>
          <a:prstGeom prst="rect">
            <a:avLst/>
          </a:prstGeom>
          <a:noFill/>
        </p:spPr>
        <p:txBody>
          <a:bodyPr wrap="square" rtlCol="0">
            <a:spAutoFit/>
          </a:bodyPr>
          <a:lstStyle/>
          <a:p>
            <a:r>
              <a:rPr lang="en-GB" sz="4000" dirty="0" smtClean="0"/>
              <a:t>The closest Christian equivalent to these three words in Sanskrit is the end of a prayer ‘The Peace of God, which passes all understanding, shall keep your hearts and minds through Jesus Christ.’ </a:t>
            </a:r>
            <a:endParaRPr lang="en-GB" sz="4000" dirty="0"/>
          </a:p>
        </p:txBody>
      </p:sp>
    </p:spTree>
    <p:extLst>
      <p:ext uri="{BB962C8B-B14F-4D97-AF65-F5344CB8AC3E}">
        <p14:creationId xmlns:p14="http://schemas.microsoft.com/office/powerpoint/2010/main" val="211823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3785652"/>
          </a:xfrm>
          <a:prstGeom prst="rect">
            <a:avLst/>
          </a:prstGeom>
          <a:noFill/>
        </p:spPr>
        <p:txBody>
          <a:bodyPr wrap="square" rtlCol="0">
            <a:spAutoFit/>
          </a:bodyPr>
          <a:lstStyle/>
          <a:p>
            <a:r>
              <a:rPr lang="en-GB" sz="4000" dirty="0" smtClean="0"/>
              <a:t>In this anonymous Latin poem ‘The Vigil of Venus’, which celebrates he arrival of spring, </a:t>
            </a:r>
            <a:r>
              <a:rPr lang="en-GB" sz="4000" dirty="0" err="1" smtClean="0"/>
              <a:t>Philomel</a:t>
            </a:r>
            <a:r>
              <a:rPr lang="en-GB" sz="4000" dirty="0" smtClean="0"/>
              <a:t> is transformed into a swallow and her sister into a nightingale. This line ‘When shall I be like the swallow?’ is from before her transformation.</a:t>
            </a:r>
            <a:endParaRPr lang="en-GB" sz="4000" dirty="0"/>
          </a:p>
        </p:txBody>
      </p:sp>
    </p:spTree>
    <p:extLst>
      <p:ext uri="{BB962C8B-B14F-4D97-AF65-F5344CB8AC3E}">
        <p14:creationId xmlns:p14="http://schemas.microsoft.com/office/powerpoint/2010/main" val="1483126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1938992"/>
          </a:xfrm>
          <a:prstGeom prst="rect">
            <a:avLst/>
          </a:prstGeom>
          <a:noFill/>
        </p:spPr>
        <p:txBody>
          <a:bodyPr wrap="square" rtlCol="0">
            <a:spAutoFit/>
          </a:bodyPr>
          <a:lstStyle/>
          <a:p>
            <a:r>
              <a:rPr lang="en-GB" sz="4000" dirty="0" smtClean="0"/>
              <a:t>This famous children’s rhyme has its origins in a ritual where humans were sacrificed in blessing new buildings.</a:t>
            </a:r>
            <a:endParaRPr lang="en-GB" sz="4000" dirty="0"/>
          </a:p>
        </p:txBody>
      </p:sp>
    </p:spTree>
    <p:extLst>
      <p:ext uri="{BB962C8B-B14F-4D97-AF65-F5344CB8AC3E}">
        <p14:creationId xmlns:p14="http://schemas.microsoft.com/office/powerpoint/2010/main" val="2971374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1323439"/>
          </a:xfrm>
          <a:prstGeom prst="rect">
            <a:avLst/>
          </a:prstGeom>
          <a:noFill/>
        </p:spPr>
        <p:txBody>
          <a:bodyPr wrap="square" rtlCol="0">
            <a:spAutoFit/>
          </a:bodyPr>
          <a:lstStyle/>
          <a:p>
            <a:r>
              <a:rPr lang="en-GB" sz="4000" dirty="0" smtClean="0"/>
              <a:t>The Fisher King has crossed the waste land and arrived at the sea.</a:t>
            </a:r>
            <a:endParaRPr lang="en-GB" sz="4000" dirty="0"/>
          </a:p>
        </p:txBody>
      </p:sp>
    </p:spTree>
    <p:extLst>
      <p:ext uri="{BB962C8B-B14F-4D97-AF65-F5344CB8AC3E}">
        <p14:creationId xmlns:p14="http://schemas.microsoft.com/office/powerpoint/2010/main" val="375143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87500" y="1587500"/>
            <a:ext cx="9740900" cy="4401205"/>
          </a:xfrm>
          <a:prstGeom prst="rect">
            <a:avLst/>
          </a:prstGeom>
          <a:noFill/>
        </p:spPr>
        <p:txBody>
          <a:bodyPr wrap="square" rtlCol="0">
            <a:spAutoFit/>
          </a:bodyPr>
          <a:lstStyle/>
          <a:p>
            <a:r>
              <a:rPr lang="en-GB" sz="4000" dirty="0" smtClean="0"/>
              <a:t>‘I heard below the door of the horrible tower nailed up… I did not weep, I so turned to stone inside.’ From Dante’s </a:t>
            </a:r>
            <a:r>
              <a:rPr lang="en-GB" sz="4000" i="1" dirty="0" smtClean="0"/>
              <a:t>Hell </a:t>
            </a:r>
            <a:r>
              <a:rPr lang="en-GB" sz="4000" dirty="0" smtClean="0"/>
              <a:t>(xxxiii): the words of Count </a:t>
            </a:r>
            <a:r>
              <a:rPr lang="en-GB" sz="4000" dirty="0" err="1" smtClean="0"/>
              <a:t>Ugolino</a:t>
            </a:r>
            <a:r>
              <a:rPr lang="en-GB" sz="4000" dirty="0" smtClean="0"/>
              <a:t>, who was locked in a tower for his political treachery with his four sons. They all died before him. In Hell </a:t>
            </a:r>
            <a:r>
              <a:rPr lang="en-GB" sz="4000" dirty="0" err="1" smtClean="0"/>
              <a:t>henever</a:t>
            </a:r>
            <a:r>
              <a:rPr lang="en-GB" sz="4000" dirty="0" smtClean="0"/>
              <a:t> gets beyond utter hatred for his captors.</a:t>
            </a:r>
            <a:endParaRPr lang="en-GB" sz="4000" dirty="0"/>
          </a:p>
        </p:txBody>
      </p:sp>
    </p:spTree>
    <p:extLst>
      <p:ext uri="{BB962C8B-B14F-4D97-AF65-F5344CB8AC3E}">
        <p14:creationId xmlns:p14="http://schemas.microsoft.com/office/powerpoint/2010/main" val="5340529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4B650DC-7AD4-4F4A-B161-E7CD30DB7BC8}"/>
</file>

<file path=customXml/itemProps2.xml><?xml version="1.0" encoding="utf-8"?>
<ds:datastoreItem xmlns:ds="http://schemas.openxmlformats.org/officeDocument/2006/customXml" ds:itemID="{6CC1CDEC-7BEB-482B-93C0-4620659A1D1E}"/>
</file>

<file path=customXml/itemProps3.xml><?xml version="1.0" encoding="utf-8"?>
<ds:datastoreItem xmlns:ds="http://schemas.openxmlformats.org/officeDocument/2006/customXml" ds:itemID="{CC0BC8F9-D7E6-45C8-8CA3-D3B68204AD9B}"/>
</file>

<file path=docProps/app.xml><?xml version="1.0" encoding="utf-8"?>
<Properties xmlns="http://schemas.openxmlformats.org/officeDocument/2006/extended-properties" xmlns:vt="http://schemas.openxmlformats.org/officeDocument/2006/docPropsVTypes">
  <TotalTime>39</TotalTime>
  <Words>588</Words>
  <Application>Microsoft Office PowerPoint</Application>
  <PresentationFormat>Widescreen</PresentationFormat>
  <Paragraphs>15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Juliet</dc:creator>
  <cp:lastModifiedBy>Juliet</cp:lastModifiedBy>
  <cp:revision>6</cp:revision>
  <dcterms:created xsi:type="dcterms:W3CDTF">2013-12-15T19:01:46Z</dcterms:created>
  <dcterms:modified xsi:type="dcterms:W3CDTF">2013-12-15T19:41:40Z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