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Lst>
  <p:sldSz cx="13208000" cy="9906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15" autoAdjust="0"/>
    <p:restoredTop sz="94660"/>
  </p:normalViewPr>
  <p:slideViewPr>
    <p:cSldViewPr snapToGrid="0">
      <p:cViewPr>
        <p:scale>
          <a:sx n="75" d="100"/>
          <a:sy n="75" d="100"/>
        </p:scale>
        <p:origin x="774"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621191"/>
            <a:ext cx="11226800" cy="3448756"/>
          </a:xfrm>
        </p:spPr>
        <p:txBody>
          <a:bodyPr anchor="b"/>
          <a:lstStyle>
            <a:lvl1pPr algn="ctr">
              <a:defRPr sz="8666"/>
            </a:lvl1pPr>
          </a:lstStyle>
          <a:p>
            <a:r>
              <a:rPr lang="en-US"/>
              <a:t>Click to edit Master title style</a:t>
            </a:r>
            <a:endParaRPr lang="en-US" dirty="0"/>
          </a:p>
        </p:txBody>
      </p:sp>
      <p:sp>
        <p:nvSpPr>
          <p:cNvPr id="3" name="Subtitle 2"/>
          <p:cNvSpPr>
            <a:spLocks noGrp="1"/>
          </p:cNvSpPr>
          <p:nvPr>
            <p:ph type="subTitle" idx="1"/>
          </p:nvPr>
        </p:nvSpPr>
        <p:spPr>
          <a:xfrm>
            <a:off x="1651000" y="5202944"/>
            <a:ext cx="9906000" cy="2391656"/>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C0659F-5172-4D1D-9D27-E069C6BCC500}" type="datetimeFigureOut">
              <a:rPr lang="en-GB" smtClean="0"/>
              <a:t>05/06/2018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F16CBE-D32A-4427-B700-3D4D70FECEC5}" type="slidenum">
              <a:rPr lang="en-GB" smtClean="0"/>
              <a:t>‹#›</a:t>
            </a:fld>
            <a:endParaRPr lang="en-GB"/>
          </a:p>
        </p:txBody>
      </p:sp>
    </p:spTree>
    <p:extLst>
      <p:ext uri="{BB962C8B-B14F-4D97-AF65-F5344CB8AC3E}">
        <p14:creationId xmlns:p14="http://schemas.microsoft.com/office/powerpoint/2010/main" val="3988591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0659F-5172-4D1D-9D27-E069C6BCC500}" type="datetimeFigureOut">
              <a:rPr lang="en-GB" smtClean="0"/>
              <a:t>05/06/2018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F16CBE-D32A-4427-B700-3D4D70FECEC5}" type="slidenum">
              <a:rPr lang="en-GB" smtClean="0"/>
              <a:t>‹#›</a:t>
            </a:fld>
            <a:endParaRPr lang="en-GB"/>
          </a:p>
        </p:txBody>
      </p:sp>
    </p:spTree>
    <p:extLst>
      <p:ext uri="{BB962C8B-B14F-4D97-AF65-F5344CB8AC3E}">
        <p14:creationId xmlns:p14="http://schemas.microsoft.com/office/powerpoint/2010/main" val="2210576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51976" y="527403"/>
            <a:ext cx="2847975"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08051" y="527403"/>
            <a:ext cx="8378825"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0659F-5172-4D1D-9D27-E069C6BCC500}" type="datetimeFigureOut">
              <a:rPr lang="en-GB" smtClean="0"/>
              <a:t>05/06/2018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F16CBE-D32A-4427-B700-3D4D70FECEC5}" type="slidenum">
              <a:rPr lang="en-GB" smtClean="0"/>
              <a:t>‹#›</a:t>
            </a:fld>
            <a:endParaRPr lang="en-GB"/>
          </a:p>
        </p:txBody>
      </p:sp>
    </p:spTree>
    <p:extLst>
      <p:ext uri="{BB962C8B-B14F-4D97-AF65-F5344CB8AC3E}">
        <p14:creationId xmlns:p14="http://schemas.microsoft.com/office/powerpoint/2010/main" val="2258077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0659F-5172-4D1D-9D27-E069C6BCC500}" type="datetimeFigureOut">
              <a:rPr lang="en-GB" smtClean="0"/>
              <a:t>05/06/2018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F16CBE-D32A-4427-B700-3D4D70FECEC5}" type="slidenum">
              <a:rPr lang="en-GB" smtClean="0"/>
              <a:t>‹#›</a:t>
            </a:fld>
            <a:endParaRPr lang="en-GB"/>
          </a:p>
        </p:txBody>
      </p:sp>
    </p:spTree>
    <p:extLst>
      <p:ext uri="{BB962C8B-B14F-4D97-AF65-F5344CB8AC3E}">
        <p14:creationId xmlns:p14="http://schemas.microsoft.com/office/powerpoint/2010/main" val="1865345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01172" y="2469624"/>
            <a:ext cx="11391900" cy="4120620"/>
          </a:xfrm>
        </p:spPr>
        <p:txBody>
          <a:bodyPr anchor="b"/>
          <a:lstStyle>
            <a:lvl1pPr>
              <a:defRPr sz="8666"/>
            </a:lvl1pPr>
          </a:lstStyle>
          <a:p>
            <a:r>
              <a:rPr lang="en-US"/>
              <a:t>Click to edit Master title style</a:t>
            </a:r>
            <a:endParaRPr lang="en-US" dirty="0"/>
          </a:p>
        </p:txBody>
      </p:sp>
      <p:sp>
        <p:nvSpPr>
          <p:cNvPr id="3" name="Text Placeholder 2"/>
          <p:cNvSpPr>
            <a:spLocks noGrp="1"/>
          </p:cNvSpPr>
          <p:nvPr>
            <p:ph type="body" idx="1"/>
          </p:nvPr>
        </p:nvSpPr>
        <p:spPr>
          <a:xfrm>
            <a:off x="901172" y="6629226"/>
            <a:ext cx="11391900" cy="2166937"/>
          </a:xfrm>
        </p:spPr>
        <p:txBody>
          <a:bodyPr/>
          <a:lstStyle>
            <a:lvl1pPr marL="0" indent="0">
              <a:buNone/>
              <a:defRPr sz="3467">
                <a:solidFill>
                  <a:schemeClr val="tx1"/>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0C0659F-5172-4D1D-9D27-E069C6BCC500}" type="datetimeFigureOut">
              <a:rPr lang="en-GB" smtClean="0"/>
              <a:t>05/06/2018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F16CBE-D32A-4427-B700-3D4D70FECEC5}" type="slidenum">
              <a:rPr lang="en-GB" smtClean="0"/>
              <a:t>‹#›</a:t>
            </a:fld>
            <a:endParaRPr lang="en-GB"/>
          </a:p>
        </p:txBody>
      </p:sp>
    </p:spTree>
    <p:extLst>
      <p:ext uri="{BB962C8B-B14F-4D97-AF65-F5344CB8AC3E}">
        <p14:creationId xmlns:p14="http://schemas.microsoft.com/office/powerpoint/2010/main" val="3036694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08050" y="2637014"/>
            <a:ext cx="561340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86550" y="2637014"/>
            <a:ext cx="561340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C0659F-5172-4D1D-9D27-E069C6BCC500}" type="datetimeFigureOut">
              <a:rPr lang="en-GB" smtClean="0"/>
              <a:t>05/06/2018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F16CBE-D32A-4427-B700-3D4D70FECEC5}" type="slidenum">
              <a:rPr lang="en-GB" smtClean="0"/>
              <a:t>‹#›</a:t>
            </a:fld>
            <a:endParaRPr lang="en-GB"/>
          </a:p>
        </p:txBody>
      </p:sp>
    </p:spTree>
    <p:extLst>
      <p:ext uri="{BB962C8B-B14F-4D97-AF65-F5344CB8AC3E}">
        <p14:creationId xmlns:p14="http://schemas.microsoft.com/office/powerpoint/2010/main" val="1450108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09770" y="527405"/>
            <a:ext cx="11391900"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9772" y="2428347"/>
            <a:ext cx="5587602"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en-US"/>
              <a:t>Edit Master text styles</a:t>
            </a:r>
          </a:p>
        </p:txBody>
      </p:sp>
      <p:sp>
        <p:nvSpPr>
          <p:cNvPr id="4" name="Content Placeholder 3"/>
          <p:cNvSpPr>
            <a:spLocks noGrp="1"/>
          </p:cNvSpPr>
          <p:nvPr>
            <p:ph sz="half" idx="2"/>
          </p:nvPr>
        </p:nvSpPr>
        <p:spPr>
          <a:xfrm>
            <a:off x="909772" y="3618442"/>
            <a:ext cx="5587602"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86551" y="2428347"/>
            <a:ext cx="5615120"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en-US"/>
              <a:t>Edit Master text styles</a:t>
            </a:r>
          </a:p>
        </p:txBody>
      </p:sp>
      <p:sp>
        <p:nvSpPr>
          <p:cNvPr id="6" name="Content Placeholder 5"/>
          <p:cNvSpPr>
            <a:spLocks noGrp="1"/>
          </p:cNvSpPr>
          <p:nvPr>
            <p:ph sz="quarter" idx="4"/>
          </p:nvPr>
        </p:nvSpPr>
        <p:spPr>
          <a:xfrm>
            <a:off x="6686551" y="3618442"/>
            <a:ext cx="5615120"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C0659F-5172-4D1D-9D27-E069C6BCC500}" type="datetimeFigureOut">
              <a:rPr lang="en-GB" smtClean="0"/>
              <a:t>05/06/2018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DF16CBE-D32A-4427-B700-3D4D70FECEC5}" type="slidenum">
              <a:rPr lang="en-GB" smtClean="0"/>
              <a:t>‹#›</a:t>
            </a:fld>
            <a:endParaRPr lang="en-GB"/>
          </a:p>
        </p:txBody>
      </p:sp>
    </p:spTree>
    <p:extLst>
      <p:ext uri="{BB962C8B-B14F-4D97-AF65-F5344CB8AC3E}">
        <p14:creationId xmlns:p14="http://schemas.microsoft.com/office/powerpoint/2010/main" val="1522776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C0659F-5172-4D1D-9D27-E069C6BCC500}" type="datetimeFigureOut">
              <a:rPr lang="en-GB" smtClean="0"/>
              <a:t>05/06/2018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DF16CBE-D32A-4427-B700-3D4D70FECEC5}" type="slidenum">
              <a:rPr lang="en-GB" smtClean="0"/>
              <a:t>‹#›</a:t>
            </a:fld>
            <a:endParaRPr lang="en-GB"/>
          </a:p>
        </p:txBody>
      </p:sp>
    </p:spTree>
    <p:extLst>
      <p:ext uri="{BB962C8B-B14F-4D97-AF65-F5344CB8AC3E}">
        <p14:creationId xmlns:p14="http://schemas.microsoft.com/office/powerpoint/2010/main" val="1085420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C0659F-5172-4D1D-9D27-E069C6BCC500}" type="datetimeFigureOut">
              <a:rPr lang="en-GB" smtClean="0"/>
              <a:t>05/06/2018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DF16CBE-D32A-4427-B700-3D4D70FECEC5}" type="slidenum">
              <a:rPr lang="en-GB" smtClean="0"/>
              <a:t>‹#›</a:t>
            </a:fld>
            <a:endParaRPr lang="en-GB"/>
          </a:p>
        </p:txBody>
      </p:sp>
    </p:spTree>
    <p:extLst>
      <p:ext uri="{BB962C8B-B14F-4D97-AF65-F5344CB8AC3E}">
        <p14:creationId xmlns:p14="http://schemas.microsoft.com/office/powerpoint/2010/main" val="2923763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09770" y="660400"/>
            <a:ext cx="4259924" cy="2311400"/>
          </a:xfrm>
        </p:spPr>
        <p:txBody>
          <a:bodyPr anchor="b"/>
          <a:lstStyle>
            <a:lvl1pPr>
              <a:defRPr sz="4622"/>
            </a:lvl1pPr>
          </a:lstStyle>
          <a:p>
            <a:r>
              <a:rPr lang="en-US"/>
              <a:t>Click to edit Master title style</a:t>
            </a:r>
            <a:endParaRPr lang="en-US" dirty="0"/>
          </a:p>
        </p:txBody>
      </p:sp>
      <p:sp>
        <p:nvSpPr>
          <p:cNvPr id="3" name="Content Placeholder 2"/>
          <p:cNvSpPr>
            <a:spLocks noGrp="1"/>
          </p:cNvSpPr>
          <p:nvPr>
            <p:ph idx="1"/>
          </p:nvPr>
        </p:nvSpPr>
        <p:spPr>
          <a:xfrm>
            <a:off x="5615120" y="1426283"/>
            <a:ext cx="6686550" cy="7039681"/>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09770" y="2971800"/>
            <a:ext cx="425992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en-US"/>
              <a:t>Edit Master text styles</a:t>
            </a:r>
          </a:p>
        </p:txBody>
      </p:sp>
      <p:sp>
        <p:nvSpPr>
          <p:cNvPr id="5" name="Date Placeholder 4"/>
          <p:cNvSpPr>
            <a:spLocks noGrp="1"/>
          </p:cNvSpPr>
          <p:nvPr>
            <p:ph type="dt" sz="half" idx="10"/>
          </p:nvPr>
        </p:nvSpPr>
        <p:spPr/>
        <p:txBody>
          <a:bodyPr/>
          <a:lstStyle/>
          <a:p>
            <a:fld id="{D0C0659F-5172-4D1D-9D27-E069C6BCC500}" type="datetimeFigureOut">
              <a:rPr lang="en-GB" smtClean="0"/>
              <a:t>05/06/2018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F16CBE-D32A-4427-B700-3D4D70FECEC5}" type="slidenum">
              <a:rPr lang="en-GB" smtClean="0"/>
              <a:t>‹#›</a:t>
            </a:fld>
            <a:endParaRPr lang="en-GB"/>
          </a:p>
        </p:txBody>
      </p:sp>
    </p:spTree>
    <p:extLst>
      <p:ext uri="{BB962C8B-B14F-4D97-AF65-F5344CB8AC3E}">
        <p14:creationId xmlns:p14="http://schemas.microsoft.com/office/powerpoint/2010/main" val="3345915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09770" y="660400"/>
            <a:ext cx="4259924" cy="2311400"/>
          </a:xfrm>
        </p:spPr>
        <p:txBody>
          <a:bodyPr anchor="b"/>
          <a:lstStyle>
            <a:lvl1pPr>
              <a:defRPr sz="4622"/>
            </a:lvl1pPr>
          </a:lstStyle>
          <a:p>
            <a:r>
              <a:rPr lang="en-US"/>
              <a:t>Click to edit Master title style</a:t>
            </a:r>
            <a:endParaRPr lang="en-US" dirty="0"/>
          </a:p>
        </p:txBody>
      </p:sp>
      <p:sp>
        <p:nvSpPr>
          <p:cNvPr id="3" name="Picture Placeholder 2"/>
          <p:cNvSpPr>
            <a:spLocks noGrp="1" noChangeAspect="1"/>
          </p:cNvSpPr>
          <p:nvPr>
            <p:ph type="pic" idx="1"/>
          </p:nvPr>
        </p:nvSpPr>
        <p:spPr>
          <a:xfrm>
            <a:off x="5615120" y="1426283"/>
            <a:ext cx="6686550" cy="7039681"/>
          </a:xfrm>
        </p:spPr>
        <p:txBody>
          <a:bodyPr anchor="t"/>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lang="en-US"/>
              <a:t>Click icon to add picture</a:t>
            </a:r>
            <a:endParaRPr lang="en-US" dirty="0"/>
          </a:p>
        </p:txBody>
      </p:sp>
      <p:sp>
        <p:nvSpPr>
          <p:cNvPr id="4" name="Text Placeholder 3"/>
          <p:cNvSpPr>
            <a:spLocks noGrp="1"/>
          </p:cNvSpPr>
          <p:nvPr>
            <p:ph type="body" sz="half" idx="2"/>
          </p:nvPr>
        </p:nvSpPr>
        <p:spPr>
          <a:xfrm>
            <a:off x="909770" y="2971800"/>
            <a:ext cx="425992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en-US"/>
              <a:t>Edit Master text styles</a:t>
            </a:r>
          </a:p>
        </p:txBody>
      </p:sp>
      <p:sp>
        <p:nvSpPr>
          <p:cNvPr id="5" name="Date Placeholder 4"/>
          <p:cNvSpPr>
            <a:spLocks noGrp="1"/>
          </p:cNvSpPr>
          <p:nvPr>
            <p:ph type="dt" sz="half" idx="10"/>
          </p:nvPr>
        </p:nvSpPr>
        <p:spPr/>
        <p:txBody>
          <a:bodyPr/>
          <a:lstStyle/>
          <a:p>
            <a:fld id="{D0C0659F-5172-4D1D-9D27-E069C6BCC500}" type="datetimeFigureOut">
              <a:rPr lang="en-GB" smtClean="0"/>
              <a:t>05/06/2018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F16CBE-D32A-4427-B700-3D4D70FECEC5}" type="slidenum">
              <a:rPr lang="en-GB" smtClean="0"/>
              <a:t>‹#›</a:t>
            </a:fld>
            <a:endParaRPr lang="en-GB"/>
          </a:p>
        </p:txBody>
      </p:sp>
    </p:spTree>
    <p:extLst>
      <p:ext uri="{BB962C8B-B14F-4D97-AF65-F5344CB8AC3E}">
        <p14:creationId xmlns:p14="http://schemas.microsoft.com/office/powerpoint/2010/main" val="34657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8050" y="527405"/>
            <a:ext cx="11391900"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08050" y="2637014"/>
            <a:ext cx="11391900"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08050" y="9181397"/>
            <a:ext cx="29718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D0C0659F-5172-4D1D-9D27-E069C6BCC500}" type="datetimeFigureOut">
              <a:rPr lang="en-GB" smtClean="0"/>
              <a:t>05/06/2018</a:t>
            </a:fld>
            <a:endParaRPr lang="en-GB"/>
          </a:p>
        </p:txBody>
      </p:sp>
      <p:sp>
        <p:nvSpPr>
          <p:cNvPr id="5" name="Footer Placeholder 4"/>
          <p:cNvSpPr>
            <a:spLocks noGrp="1"/>
          </p:cNvSpPr>
          <p:nvPr>
            <p:ph type="ftr" sz="quarter" idx="3"/>
          </p:nvPr>
        </p:nvSpPr>
        <p:spPr>
          <a:xfrm>
            <a:off x="4375150" y="9181397"/>
            <a:ext cx="4457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328150" y="9181397"/>
            <a:ext cx="29718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6DF16CBE-D32A-4427-B700-3D4D70FECEC5}" type="slidenum">
              <a:rPr lang="en-GB" smtClean="0"/>
              <a:t>‹#›</a:t>
            </a:fld>
            <a:endParaRPr lang="en-GB"/>
          </a:p>
        </p:txBody>
      </p:sp>
    </p:spTree>
    <p:extLst>
      <p:ext uri="{BB962C8B-B14F-4D97-AF65-F5344CB8AC3E}">
        <p14:creationId xmlns:p14="http://schemas.microsoft.com/office/powerpoint/2010/main" val="755833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320759" rtl="0" eaLnBrk="1" latinLnBrk="0" hangingPunct="1">
        <a:lnSpc>
          <a:spcPct val="90000"/>
        </a:lnSpc>
        <a:spcBef>
          <a:spcPct val="0"/>
        </a:spcBef>
        <a:buNone/>
        <a:defRPr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9pPr>
    </p:bodyStyle>
    <p:otherStyle>
      <a:defPPr>
        <a:defRPr lang="en-US"/>
      </a:defPPr>
      <a:lvl1pPr marL="0" algn="l" defTabSz="1320759" rtl="0" eaLnBrk="1" latinLnBrk="0" hangingPunct="1">
        <a:defRPr sz="2600" kern="1200">
          <a:solidFill>
            <a:schemeClr val="tx1"/>
          </a:solidFill>
          <a:latin typeface="+mn-lt"/>
          <a:ea typeface="+mn-ea"/>
          <a:cs typeface="+mn-cs"/>
        </a:defRPr>
      </a:lvl1pPr>
      <a:lvl2pPr marL="660380" algn="l" defTabSz="1320759" rtl="0" eaLnBrk="1" latinLnBrk="0" hangingPunct="1">
        <a:defRPr sz="2600" kern="1200">
          <a:solidFill>
            <a:schemeClr val="tx1"/>
          </a:solidFill>
          <a:latin typeface="+mn-lt"/>
          <a:ea typeface="+mn-ea"/>
          <a:cs typeface="+mn-cs"/>
        </a:defRPr>
      </a:lvl2pPr>
      <a:lvl3pPr marL="1320759" algn="l" defTabSz="1320759" rtl="0" eaLnBrk="1" latinLnBrk="0" hangingPunct="1">
        <a:defRPr sz="2600" kern="1200">
          <a:solidFill>
            <a:schemeClr val="tx1"/>
          </a:solidFill>
          <a:latin typeface="+mn-lt"/>
          <a:ea typeface="+mn-ea"/>
          <a:cs typeface="+mn-cs"/>
        </a:defRPr>
      </a:lvl3pPr>
      <a:lvl4pPr marL="1981139" algn="l" defTabSz="1320759" rtl="0" eaLnBrk="1" latinLnBrk="0" hangingPunct="1">
        <a:defRPr sz="2600" kern="1200">
          <a:solidFill>
            <a:schemeClr val="tx1"/>
          </a:solidFill>
          <a:latin typeface="+mn-lt"/>
          <a:ea typeface="+mn-ea"/>
          <a:cs typeface="+mn-cs"/>
        </a:defRPr>
      </a:lvl4pPr>
      <a:lvl5pPr marL="2641519" algn="l" defTabSz="1320759" rtl="0" eaLnBrk="1" latinLnBrk="0" hangingPunct="1">
        <a:defRPr sz="2600" kern="1200">
          <a:solidFill>
            <a:schemeClr val="tx1"/>
          </a:solidFill>
          <a:latin typeface="+mn-lt"/>
          <a:ea typeface="+mn-ea"/>
          <a:cs typeface="+mn-cs"/>
        </a:defRPr>
      </a:lvl5pPr>
      <a:lvl6pPr marL="3301898" algn="l" defTabSz="1320759" rtl="0" eaLnBrk="1" latinLnBrk="0" hangingPunct="1">
        <a:defRPr sz="2600" kern="1200">
          <a:solidFill>
            <a:schemeClr val="tx1"/>
          </a:solidFill>
          <a:latin typeface="+mn-lt"/>
          <a:ea typeface="+mn-ea"/>
          <a:cs typeface="+mn-cs"/>
        </a:defRPr>
      </a:lvl6pPr>
      <a:lvl7pPr marL="3962278" algn="l" defTabSz="1320759" rtl="0" eaLnBrk="1" latinLnBrk="0" hangingPunct="1">
        <a:defRPr sz="2600" kern="1200">
          <a:solidFill>
            <a:schemeClr val="tx1"/>
          </a:solidFill>
          <a:latin typeface="+mn-lt"/>
          <a:ea typeface="+mn-ea"/>
          <a:cs typeface="+mn-cs"/>
        </a:defRPr>
      </a:lvl7pPr>
      <a:lvl8pPr marL="4622658" algn="l" defTabSz="1320759" rtl="0" eaLnBrk="1" latinLnBrk="0" hangingPunct="1">
        <a:defRPr sz="2600" kern="1200">
          <a:solidFill>
            <a:schemeClr val="tx1"/>
          </a:solidFill>
          <a:latin typeface="+mn-lt"/>
          <a:ea typeface="+mn-ea"/>
          <a:cs typeface="+mn-cs"/>
        </a:defRPr>
      </a:lvl8pPr>
      <a:lvl9pPr marL="5283037" algn="l" defTabSz="1320759"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en.m.wikipedia.org/wiki/File:The_Tyger_BM_a_1794.jpg"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2509" y="186268"/>
            <a:ext cx="12614564" cy="95165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89528" y="198645"/>
            <a:ext cx="2124364" cy="369332"/>
          </a:xfrm>
          <a:prstGeom prst="rect">
            <a:avLst/>
          </a:prstGeom>
          <a:noFill/>
        </p:spPr>
        <p:txBody>
          <a:bodyPr wrap="square" rtlCol="0">
            <a:spAutoFit/>
          </a:bodyPr>
          <a:lstStyle/>
          <a:p>
            <a:r>
              <a:rPr lang="en-GB" b="1" dirty="0"/>
              <a:t>Contexts</a:t>
            </a:r>
          </a:p>
        </p:txBody>
      </p:sp>
      <p:sp>
        <p:nvSpPr>
          <p:cNvPr id="6" name="Rectangle 5"/>
          <p:cNvSpPr/>
          <p:nvPr/>
        </p:nvSpPr>
        <p:spPr>
          <a:xfrm>
            <a:off x="3075709" y="1371600"/>
            <a:ext cx="7252855" cy="673331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5868477" y="3022400"/>
            <a:ext cx="1667317" cy="3431709"/>
          </a:xfrm>
          <a:prstGeom prst="rect">
            <a:avLst/>
          </a:prstGeom>
          <a:solidFill>
            <a:schemeClr val="bg1"/>
          </a:solidFill>
          <a:ln>
            <a:solidFill>
              <a:schemeClr val="tx1"/>
            </a:solidFill>
          </a:ln>
        </p:spPr>
        <p:txBody>
          <a:bodyPr wrap="square" rtlCol="0">
            <a:spAutoFit/>
          </a:bodyPr>
          <a:lstStyle/>
          <a:p>
            <a:pPr algn="ctr"/>
            <a:r>
              <a:rPr lang="en-GB" sz="700" i="1" dirty="0"/>
              <a:t>The </a:t>
            </a:r>
            <a:r>
              <a:rPr lang="en-GB" sz="700" i="1" dirty="0" err="1"/>
              <a:t>Tyger</a:t>
            </a:r>
            <a:endParaRPr lang="en-GB" sz="700" i="1" dirty="0"/>
          </a:p>
          <a:p>
            <a:endParaRPr lang="en-GB" sz="700" i="1" dirty="0"/>
          </a:p>
          <a:p>
            <a:r>
              <a:rPr lang="en-GB" sz="700" dirty="0" err="1"/>
              <a:t>Tyger</a:t>
            </a:r>
            <a:r>
              <a:rPr lang="en-GB" sz="700" dirty="0"/>
              <a:t>! </a:t>
            </a:r>
            <a:r>
              <a:rPr lang="en-GB" sz="700" dirty="0" err="1"/>
              <a:t>Tyger</a:t>
            </a:r>
            <a:r>
              <a:rPr lang="en-GB" sz="700" dirty="0"/>
              <a:t>! burning bright,</a:t>
            </a:r>
            <a:br>
              <a:rPr lang="en-GB" sz="700" dirty="0"/>
            </a:br>
            <a:r>
              <a:rPr lang="en-GB" sz="700" dirty="0"/>
              <a:t>In the forests of the night,</a:t>
            </a:r>
            <a:br>
              <a:rPr lang="en-GB" sz="700" dirty="0"/>
            </a:br>
            <a:r>
              <a:rPr lang="en-GB" sz="700" dirty="0"/>
              <a:t>What immortal hand or eye</a:t>
            </a:r>
            <a:br>
              <a:rPr lang="en-GB" sz="700" dirty="0"/>
            </a:br>
            <a:r>
              <a:rPr lang="en-GB" sz="700" dirty="0"/>
              <a:t>Could frame thy fearful symmetry?</a:t>
            </a:r>
            <a:br>
              <a:rPr lang="en-GB" sz="700" dirty="0"/>
            </a:br>
            <a:r>
              <a:rPr lang="en-GB" sz="700" dirty="0"/>
              <a:t/>
            </a:r>
            <a:br>
              <a:rPr lang="en-GB" sz="700" dirty="0"/>
            </a:br>
            <a:r>
              <a:rPr lang="en-GB" sz="700" dirty="0"/>
              <a:t>In what distant deeps or skies,</a:t>
            </a:r>
            <a:br>
              <a:rPr lang="en-GB" sz="700" dirty="0"/>
            </a:br>
            <a:r>
              <a:rPr lang="en-GB" sz="700" dirty="0"/>
              <a:t>Burnt the fire of thine eyes?</a:t>
            </a:r>
            <a:br>
              <a:rPr lang="en-GB" sz="700" dirty="0"/>
            </a:br>
            <a:r>
              <a:rPr lang="en-GB" sz="700" dirty="0"/>
              <a:t>On what wings dare he aspire?</a:t>
            </a:r>
            <a:br>
              <a:rPr lang="en-GB" sz="700" dirty="0"/>
            </a:br>
            <a:r>
              <a:rPr lang="en-GB" sz="700" dirty="0"/>
              <a:t>What the hand dare seize the fire?</a:t>
            </a:r>
            <a:br>
              <a:rPr lang="en-GB" sz="700" dirty="0"/>
            </a:br>
            <a:r>
              <a:rPr lang="en-GB" sz="700" dirty="0"/>
              <a:t/>
            </a:r>
            <a:br>
              <a:rPr lang="en-GB" sz="700" dirty="0"/>
            </a:br>
            <a:r>
              <a:rPr lang="en-GB" sz="700" dirty="0"/>
              <a:t>And what shoulder, &amp; what art,</a:t>
            </a:r>
            <a:br>
              <a:rPr lang="en-GB" sz="700" dirty="0"/>
            </a:br>
            <a:r>
              <a:rPr lang="en-GB" sz="700" dirty="0"/>
              <a:t>Could twist the sinews of thy heart?</a:t>
            </a:r>
            <a:br>
              <a:rPr lang="en-GB" sz="700" dirty="0"/>
            </a:br>
            <a:r>
              <a:rPr lang="en-GB" sz="700" dirty="0"/>
              <a:t>And when thy heart began to beat,</a:t>
            </a:r>
            <a:br>
              <a:rPr lang="en-GB" sz="700" dirty="0"/>
            </a:br>
            <a:r>
              <a:rPr lang="en-GB" sz="700" dirty="0"/>
              <a:t>What dread hand? &amp; what dread feet?</a:t>
            </a:r>
            <a:br>
              <a:rPr lang="en-GB" sz="700" dirty="0"/>
            </a:br>
            <a:r>
              <a:rPr lang="en-GB" sz="700" dirty="0"/>
              <a:t/>
            </a:r>
            <a:br>
              <a:rPr lang="en-GB" sz="700" dirty="0"/>
            </a:br>
            <a:r>
              <a:rPr lang="en-GB" sz="700" dirty="0"/>
              <a:t>What the hammer? what the chain,</a:t>
            </a:r>
            <a:br>
              <a:rPr lang="en-GB" sz="700" dirty="0"/>
            </a:br>
            <a:r>
              <a:rPr lang="en-GB" sz="700" dirty="0"/>
              <a:t>In what furnace was thy brain?</a:t>
            </a:r>
            <a:br>
              <a:rPr lang="en-GB" sz="700" dirty="0"/>
            </a:br>
            <a:r>
              <a:rPr lang="en-GB" sz="700" dirty="0"/>
              <a:t>What the anvil? what dread grasp,</a:t>
            </a:r>
            <a:br>
              <a:rPr lang="en-GB" sz="700" dirty="0"/>
            </a:br>
            <a:r>
              <a:rPr lang="en-GB" sz="700" dirty="0"/>
              <a:t>Dare its deadly terrors clasp?</a:t>
            </a:r>
            <a:br>
              <a:rPr lang="en-GB" sz="700" dirty="0"/>
            </a:br>
            <a:r>
              <a:rPr lang="en-GB" sz="700" dirty="0"/>
              <a:t/>
            </a:r>
            <a:br>
              <a:rPr lang="en-GB" sz="700" dirty="0"/>
            </a:br>
            <a:r>
              <a:rPr lang="en-GB" sz="700" dirty="0"/>
              <a:t>When the stars threw down their spears</a:t>
            </a:r>
            <a:br>
              <a:rPr lang="en-GB" sz="700" dirty="0"/>
            </a:br>
            <a:r>
              <a:rPr lang="en-GB" sz="700" dirty="0"/>
              <a:t>And </a:t>
            </a:r>
            <a:r>
              <a:rPr lang="en-GB" sz="700" dirty="0" err="1"/>
              <a:t>water'd</a:t>
            </a:r>
            <a:r>
              <a:rPr lang="en-GB" sz="700" dirty="0"/>
              <a:t> heaven with their tears,</a:t>
            </a:r>
            <a:br>
              <a:rPr lang="en-GB" sz="700" dirty="0"/>
            </a:br>
            <a:r>
              <a:rPr lang="en-GB" sz="700" dirty="0"/>
              <a:t>Did he smile his work to see?</a:t>
            </a:r>
            <a:br>
              <a:rPr lang="en-GB" sz="700" dirty="0"/>
            </a:br>
            <a:r>
              <a:rPr lang="en-GB" sz="700" dirty="0"/>
              <a:t>Did he who made the Lamb make thee?</a:t>
            </a:r>
            <a:br>
              <a:rPr lang="en-GB" sz="700" dirty="0"/>
            </a:br>
            <a:r>
              <a:rPr lang="en-GB" sz="700" dirty="0"/>
              <a:t/>
            </a:r>
            <a:br>
              <a:rPr lang="en-GB" sz="700" dirty="0"/>
            </a:br>
            <a:r>
              <a:rPr lang="en-GB" sz="700" dirty="0" err="1"/>
              <a:t>Tyger</a:t>
            </a:r>
            <a:r>
              <a:rPr lang="en-GB" sz="700" dirty="0"/>
              <a:t>! </a:t>
            </a:r>
            <a:r>
              <a:rPr lang="en-GB" sz="700" dirty="0" err="1"/>
              <a:t>Tyger</a:t>
            </a:r>
            <a:r>
              <a:rPr lang="en-GB" sz="700" dirty="0"/>
              <a:t>! burning bright,</a:t>
            </a:r>
            <a:br>
              <a:rPr lang="en-GB" sz="700" dirty="0"/>
            </a:br>
            <a:r>
              <a:rPr lang="en-GB" sz="700" dirty="0"/>
              <a:t>In the forests of the night,</a:t>
            </a:r>
            <a:br>
              <a:rPr lang="en-GB" sz="700" dirty="0"/>
            </a:br>
            <a:r>
              <a:rPr lang="en-GB" sz="700" dirty="0"/>
              <a:t>What immortal hand or eye,</a:t>
            </a:r>
            <a:br>
              <a:rPr lang="en-GB" sz="700" dirty="0"/>
            </a:br>
            <a:r>
              <a:rPr lang="en-GB" sz="700" u="sng" dirty="0"/>
              <a:t>Dare</a:t>
            </a:r>
            <a:r>
              <a:rPr lang="en-GB" sz="700" dirty="0"/>
              <a:t> frame thy fearful symmetry?</a:t>
            </a:r>
          </a:p>
        </p:txBody>
      </p:sp>
      <p:sp>
        <p:nvSpPr>
          <p:cNvPr id="8" name="TextBox 7"/>
          <p:cNvSpPr txBox="1"/>
          <p:nvPr/>
        </p:nvSpPr>
        <p:spPr>
          <a:xfrm>
            <a:off x="3075709" y="1371600"/>
            <a:ext cx="2124364" cy="369332"/>
          </a:xfrm>
          <a:prstGeom prst="rect">
            <a:avLst/>
          </a:prstGeom>
          <a:noFill/>
        </p:spPr>
        <p:txBody>
          <a:bodyPr wrap="square" rtlCol="0">
            <a:spAutoFit/>
          </a:bodyPr>
          <a:lstStyle/>
          <a:p>
            <a:r>
              <a:rPr lang="en-GB" b="1" dirty="0"/>
              <a:t>Meaning</a:t>
            </a:r>
          </a:p>
        </p:txBody>
      </p:sp>
      <p:sp>
        <p:nvSpPr>
          <p:cNvPr id="9" name="TextBox 8"/>
          <p:cNvSpPr txBox="1"/>
          <p:nvPr/>
        </p:nvSpPr>
        <p:spPr>
          <a:xfrm>
            <a:off x="8788401" y="1426834"/>
            <a:ext cx="2124364" cy="369332"/>
          </a:xfrm>
          <a:prstGeom prst="rect">
            <a:avLst/>
          </a:prstGeom>
          <a:noFill/>
        </p:spPr>
        <p:txBody>
          <a:bodyPr wrap="square" rtlCol="0">
            <a:spAutoFit/>
          </a:bodyPr>
          <a:lstStyle/>
          <a:p>
            <a:r>
              <a:rPr lang="en-GB" b="1" dirty="0"/>
              <a:t>Writer’s craft</a:t>
            </a:r>
          </a:p>
        </p:txBody>
      </p:sp>
      <p:pic>
        <p:nvPicPr>
          <p:cNvPr id="10" name="Picture 9" descr="The Tyger BM a 1794.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0912764" y="1796166"/>
            <a:ext cx="1802553" cy="3058676"/>
          </a:xfrm>
          <a:prstGeom prst="rect">
            <a:avLst/>
          </a:prstGeom>
          <a:noFill/>
          <a:ln>
            <a:noFill/>
          </a:ln>
        </p:spPr>
      </p:pic>
      <p:sp>
        <p:nvSpPr>
          <p:cNvPr id="2" name="TextBox 1"/>
          <p:cNvSpPr txBox="1"/>
          <p:nvPr/>
        </p:nvSpPr>
        <p:spPr>
          <a:xfrm>
            <a:off x="10810318" y="383311"/>
            <a:ext cx="1994362" cy="1308050"/>
          </a:xfrm>
          <a:prstGeom prst="rect">
            <a:avLst/>
          </a:prstGeom>
          <a:noFill/>
        </p:spPr>
        <p:txBody>
          <a:bodyPr wrap="square" rtlCol="0">
            <a:spAutoFit/>
          </a:bodyPr>
          <a:lstStyle/>
          <a:p>
            <a:r>
              <a:rPr lang="en-GB" sz="800" b="1" dirty="0"/>
              <a:t>Blake’s work – </a:t>
            </a:r>
            <a:r>
              <a:rPr lang="en-GB" sz="800" b="1" i="1" dirty="0"/>
              <a:t>Songs of Experience (1794)</a:t>
            </a:r>
            <a:endParaRPr lang="en-GB" sz="800" b="1" dirty="0"/>
          </a:p>
          <a:p>
            <a:r>
              <a:rPr lang="en-GB" sz="700" dirty="0"/>
              <a:t>Poem featured in </a:t>
            </a:r>
            <a:r>
              <a:rPr lang="en-GB" sz="700" i="1" dirty="0"/>
              <a:t>Songs of Experience </a:t>
            </a:r>
            <a:r>
              <a:rPr lang="en-GB" sz="700" dirty="0"/>
              <a:t>and is often paired with ‘The Lamb’ from </a:t>
            </a:r>
            <a:r>
              <a:rPr lang="en-GB" sz="700" i="1" dirty="0"/>
              <a:t>Songs of Innocence </a:t>
            </a:r>
            <a:r>
              <a:rPr lang="en-GB" sz="700" dirty="0"/>
              <a:t>(published earlier)– where the lamb is often allied to the figure of Christ, this creature, the tiger, is full of ‘deadly terrors’ and belongs to experience. </a:t>
            </a:r>
          </a:p>
          <a:p>
            <a:r>
              <a:rPr lang="en-GB" sz="700" dirty="0"/>
              <a:t>Experience is not always seen as negative for Blake but has the dual role of representing a world where knowledge is acquired which can be both exhilarating and destructive.</a:t>
            </a:r>
          </a:p>
          <a:p>
            <a:endParaRPr lang="en-GB" sz="100" dirty="0"/>
          </a:p>
        </p:txBody>
      </p:sp>
      <p:sp>
        <p:nvSpPr>
          <p:cNvPr id="3" name="TextBox 2"/>
          <p:cNvSpPr txBox="1"/>
          <p:nvPr/>
        </p:nvSpPr>
        <p:spPr>
          <a:xfrm>
            <a:off x="489528" y="825910"/>
            <a:ext cx="2361827" cy="861774"/>
          </a:xfrm>
          <a:prstGeom prst="rect">
            <a:avLst/>
          </a:prstGeom>
          <a:noFill/>
        </p:spPr>
        <p:txBody>
          <a:bodyPr wrap="square" rtlCol="0">
            <a:spAutoFit/>
          </a:bodyPr>
          <a:lstStyle/>
          <a:p>
            <a:r>
              <a:rPr lang="en-GB" sz="800" b="1" dirty="0"/>
              <a:t>Blake’s beliefs</a:t>
            </a:r>
          </a:p>
          <a:p>
            <a:r>
              <a:rPr lang="en-GB" sz="700" dirty="0">
                <a:solidFill>
                  <a:srgbClr val="000000"/>
                </a:solidFill>
                <a:latin typeface="Times New Roman" panose="02020603050405020304" pitchFamily="18" charset="0"/>
                <a:ea typeface="ヒラギノ角ゴ Pro W3"/>
                <a:cs typeface="Times New Roman" panose="02020603050405020304" pitchFamily="18" charset="0"/>
              </a:rPr>
              <a:t>Blake had unorthodox Christian belief and the authoritarian Old Testament God is often represented quite negatively in his work reacted against the Old Testament God figure. He also distrusted the organised Church of England religion of his day.</a:t>
            </a:r>
            <a:endParaRPr lang="en-GB" sz="700" dirty="0">
              <a:solidFill>
                <a:srgbClr val="000000"/>
              </a:solidFill>
              <a:latin typeface="System Font Regular"/>
              <a:ea typeface="ヒラギノ角ゴ Pro W3"/>
              <a:cs typeface="Times New Roman" panose="02020603050405020304" pitchFamily="18" charset="0"/>
            </a:endParaRPr>
          </a:p>
          <a:p>
            <a:endParaRPr lang="en-GB" sz="700" dirty="0"/>
          </a:p>
        </p:txBody>
      </p:sp>
      <p:sp>
        <p:nvSpPr>
          <p:cNvPr id="11" name="TextBox 10"/>
          <p:cNvSpPr txBox="1"/>
          <p:nvPr/>
        </p:nvSpPr>
        <p:spPr>
          <a:xfrm>
            <a:off x="523196" y="4076846"/>
            <a:ext cx="2361827" cy="3046988"/>
          </a:xfrm>
          <a:prstGeom prst="rect">
            <a:avLst/>
          </a:prstGeom>
          <a:noFill/>
        </p:spPr>
        <p:txBody>
          <a:bodyPr wrap="square" rtlCol="0">
            <a:spAutoFit/>
          </a:bodyPr>
          <a:lstStyle/>
          <a:p>
            <a:r>
              <a:rPr lang="en-GB" sz="800" b="1" dirty="0"/>
              <a:t>Social and cultural context</a:t>
            </a:r>
          </a:p>
          <a:p>
            <a:r>
              <a:rPr lang="en-GB" sz="800" dirty="0"/>
              <a:t>He would not have responded positively to the social and cultural shifts of his day, with movement from rural employment to city employment and the rise of industry.</a:t>
            </a:r>
          </a:p>
          <a:p>
            <a:endParaRPr lang="en-GB" sz="800" dirty="0"/>
          </a:p>
          <a:p>
            <a:r>
              <a:rPr lang="en-GB" sz="800" dirty="0"/>
              <a:t>Some critics see this as an anti-industrial poem with its mechanical, industrial language, but we could see this as more of a passing comment – human ingenuity (which was on display in the growing industries of Blake’s time) could surely not ‘make’ a tiger. </a:t>
            </a:r>
          </a:p>
          <a:p>
            <a:endParaRPr lang="en-GB" sz="800" dirty="0"/>
          </a:p>
          <a:p>
            <a:r>
              <a:rPr lang="en-GB" sz="800" dirty="0"/>
              <a:t>(Peter </a:t>
            </a:r>
            <a:r>
              <a:rPr lang="en-GB" sz="800" dirty="0" err="1"/>
              <a:t>Ackroyd</a:t>
            </a:r>
            <a:r>
              <a:rPr lang="en-GB" sz="800" dirty="0"/>
              <a:t> and others suggest that the tiger is akin to the terrors of the later stages of the French revolution, but there is not much that is concrete that can link to that in the poem.</a:t>
            </a:r>
          </a:p>
          <a:p>
            <a:endParaRPr lang="en-GB" sz="800" dirty="0"/>
          </a:p>
          <a:p>
            <a:r>
              <a:rPr lang="en-GB" sz="800" dirty="0"/>
              <a:t>He also raises the idea of particular cosmic displays (meteors </a:t>
            </a:r>
            <a:r>
              <a:rPr lang="en-GB" sz="800" dirty="0" err="1"/>
              <a:t>etc</a:t>
            </a:r>
            <a:r>
              <a:rPr lang="en-GB" sz="800" dirty="0"/>
              <a:t>) that were seen in Blake’s time, which would no doubt have confounded anyone </a:t>
            </a:r>
            <a:r>
              <a:rPr lang="en-GB" sz="800"/>
              <a:t>watching…)</a:t>
            </a:r>
            <a:endParaRPr lang="en-GB" sz="800" dirty="0"/>
          </a:p>
          <a:p>
            <a:endParaRPr lang="en-GB" sz="800" dirty="0"/>
          </a:p>
          <a:p>
            <a:endParaRPr lang="en-GB" sz="800" dirty="0"/>
          </a:p>
        </p:txBody>
      </p:sp>
      <p:cxnSp>
        <p:nvCxnSpPr>
          <p:cNvPr id="13" name="Straight Arrow Connector 12"/>
          <p:cNvCxnSpPr/>
          <p:nvPr/>
        </p:nvCxnSpPr>
        <p:spPr>
          <a:xfrm flipV="1">
            <a:off x="2854975" y="5086201"/>
            <a:ext cx="3098684" cy="2842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141774" y="3065517"/>
            <a:ext cx="2646608" cy="3462486"/>
          </a:xfrm>
          <a:prstGeom prst="rect">
            <a:avLst/>
          </a:prstGeom>
          <a:noFill/>
        </p:spPr>
        <p:txBody>
          <a:bodyPr wrap="square" rtlCol="0">
            <a:spAutoFit/>
          </a:bodyPr>
          <a:lstStyle/>
          <a:p>
            <a:pPr>
              <a:spcAft>
                <a:spcPts val="0"/>
              </a:spcAft>
            </a:pPr>
            <a:r>
              <a:rPr lang="en-GB" sz="700" dirty="0"/>
              <a:t>Partially symmetrical, with first two stanzas mirroring each other, with the subtle change of ‘could’ to ‘dare’ – could this be Blake wondering if he, as the poet, can ‘dare’ to capture the tiger in a poem? </a:t>
            </a:r>
          </a:p>
          <a:p>
            <a:pPr>
              <a:spcAft>
                <a:spcPts val="0"/>
              </a:spcAft>
            </a:pPr>
            <a:r>
              <a:rPr lang="en-GB" sz="700" dirty="0"/>
              <a:t>‘Immortal hand or eye’ features in both opening and final stanza and seems to be a God-figure</a:t>
            </a:r>
          </a:p>
          <a:p>
            <a:pPr>
              <a:spcAft>
                <a:spcPts val="0"/>
              </a:spcAft>
            </a:pPr>
            <a:endParaRPr lang="en-GB" sz="700" dirty="0"/>
          </a:p>
          <a:p>
            <a:pPr>
              <a:spcAft>
                <a:spcPts val="0"/>
              </a:spcAft>
            </a:pPr>
            <a:r>
              <a:rPr lang="en-GB" sz="700" dirty="0"/>
              <a:t>In stanza two the internal fire of the tiger seems first to burn in a sublime, disembodied state, like the fire of inspiration </a:t>
            </a:r>
            <a:r>
              <a:rPr lang="en-GB" sz="700" dirty="0" err="1"/>
              <a:t>etc</a:t>
            </a:r>
            <a:r>
              <a:rPr lang="en-GB" sz="700" dirty="0"/>
              <a:t> and the creator, who seems to be metaphorically or literally winged, then makes that fire into something physical. </a:t>
            </a:r>
          </a:p>
          <a:p>
            <a:pPr>
              <a:spcAft>
                <a:spcPts val="0"/>
              </a:spcAft>
            </a:pPr>
            <a:endParaRPr lang="en-GB" sz="700" dirty="0"/>
          </a:p>
          <a:p>
            <a:pPr>
              <a:spcAft>
                <a:spcPts val="0"/>
              </a:spcAft>
            </a:pPr>
            <a:r>
              <a:rPr lang="en-GB" sz="700" dirty="0"/>
              <a:t>Stanza three sees the tiger’s sinews twisted together and the heart beating, but the speaker is most keen to know who did the twisting – does this creator have hands and feet?! Clearly there is a sense of ‘dread’ for this figure</a:t>
            </a:r>
          </a:p>
          <a:p>
            <a:pPr>
              <a:spcAft>
                <a:spcPts val="0"/>
              </a:spcAft>
            </a:pPr>
            <a:endParaRPr lang="en-GB" sz="700" dirty="0"/>
          </a:p>
          <a:p>
            <a:pPr>
              <a:spcAft>
                <a:spcPts val="0"/>
              </a:spcAft>
            </a:pPr>
            <a:r>
              <a:rPr lang="en-GB" sz="700" dirty="0"/>
              <a:t>Stanza 4 has some clear industrial imagery, perhaps mocking the idea of physically ‘making’ a tiger as you might a steam engine </a:t>
            </a:r>
            <a:r>
              <a:rPr lang="en-GB" sz="700" dirty="0" err="1"/>
              <a:t>etc</a:t>
            </a:r>
            <a:endParaRPr lang="en-GB" sz="700" dirty="0"/>
          </a:p>
          <a:p>
            <a:pPr>
              <a:spcAft>
                <a:spcPts val="0"/>
              </a:spcAft>
            </a:pPr>
            <a:endParaRPr lang="en-GB" sz="700" dirty="0"/>
          </a:p>
          <a:p>
            <a:pPr>
              <a:spcAft>
                <a:spcPts val="0"/>
              </a:spcAft>
            </a:pPr>
            <a:endParaRPr lang="en-GB" sz="700" dirty="0"/>
          </a:p>
          <a:p>
            <a:pPr>
              <a:spcAft>
                <a:spcPts val="0"/>
              </a:spcAft>
            </a:pPr>
            <a:endParaRPr lang="en-GB" sz="700" dirty="0"/>
          </a:p>
          <a:p>
            <a:pPr>
              <a:spcAft>
                <a:spcPts val="0"/>
              </a:spcAft>
            </a:pPr>
            <a:r>
              <a:rPr lang="en-GB" sz="700" dirty="0"/>
              <a:t>By Stanza 5 the work is done and the speaker asks whether there is a ‘smile’ from the creator – but is a smile gruesome or kindly?</a:t>
            </a:r>
          </a:p>
          <a:p>
            <a:pPr>
              <a:spcAft>
                <a:spcPts val="0"/>
              </a:spcAft>
            </a:pPr>
            <a:endParaRPr lang="en-GB" sz="700" dirty="0"/>
          </a:p>
          <a:p>
            <a:pPr>
              <a:spcAft>
                <a:spcPts val="0"/>
              </a:spcAft>
            </a:pPr>
            <a:endParaRPr lang="en-GB" sz="700" dirty="0"/>
          </a:p>
          <a:p>
            <a:pPr>
              <a:spcAft>
                <a:spcPts val="0"/>
              </a:spcAft>
            </a:pPr>
            <a:endParaRPr lang="en-GB" sz="700" dirty="0"/>
          </a:p>
          <a:p>
            <a:pPr>
              <a:spcAft>
                <a:spcPts val="0"/>
              </a:spcAft>
            </a:pPr>
            <a:r>
              <a:rPr lang="en-GB" sz="700" dirty="0"/>
              <a:t>Final stanza, which mirrors the first, seems full of wonder at what divine force would dare to create this beast.</a:t>
            </a:r>
          </a:p>
          <a:p>
            <a:endParaRPr lang="en-GB" sz="1600" dirty="0"/>
          </a:p>
        </p:txBody>
      </p:sp>
      <p:cxnSp>
        <p:nvCxnSpPr>
          <p:cNvPr id="18" name="Straight Arrow Connector 17"/>
          <p:cNvCxnSpPr/>
          <p:nvPr/>
        </p:nvCxnSpPr>
        <p:spPr>
          <a:xfrm flipV="1">
            <a:off x="5669941" y="4923231"/>
            <a:ext cx="283718" cy="213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173573" y="1778621"/>
            <a:ext cx="2616045" cy="738664"/>
          </a:xfrm>
          <a:prstGeom prst="rect">
            <a:avLst/>
          </a:prstGeom>
        </p:spPr>
        <p:txBody>
          <a:bodyPr wrap="square">
            <a:spAutoFit/>
          </a:bodyPr>
          <a:lstStyle/>
          <a:p>
            <a:pPr>
              <a:spcAft>
                <a:spcPts val="0"/>
              </a:spcAft>
            </a:pPr>
            <a:r>
              <a:rPr lang="en-GB" sz="700" b="1" dirty="0">
                <a:solidFill>
                  <a:srgbClr val="000000"/>
                </a:solidFill>
                <a:ea typeface="ヒラギノ角ゴ Pro W3"/>
                <a:cs typeface="Times New Roman" panose="02020603050405020304" pitchFamily="18" charset="0"/>
              </a:rPr>
              <a:t>Religious belief and the nature of the divine, sublime beauty of nature, mortality and immortality. </a:t>
            </a:r>
            <a:r>
              <a:rPr lang="en-GB" sz="700" dirty="0">
                <a:solidFill>
                  <a:srgbClr val="000000"/>
                </a:solidFill>
                <a:ea typeface="ヒラギノ角ゴ Pro W3"/>
                <a:cs typeface="Times New Roman" panose="02020603050405020304" pitchFamily="18" charset="0"/>
              </a:rPr>
              <a:t>The poem asks: who could create something so powerful, sublime, mystical and destructive and why? </a:t>
            </a:r>
          </a:p>
          <a:p>
            <a:pPr>
              <a:spcAft>
                <a:spcPts val="0"/>
              </a:spcAft>
            </a:pPr>
            <a:r>
              <a:rPr lang="en-GB" sz="700" dirty="0">
                <a:solidFill>
                  <a:srgbClr val="000000"/>
                </a:solidFill>
                <a:ea typeface="ヒラギノ角ゴ Pro W3"/>
                <a:cs typeface="Times New Roman" panose="02020603050405020304" pitchFamily="18" charset="0"/>
              </a:rPr>
              <a:t>A seemingly simple, childish poem which actually asks profound questions about the nature of the divine.</a:t>
            </a:r>
          </a:p>
        </p:txBody>
      </p:sp>
      <p:sp>
        <p:nvSpPr>
          <p:cNvPr id="12" name="Rectangle 11"/>
          <p:cNvSpPr/>
          <p:nvPr/>
        </p:nvSpPr>
        <p:spPr>
          <a:xfrm>
            <a:off x="3759186" y="6180879"/>
            <a:ext cx="1525090" cy="630942"/>
          </a:xfrm>
          <a:prstGeom prst="rect">
            <a:avLst/>
          </a:prstGeom>
        </p:spPr>
        <p:txBody>
          <a:bodyPr wrap="square">
            <a:spAutoFit/>
          </a:bodyPr>
          <a:lstStyle/>
          <a:p>
            <a:pPr>
              <a:spcAft>
                <a:spcPts val="0"/>
              </a:spcAft>
            </a:pPr>
            <a:r>
              <a:rPr lang="en-GB" sz="700" dirty="0">
                <a:solidFill>
                  <a:srgbClr val="000000"/>
                </a:solidFill>
                <a:ea typeface="ヒラギノ角ゴ Pro W3"/>
                <a:cs typeface="Times New Roman" panose="02020603050405020304" pitchFamily="18" charset="0"/>
              </a:rPr>
              <a:t>An interesting reading can be constructed where the speaker/poet/artist is himself trying to contemplate the creation of the tiger in the poem itself (‘dare’)</a:t>
            </a:r>
          </a:p>
        </p:txBody>
      </p:sp>
      <p:cxnSp>
        <p:nvCxnSpPr>
          <p:cNvPr id="15" name="Straight Arrow Connector 14"/>
          <p:cNvCxnSpPr/>
          <p:nvPr/>
        </p:nvCxnSpPr>
        <p:spPr>
          <a:xfrm flipV="1">
            <a:off x="5152030" y="6332561"/>
            <a:ext cx="801629" cy="1215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7978983" y="2012711"/>
            <a:ext cx="2003217" cy="1384995"/>
          </a:xfrm>
          <a:prstGeom prst="rect">
            <a:avLst/>
          </a:prstGeom>
        </p:spPr>
        <p:txBody>
          <a:bodyPr wrap="square">
            <a:spAutoFit/>
          </a:bodyPr>
          <a:lstStyle/>
          <a:p>
            <a:pPr>
              <a:spcAft>
                <a:spcPts val="0"/>
              </a:spcAft>
            </a:pPr>
            <a:r>
              <a:rPr lang="en-GB" sz="700" dirty="0">
                <a:solidFill>
                  <a:srgbClr val="000000"/>
                </a:solidFill>
                <a:ea typeface="ヒラギノ角ゴ Pro W3"/>
                <a:cs typeface="Times New Roman" panose="02020603050405020304" pitchFamily="18" charset="0"/>
              </a:rPr>
              <a:t>Begins with great excitement, with the exclamations. Note the </a:t>
            </a:r>
            <a:r>
              <a:rPr lang="en-GB" sz="700" dirty="0"/>
              <a:t>opening is trochaic (‘</a:t>
            </a:r>
            <a:r>
              <a:rPr lang="en-GB" sz="700" b="1" u="sng" dirty="0" err="1"/>
              <a:t>Ty</a:t>
            </a:r>
            <a:r>
              <a:rPr lang="en-GB" sz="700" dirty="0" err="1"/>
              <a:t>ger</a:t>
            </a:r>
            <a:r>
              <a:rPr lang="en-GB" sz="700" dirty="0"/>
              <a:t>! </a:t>
            </a:r>
            <a:r>
              <a:rPr lang="en-GB" sz="700" b="1" u="sng" dirty="0" err="1"/>
              <a:t>Ty</a:t>
            </a:r>
            <a:r>
              <a:rPr lang="en-GB" sz="700" dirty="0" err="1"/>
              <a:t>ger</a:t>
            </a:r>
            <a:r>
              <a:rPr lang="en-GB" sz="700" dirty="0"/>
              <a:t>!) which is opposite to the traditional iambic rhythm of a lot of famous lyrical English poetry, and more like the rhythm of children’s rhymes. </a:t>
            </a:r>
          </a:p>
          <a:p>
            <a:pPr>
              <a:spcAft>
                <a:spcPts val="0"/>
              </a:spcAft>
            </a:pPr>
            <a:r>
              <a:rPr lang="en-GB" sz="700" dirty="0">
                <a:solidFill>
                  <a:srgbClr val="000000"/>
                </a:solidFill>
                <a:ea typeface="ヒラギノ角ゴ Pro W3"/>
                <a:cs typeface="Times New Roman" panose="02020603050405020304" pitchFamily="18" charset="0"/>
              </a:rPr>
              <a:t>Simple alliteration belongs to child’s verse – ‘burning bright’ .</a:t>
            </a:r>
          </a:p>
          <a:p>
            <a:pPr>
              <a:spcAft>
                <a:spcPts val="0"/>
              </a:spcAft>
            </a:pPr>
            <a:r>
              <a:rPr lang="en-GB" sz="700" dirty="0"/>
              <a:t>This innocence and excitement is at odds with the huge questions the poem asks about the nature of creation, the place of violence within it (part of Songs of Experience)</a:t>
            </a:r>
            <a:endParaRPr lang="en-GB" sz="700" dirty="0">
              <a:solidFill>
                <a:srgbClr val="000000"/>
              </a:solidFill>
              <a:ea typeface="ヒラギノ角ゴ Pro W3"/>
              <a:cs typeface="Times New Roman" panose="02020603050405020304" pitchFamily="18" charset="0"/>
            </a:endParaRPr>
          </a:p>
        </p:txBody>
      </p:sp>
      <p:cxnSp>
        <p:nvCxnSpPr>
          <p:cNvPr id="20" name="Straight Arrow Connector 19"/>
          <p:cNvCxnSpPr/>
          <p:nvPr/>
        </p:nvCxnSpPr>
        <p:spPr>
          <a:xfrm flipH="1">
            <a:off x="6534616" y="2517285"/>
            <a:ext cx="1395803" cy="7667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rot="10800000" flipV="1">
            <a:off x="7839264" y="5575352"/>
            <a:ext cx="1945931" cy="523220"/>
          </a:xfrm>
          <a:prstGeom prst="rect">
            <a:avLst/>
          </a:prstGeom>
        </p:spPr>
        <p:txBody>
          <a:bodyPr wrap="square">
            <a:spAutoFit/>
          </a:bodyPr>
          <a:lstStyle/>
          <a:p>
            <a:pPr>
              <a:spcAft>
                <a:spcPts val="0"/>
              </a:spcAft>
            </a:pPr>
            <a:r>
              <a:rPr lang="en-GB" sz="700" dirty="0">
                <a:solidFill>
                  <a:srgbClr val="000000"/>
                </a:solidFill>
                <a:ea typeface="ヒラギノ角ゴ Pro W3"/>
                <a:cs typeface="Times New Roman" panose="02020603050405020304" pitchFamily="18" charset="0"/>
              </a:rPr>
              <a:t>Questioning how the same being could make something so typically associated with purity and something so great and sublime, but also deadly as the Tiger</a:t>
            </a:r>
          </a:p>
        </p:txBody>
      </p:sp>
      <p:cxnSp>
        <p:nvCxnSpPr>
          <p:cNvPr id="24" name="Straight Arrow Connector 23"/>
          <p:cNvCxnSpPr/>
          <p:nvPr/>
        </p:nvCxnSpPr>
        <p:spPr>
          <a:xfrm flipH="1">
            <a:off x="7421137" y="5709424"/>
            <a:ext cx="418127" cy="601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108545" y="1789423"/>
            <a:ext cx="1821874" cy="707886"/>
          </a:xfrm>
          <a:prstGeom prst="rect">
            <a:avLst/>
          </a:prstGeom>
        </p:spPr>
        <p:txBody>
          <a:bodyPr wrap="square">
            <a:spAutoFit/>
          </a:bodyPr>
          <a:lstStyle/>
          <a:p>
            <a:pPr>
              <a:spcAft>
                <a:spcPts val="0"/>
              </a:spcAft>
            </a:pPr>
            <a:r>
              <a:rPr lang="en-GB" sz="800" b="1" dirty="0">
                <a:solidFill>
                  <a:srgbClr val="000000"/>
                </a:solidFill>
                <a:ea typeface="ヒラギノ角ゴ Pro W3"/>
                <a:cs typeface="Times New Roman" panose="02020603050405020304" pitchFamily="18" charset="0"/>
              </a:rPr>
              <a:t>The speaker </a:t>
            </a:r>
            <a:r>
              <a:rPr lang="en-GB" sz="800" dirty="0">
                <a:solidFill>
                  <a:srgbClr val="000000"/>
                </a:solidFill>
                <a:ea typeface="ヒラギノ角ゴ Pro W3"/>
                <a:cs typeface="Times New Roman" panose="02020603050405020304" pitchFamily="18" charset="0"/>
              </a:rPr>
              <a:t>appears to be a Blake persona, addressing the tiger in a form of poetic apostrophe (the tiger can’t reply) in a series of 14 questions, none of which are answered…</a:t>
            </a:r>
          </a:p>
        </p:txBody>
      </p:sp>
      <p:sp>
        <p:nvSpPr>
          <p:cNvPr id="28" name="Rectangle 27"/>
          <p:cNvSpPr/>
          <p:nvPr/>
        </p:nvSpPr>
        <p:spPr>
          <a:xfrm>
            <a:off x="7707411" y="3611876"/>
            <a:ext cx="1942169" cy="584775"/>
          </a:xfrm>
          <a:prstGeom prst="rect">
            <a:avLst/>
          </a:prstGeom>
        </p:spPr>
        <p:txBody>
          <a:bodyPr wrap="square">
            <a:spAutoFit/>
          </a:bodyPr>
          <a:lstStyle/>
          <a:p>
            <a:r>
              <a:rPr lang="en-GB" sz="800" dirty="0">
                <a:solidFill>
                  <a:srgbClr val="000000"/>
                </a:solidFill>
                <a:latin typeface="Calibri" panose="020F0502020204030204" pitchFamily="34" charset="0"/>
                <a:ea typeface="ヒラギノ角ゴ Pro W3"/>
                <a:cs typeface="Times New Roman" panose="02020603050405020304" pitchFamily="18" charset="0"/>
              </a:rPr>
              <a:t>Imagery of fire - ‘fire of thine eyes’, ‘seize the fire’, furnace’, ‘burning bright’ again highlights the destructive force of the creature and religious associations</a:t>
            </a:r>
            <a:endParaRPr lang="en-GB" dirty="0"/>
          </a:p>
        </p:txBody>
      </p:sp>
      <p:sp>
        <p:nvSpPr>
          <p:cNvPr id="29" name="Rectangle 28"/>
          <p:cNvSpPr/>
          <p:nvPr/>
        </p:nvSpPr>
        <p:spPr>
          <a:xfrm>
            <a:off x="10448737" y="4927091"/>
            <a:ext cx="1860291" cy="830997"/>
          </a:xfrm>
          <a:prstGeom prst="rect">
            <a:avLst/>
          </a:prstGeom>
        </p:spPr>
        <p:txBody>
          <a:bodyPr wrap="square">
            <a:spAutoFit/>
          </a:bodyPr>
          <a:lstStyle/>
          <a:p>
            <a:r>
              <a:rPr lang="en-GB" sz="800" b="1" dirty="0">
                <a:solidFill>
                  <a:srgbClr val="000000"/>
                </a:solidFill>
                <a:latin typeface="Calibri" panose="020F0502020204030204" pitchFamily="34" charset="0"/>
                <a:ea typeface="ヒラギノ角ゴ Pro W3"/>
                <a:cs typeface="Times New Roman" panose="02020603050405020304" pitchFamily="18" charset="0"/>
              </a:rPr>
              <a:t>Mythology</a:t>
            </a:r>
          </a:p>
          <a:p>
            <a:r>
              <a:rPr lang="en-GB" sz="800" dirty="0">
                <a:solidFill>
                  <a:srgbClr val="000000"/>
                </a:solidFill>
                <a:latin typeface="Calibri" panose="020F0502020204030204" pitchFamily="34" charset="0"/>
                <a:ea typeface="ヒラギノ角ゴ Pro W3"/>
                <a:cs typeface="Times New Roman" panose="02020603050405020304" pitchFamily="18" charset="0"/>
              </a:rPr>
              <a:t>Prometheus stole fire from the Gods. Fire can be synonymous with knowledge – like that in the Garden of Eden, it is both powerful and potentially destructive</a:t>
            </a:r>
            <a:endParaRPr lang="en-GB" dirty="0"/>
          </a:p>
        </p:txBody>
      </p:sp>
      <p:cxnSp>
        <p:nvCxnSpPr>
          <p:cNvPr id="32" name="Straight Arrow Connector 31"/>
          <p:cNvCxnSpPr/>
          <p:nvPr/>
        </p:nvCxnSpPr>
        <p:spPr>
          <a:xfrm flipH="1" flipV="1">
            <a:off x="9544050" y="3904263"/>
            <a:ext cx="904687" cy="12555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7169260" y="3747697"/>
            <a:ext cx="538151" cy="1565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flipV="1">
            <a:off x="7144387" y="3455309"/>
            <a:ext cx="507285" cy="152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7707411" y="6528003"/>
            <a:ext cx="1783740" cy="830997"/>
          </a:xfrm>
          <a:prstGeom prst="rect">
            <a:avLst/>
          </a:prstGeom>
        </p:spPr>
        <p:txBody>
          <a:bodyPr wrap="square">
            <a:spAutoFit/>
          </a:bodyPr>
          <a:lstStyle/>
          <a:p>
            <a:pPr>
              <a:spcAft>
                <a:spcPts val="0"/>
              </a:spcAft>
            </a:pPr>
            <a:r>
              <a:rPr lang="en-GB" sz="800" dirty="0">
                <a:solidFill>
                  <a:srgbClr val="000000"/>
                </a:solidFill>
                <a:latin typeface="Calibri" panose="020F0502020204030204" pitchFamily="34" charset="0"/>
                <a:ea typeface="ヒラギノ角ゴ Pro W3"/>
                <a:cs typeface="Times New Roman" panose="02020603050405020304" pitchFamily="18" charset="0"/>
              </a:rPr>
              <a:t>Repetition of ‘immortal hand or eye’ – key to poem’s meaning, reflecting on this divine being. ‘Eye’ of this creator can be linked to the ‘fire’ of the ‘eyes’ of the creature itself. </a:t>
            </a:r>
          </a:p>
          <a:p>
            <a:pPr>
              <a:spcAft>
                <a:spcPts val="0"/>
              </a:spcAft>
            </a:pPr>
            <a:endParaRPr lang="en-GB" sz="800" dirty="0">
              <a:solidFill>
                <a:srgbClr val="000000"/>
              </a:solidFill>
              <a:effectLst/>
              <a:latin typeface="System Font Regular"/>
              <a:ea typeface="ヒラギノ角ゴ Pro W3"/>
              <a:cs typeface="Times New Roman" panose="02020603050405020304" pitchFamily="18" charset="0"/>
            </a:endParaRPr>
          </a:p>
        </p:txBody>
      </p:sp>
      <p:sp>
        <p:nvSpPr>
          <p:cNvPr id="39" name="Rectangle 38"/>
          <p:cNvSpPr/>
          <p:nvPr/>
        </p:nvSpPr>
        <p:spPr>
          <a:xfrm>
            <a:off x="5417012" y="6881218"/>
            <a:ext cx="2118782" cy="338554"/>
          </a:xfrm>
          <a:prstGeom prst="rect">
            <a:avLst/>
          </a:prstGeom>
        </p:spPr>
        <p:txBody>
          <a:bodyPr wrap="square">
            <a:spAutoFit/>
          </a:bodyPr>
          <a:lstStyle/>
          <a:p>
            <a:pPr>
              <a:spcAft>
                <a:spcPts val="0"/>
              </a:spcAft>
            </a:pPr>
            <a:r>
              <a:rPr lang="en-GB" sz="800" dirty="0">
                <a:solidFill>
                  <a:srgbClr val="000000"/>
                </a:solidFill>
                <a:latin typeface="Calibri" panose="020F0502020204030204" pitchFamily="34" charset="0"/>
                <a:ea typeface="ヒラギノ角ゴ Pro W3"/>
                <a:cs typeface="Times New Roman" panose="02020603050405020304" pitchFamily="18" charset="0"/>
              </a:rPr>
              <a:t>‘fearful symmetry’ oxymoron, repeated: its beauty and terror</a:t>
            </a:r>
            <a:endParaRPr lang="en-GB" sz="800" dirty="0">
              <a:solidFill>
                <a:srgbClr val="000000"/>
              </a:solidFill>
              <a:latin typeface="System Font Regular"/>
              <a:ea typeface="ヒラギノ角ゴ Pro W3"/>
              <a:cs typeface="Times New Roman" panose="02020603050405020304" pitchFamily="18" charset="0"/>
            </a:endParaRPr>
          </a:p>
        </p:txBody>
      </p:sp>
      <p:sp>
        <p:nvSpPr>
          <p:cNvPr id="40" name="Rectangle 39"/>
          <p:cNvSpPr/>
          <p:nvPr/>
        </p:nvSpPr>
        <p:spPr>
          <a:xfrm>
            <a:off x="3400135" y="8284635"/>
            <a:ext cx="6604000" cy="723275"/>
          </a:xfrm>
          <a:prstGeom prst="rect">
            <a:avLst/>
          </a:prstGeom>
        </p:spPr>
        <p:txBody>
          <a:bodyPr>
            <a:spAutoFit/>
          </a:bodyPr>
          <a:lstStyle/>
          <a:p>
            <a:pPr>
              <a:spcAft>
                <a:spcPts val="0"/>
              </a:spcAft>
            </a:pPr>
            <a:r>
              <a:rPr lang="en-GB" sz="900" b="1" dirty="0">
                <a:solidFill>
                  <a:srgbClr val="000000"/>
                </a:solidFill>
                <a:latin typeface="Calibri" panose="020F0502020204030204" pitchFamily="34" charset="0"/>
                <a:ea typeface="ヒラギノ角ゴ Pro W3"/>
                <a:cs typeface="Times New Roman" panose="02020603050405020304" pitchFamily="18" charset="0"/>
              </a:rPr>
              <a:t>Links to other Romantic Poems</a:t>
            </a:r>
          </a:p>
          <a:p>
            <a:pPr>
              <a:spcAft>
                <a:spcPts val="0"/>
              </a:spcAft>
            </a:pPr>
            <a:r>
              <a:rPr lang="en-GB" sz="800" dirty="0">
                <a:solidFill>
                  <a:srgbClr val="000000"/>
                </a:solidFill>
                <a:latin typeface="Calibri" panose="020F0502020204030204" pitchFamily="34" charset="0"/>
                <a:ea typeface="ヒラギノ角ゴ Pro W3"/>
                <a:cs typeface="Times New Roman" panose="02020603050405020304" pitchFamily="18" charset="0"/>
              </a:rPr>
              <a:t>Imagination - Lines inscribed upon a cup formed from a skull/</a:t>
            </a:r>
            <a:r>
              <a:rPr lang="en-GB" sz="800" dirty="0" err="1">
                <a:solidFill>
                  <a:srgbClr val="000000"/>
                </a:solidFill>
                <a:latin typeface="Calibri" panose="020F0502020204030204" pitchFamily="34" charset="0"/>
                <a:ea typeface="ヒラギノ角ゴ Pro W3"/>
                <a:cs typeface="Times New Roman" panose="02020603050405020304" pitchFamily="18" charset="0"/>
              </a:rPr>
              <a:t>Rhime</a:t>
            </a:r>
            <a:r>
              <a:rPr lang="en-GB" sz="800" dirty="0">
                <a:solidFill>
                  <a:srgbClr val="000000"/>
                </a:solidFill>
                <a:latin typeface="Calibri" panose="020F0502020204030204" pitchFamily="34" charset="0"/>
                <a:ea typeface="ヒラギノ角ゴ Pro W3"/>
                <a:cs typeface="Times New Roman" panose="02020603050405020304" pitchFamily="18" charset="0"/>
              </a:rPr>
              <a:t> of the Ancient Mariner</a:t>
            </a:r>
            <a:endParaRPr lang="en-GB" sz="3200" dirty="0">
              <a:solidFill>
                <a:srgbClr val="000000"/>
              </a:solidFill>
              <a:latin typeface="System Font Regular"/>
              <a:ea typeface="ヒラギノ角ゴ Pro W3"/>
              <a:cs typeface="Times New Roman" panose="02020603050405020304" pitchFamily="18" charset="0"/>
            </a:endParaRPr>
          </a:p>
          <a:p>
            <a:pPr>
              <a:spcAft>
                <a:spcPts val="0"/>
              </a:spcAft>
            </a:pPr>
            <a:r>
              <a:rPr lang="en-GB" sz="800" dirty="0" err="1">
                <a:solidFill>
                  <a:srgbClr val="000000"/>
                </a:solidFill>
                <a:latin typeface="Calibri" panose="020F0502020204030204" pitchFamily="34" charset="0"/>
                <a:ea typeface="ヒラギノ角ゴ Pro W3"/>
                <a:cs typeface="Times New Roman" panose="02020603050405020304" pitchFamily="18" charset="0"/>
              </a:rPr>
              <a:t>Religion,belief,mythology</a:t>
            </a:r>
            <a:r>
              <a:rPr lang="en-GB" sz="800" dirty="0">
                <a:solidFill>
                  <a:srgbClr val="000000"/>
                </a:solidFill>
                <a:latin typeface="Calibri" panose="020F0502020204030204" pitchFamily="34" charset="0"/>
                <a:ea typeface="ヒラギノ角ゴ Pro W3"/>
                <a:cs typeface="Times New Roman" panose="02020603050405020304" pitchFamily="18" charset="0"/>
              </a:rPr>
              <a:t> - Rime of the Ancient Mariner/</a:t>
            </a:r>
            <a:r>
              <a:rPr lang="en-GB" sz="800" dirty="0" err="1">
                <a:solidFill>
                  <a:srgbClr val="000000"/>
                </a:solidFill>
                <a:latin typeface="Calibri" panose="020F0502020204030204" pitchFamily="34" charset="0"/>
                <a:ea typeface="ヒラギノ角ゴ Pro W3"/>
                <a:cs typeface="Times New Roman" panose="02020603050405020304" pitchFamily="18" charset="0"/>
              </a:rPr>
              <a:t>Tintern</a:t>
            </a:r>
            <a:r>
              <a:rPr lang="en-GB" sz="800" dirty="0">
                <a:solidFill>
                  <a:srgbClr val="000000"/>
                </a:solidFill>
                <a:latin typeface="Calibri" panose="020F0502020204030204" pitchFamily="34" charset="0"/>
                <a:ea typeface="ヒラギノ角ゴ Pro W3"/>
                <a:cs typeface="Times New Roman" panose="02020603050405020304" pitchFamily="18" charset="0"/>
              </a:rPr>
              <a:t> Abbey/Ode on a West Wind/Holy Thursday/Ode to a Nightingale.</a:t>
            </a:r>
            <a:endParaRPr lang="en-GB" sz="3200" dirty="0">
              <a:solidFill>
                <a:srgbClr val="000000"/>
              </a:solidFill>
              <a:latin typeface="System Font Regular"/>
              <a:ea typeface="ヒラギノ角ゴ Pro W3"/>
              <a:cs typeface="Times New Roman" panose="02020603050405020304" pitchFamily="18" charset="0"/>
            </a:endParaRPr>
          </a:p>
          <a:p>
            <a:pPr>
              <a:spcAft>
                <a:spcPts val="0"/>
              </a:spcAft>
            </a:pPr>
            <a:r>
              <a:rPr lang="en-GB" sz="800" b="1" dirty="0">
                <a:solidFill>
                  <a:srgbClr val="000000"/>
                </a:solidFill>
                <a:latin typeface="Calibri" panose="020F0502020204030204" pitchFamily="34" charset="0"/>
                <a:ea typeface="ヒラギノ角ゴ Pro W3"/>
                <a:cs typeface="Times New Roman" panose="02020603050405020304" pitchFamily="18" charset="0"/>
              </a:rPr>
              <a:t>Mortality and immortality – </a:t>
            </a:r>
            <a:r>
              <a:rPr lang="en-GB" sz="800" dirty="0">
                <a:solidFill>
                  <a:srgbClr val="000000"/>
                </a:solidFill>
                <a:latin typeface="Calibri" panose="020F0502020204030204" pitchFamily="34" charset="0"/>
                <a:ea typeface="ヒラギノ角ゴ Pro W3"/>
                <a:cs typeface="Times New Roman" panose="02020603050405020304" pitchFamily="18" charset="0"/>
              </a:rPr>
              <a:t>Ode to a Nightingale, Ode on a Grecian Urn</a:t>
            </a:r>
            <a:endParaRPr lang="en-GB" sz="3200" dirty="0">
              <a:solidFill>
                <a:srgbClr val="000000"/>
              </a:solidFill>
              <a:latin typeface="System Font Regular"/>
              <a:ea typeface="ヒラギノ角ゴ Pro W3"/>
              <a:cs typeface="Times New Roman" panose="02020603050405020304" pitchFamily="18" charset="0"/>
            </a:endParaRPr>
          </a:p>
          <a:p>
            <a:pPr>
              <a:spcAft>
                <a:spcPts val="0"/>
              </a:spcAft>
            </a:pPr>
            <a:r>
              <a:rPr lang="en-GB" sz="800" b="1" dirty="0">
                <a:solidFill>
                  <a:srgbClr val="000000"/>
                </a:solidFill>
                <a:latin typeface="Calibri" panose="020F0502020204030204" pitchFamily="34" charset="0"/>
                <a:ea typeface="ヒラギノ角ゴ Pro W3"/>
                <a:cs typeface="Times New Roman" panose="02020603050405020304" pitchFamily="18" charset="0"/>
              </a:rPr>
              <a:t>Nature </a:t>
            </a:r>
            <a:r>
              <a:rPr lang="en-GB" sz="800" dirty="0">
                <a:solidFill>
                  <a:srgbClr val="000000"/>
                </a:solidFill>
                <a:latin typeface="Calibri" panose="020F0502020204030204" pitchFamily="34" charset="0"/>
                <a:ea typeface="ヒラギノ角ゴ Pro W3"/>
                <a:cs typeface="Times New Roman" panose="02020603050405020304" pitchFamily="18" charset="0"/>
              </a:rPr>
              <a:t>– all sorts! </a:t>
            </a:r>
            <a:endParaRPr lang="en-GB" sz="3200" dirty="0">
              <a:solidFill>
                <a:srgbClr val="000000"/>
              </a:solidFill>
              <a:effectLst/>
              <a:latin typeface="System Font Regular"/>
              <a:ea typeface="ヒラギノ角ゴ Pro W3"/>
              <a:cs typeface="Times New Roman" panose="02020603050405020304" pitchFamily="18" charset="0"/>
            </a:endParaRPr>
          </a:p>
        </p:txBody>
      </p:sp>
      <p:sp>
        <p:nvSpPr>
          <p:cNvPr id="41" name="TextBox 40"/>
          <p:cNvSpPr txBox="1"/>
          <p:nvPr/>
        </p:nvSpPr>
        <p:spPr>
          <a:xfrm>
            <a:off x="8277414" y="4675093"/>
            <a:ext cx="1704786" cy="461665"/>
          </a:xfrm>
          <a:prstGeom prst="rect">
            <a:avLst/>
          </a:prstGeom>
          <a:noFill/>
        </p:spPr>
        <p:txBody>
          <a:bodyPr wrap="square" rtlCol="0">
            <a:spAutoFit/>
          </a:bodyPr>
          <a:lstStyle/>
          <a:p>
            <a:r>
              <a:rPr lang="en-GB" sz="800" dirty="0"/>
              <a:t>Verbs – physical, material, dynamic (‘seize’, ‘grasp’, ‘clasp’) suggest the power of this divine force</a:t>
            </a:r>
          </a:p>
        </p:txBody>
      </p:sp>
      <p:cxnSp>
        <p:nvCxnSpPr>
          <p:cNvPr id="42" name="Straight Arrow Connector 41"/>
          <p:cNvCxnSpPr/>
          <p:nvPr/>
        </p:nvCxnSpPr>
        <p:spPr>
          <a:xfrm flipH="1" flipV="1">
            <a:off x="6884502" y="4257478"/>
            <a:ext cx="1386345" cy="4801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p:nvPicPr>
        <p:blipFill>
          <a:blip r:embed="rId4"/>
          <a:stretch>
            <a:fillRect/>
          </a:stretch>
        </p:blipFill>
        <p:spPr>
          <a:xfrm>
            <a:off x="471998" y="2012711"/>
            <a:ext cx="2379357" cy="1477034"/>
          </a:xfrm>
          <a:prstGeom prst="rect">
            <a:avLst/>
          </a:prstGeom>
        </p:spPr>
      </p:pic>
      <p:sp>
        <p:nvSpPr>
          <p:cNvPr id="19" name="TextBox 18"/>
          <p:cNvSpPr txBox="1"/>
          <p:nvPr/>
        </p:nvSpPr>
        <p:spPr>
          <a:xfrm>
            <a:off x="438570" y="3489745"/>
            <a:ext cx="1694531" cy="184666"/>
          </a:xfrm>
          <a:prstGeom prst="rect">
            <a:avLst/>
          </a:prstGeom>
          <a:noFill/>
        </p:spPr>
        <p:txBody>
          <a:bodyPr wrap="square" rtlCol="0">
            <a:spAutoFit/>
          </a:bodyPr>
          <a:lstStyle/>
          <a:p>
            <a:r>
              <a:rPr lang="en-GB" sz="600" b="1" dirty="0" smtClean="0"/>
              <a:t>Elohim (Hebrew name for God) creating Adam</a:t>
            </a:r>
            <a:endParaRPr lang="en-GB" sz="600" b="1" dirty="0"/>
          </a:p>
        </p:txBody>
      </p:sp>
    </p:spTree>
    <p:extLst>
      <p:ext uri="{BB962C8B-B14F-4D97-AF65-F5344CB8AC3E}">
        <p14:creationId xmlns:p14="http://schemas.microsoft.com/office/powerpoint/2010/main" val="1351194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EC266C5-FFBE-49EA-9823-ADA43E778E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D8C2892-5EDD-4BA2-848C-E0CC372D38B4}">
  <ds:schemaRefs>
    <ds:schemaRef ds:uri="http://schemas.microsoft.com/sharepoint/v3/contenttype/forms"/>
  </ds:schemaRefs>
</ds:datastoreItem>
</file>

<file path=customXml/itemProps3.xml><?xml version="1.0" encoding="utf-8"?>
<ds:datastoreItem xmlns:ds="http://schemas.openxmlformats.org/officeDocument/2006/customXml" ds:itemID="{4C9C3EF3-8031-4D4B-9589-B7ACC87A0667}">
  <ds:schemaRefs>
    <ds:schemaRef ds:uri="http://purl.org/dc/dcmitype/"/>
    <ds:schemaRef ds:uri="http://schemas.openxmlformats.org/package/2006/metadata/core-properties"/>
    <ds:schemaRef ds:uri="http://purl.org/dc/elements/1.1/"/>
    <ds:schemaRef ds:uri="http://www.w3.org/XML/1998/namespace"/>
    <ds:schemaRef ds:uri="http://purl.org/dc/terms/"/>
    <ds:schemaRef ds:uri="http://schemas.microsoft.com/office/2006/documentManagement/types"/>
    <ds:schemaRef ds:uri="http://schemas.microsoft.com/office/infopath/2007/PartnerControls"/>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91</TotalTime>
  <Words>980</Words>
  <Application>Microsoft Office PowerPoint</Application>
  <PresentationFormat>Custom</PresentationFormat>
  <Paragraphs>55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System Font Regular</vt:lpstr>
      <vt:lpstr>Times New Roman</vt:lpstr>
      <vt:lpstr>ヒラギノ角ゴ Pro W3</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Kinder</dc:creator>
  <cp:lastModifiedBy>David Kinder</cp:lastModifiedBy>
  <cp:revision>13</cp:revision>
  <dcterms:created xsi:type="dcterms:W3CDTF">2018-06-03T11:06:00Z</dcterms:created>
  <dcterms:modified xsi:type="dcterms:W3CDTF">2018-06-05T14:15:00Z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