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61" r:id="rId7"/>
    <p:sldId id="262" r:id="rId8"/>
    <p:sldId id="263" r:id="rId9"/>
    <p:sldId id="257" r:id="rId10"/>
    <p:sldId id="258" r:id="rId11"/>
    <p:sldId id="264" r:id="rId12"/>
    <p:sldId id="272" r:id="rId13"/>
    <p:sldId id="269" r:id="rId14"/>
    <p:sldId id="275" r:id="rId15"/>
    <p:sldId id="276" r:id="rId16"/>
    <p:sldId id="277" r:id="rId17"/>
    <p:sldId id="274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2-22T21:39:46.3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0 188,'36'9,"0"-1,1-1,-1-3,18 0,44 6,525 66,3-28,94-26,-663-22,1-2,-1-3,0-2,0-3,26-9,26-10,-30 8,-1-2,15-10,149-52,-178 65,157-58,-183 66,1 3,0 1,0 2,1 1,1 2,202 3,-113 2,-87 1,-1 1,0 3,0 1,31 11,-15-3,52 5,25 4,-94-15,0-2,1-2,0-2,17-1,21-5,-34-1,0 2,0 2,0 3,31 6,-73-10,-1 1,1 0,0 0,-1 0,1 1,-1-1,0 1,0 0,1 0,-1 0,0 1,-1-1,1 0,1 3,-3-4,0-1,-1 1,1 0,-1 0,0 0,1 0,-1 0,0 0,1 0,-1 0,0 0,0 0,0 0,0 0,0 0,0 0,0 0,0 0,0 0,-1 0,1 0,-1 1,0 0,-1 0,1 0,0 0,-1 0,1 0,-1-1,1 1,-1-1,0 1,0-1,0 1,-1 0,-13 6,-1-1,0 0,0-2,-1 1,0-2,0-1,0 0,0-1,-1-1,-35 7,-72 12,-1-5,-1-6,-16-5,-13-3,41 1,-7-6,23-9,58 7,-1 1,0 2,-136-10,95 5,-35 2,44 3,1-3,-67-16,54 11,-1 4,0 3,-15 5,81-1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2-22T21:39:52.2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0 138,'955'0,"-921"-2,-1-2,0-2,0-1,0-1,14-7,6 0,-32 8,-1-1,0-1,4-2,-11 4,0 0,1 2,0-1,0 2,1 0,-1 0,14 0,93-1,53 8,-18 0,-99-5,53 2,-99 1,-1 1,1-1,-1 1,1 1,-1 0,0 1,0 0,8 4,-16-7,0 0,1 0,-1 0,0 1,0-1,0 1,0-1,-1 1,1 0,0 0,-1-1,1 1,-1 0,0 0,1 1,-1-1,0 0,0 0,-1 1,1-1,0 1,-1-1,0 0,-1 0,1 1,0-1,-1 0,1 0,-1 0,0 0,0 0,0 0,0 0,0 0,0 0,0 0,-1-1,1 1,-1 0,-1 1,-4 3,0-1,0 1,-1-1,1-1,-1 1,-1-1,1-1,0 1,-1-1,-5 1,-29 2,1-2,-1-2,0-2,-34-4,-28 1,-532 3,614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2-22T21:40:28.2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0,'458'14,"-1"19,325 71,-444-52,36-13,-315-34,361 14,2490-22,-1523 5,-1323 1,0 3,45 11,-36-5,57 1,445-9,-308-6,-244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2-22T21:40:30.5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55,'253'2,"271"-5,-172-24,-191 16,183-4,60 16,-381-1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2-22T21:40:58.8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0 108,'0'-1,"1"0,-1 0,0 0,1 0,-1 0,1 1,-1-1,1 0,-1 0,1 0,0 0,-1 1,1-1,0 0,0 1,-1-1,1 1,0-1,0 1,0-1,0 1,0-1,0 1,0 0,0-1,0 1,0 0,1 0,33-5,-29 4,142-6,105 9,-74 1,-70-4,261 7,-276 0,-1 5,86 20,15 17,172 69,-329-105,0-1,1-3,1 0,4-2,159 10,-87-9,88 2,51-11,-58 0,-159 0,-1-1,1-2,-1-2,0-1,-1-2,0-1,-1-2,0-1,1-2,-15 9,0 1,1 0,-1 2,1 0,0 2,7 0,7-2,10-1,223-26,249 5,-787 19,-56-17,-384-81,609 85,54 10,-1 1,0 3,-33 0,-1247 8,1300-2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2-22T21:41:00.7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 59,'0'0,"0"-1,-1 1,1 0,0 0,0 0,0 0,0-1,-1 1,1 0,0 0,0 0,0-1,0 1,0 0,0 0,0 0,0-1,0 1,0 0,-1 0,1-1,0 1,0 0,0 0,1-1,-1 1,0 0,0 0,0 0,0-1,0 1,0 0,0 0,0 0,0-1,0 1,1 0,-1 0,0 0,0-1,0 1,1 0,12-6,18 0,106-3,137 9,-115 3,1029-3,-1142-2,0-2,8-3,-5 0,-1 2,0 3,58 0,14 0,50 8,-92 9,-55-10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2-22T21:39:52.2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0 166,'1226'0,"-1182"-3,-2-1,1-4,-1 0,1-2,17-8,8 0,-41 10,-1-2,-1-1,6-2,-14 5,0-1,1 3,-1-1,1 2,2 1,-2-1,18 0,119-1,69 10,-24-1,-127-5,68 2,-127 1,-1 1,1 0,-1 0,1 2,-1-1,0 2,0 0,10 4,-20-7,-1-1,2 0,-1 0,-1 2,1-2,-1 1,1-1,-2 2,2-1,-1 1,0-2,0 1,-1 1,1-1,0 2,0-2,-1 1,0-1,-1 2,1-2,1 2,-2-2,0 0,-2 1,2 0,0 0,-1-1,1 1,-1-1,0 0,-1 1,1-1,0 1,-1-1,1 0,0 1,-2-2,2 1,-2 1,0 0,-6 5,0-2,0 1,-2-1,2-1,-1 1,-2-2,2 0,0 1,-2-2,-6 2,-37 2,1-2,-1-2,0-3,-44-5,-36 1,-683 4,789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2-22T21:54:37.4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0 246,'0'-1,"0"1,1-1,-1 0,0 1,0-1,1 0,-1 1,1-1,-1 0,0 1,1-1,-1 0,1 1,0-1,-1 1,1-1,-1 1,1 0,0-1,-1 1,1-1,0 1,-1 0,1 0,0-1,0 1,-1 0,1 0,0 0,27-4,-23 3,166-8,126 10,-101 2,1205 59,-161-2,-793-58,487 19,-801-12,663 64,-682-63,86-3,-111-7,0 4,-1 4,47 12,67 32,-96-22,44 3,-60-21,0-4,0-4,1-4,13-4,-84 1,1 0,-1-1,0-1,0-1,0 0,0-2,-1 0,-1-1,1-1,-2-1,16-12,-21 15,-1 0,1 0,0 0,0 1,1 1,0 0,0 0,1 2,0-1,-1 2,10-2,-13 5,0 0,1-1,-1-1,0 0,0 0,0-1,0 0,-1-1,1 0,-1-1,0 1,0-2,-1 1,1-1,-1-1,0 0,-1 0,0 0,6-8,9-9,-15 16,0 0,0 0,0 0,-1-1,-1 0,1-1,-5 8,0 0,0 0,0-1,-1 1,1 0,-1-1,1 1,-1 0,0-1,0 1,0 0,0-1,0 1,-1-1,1 1,-1 0,1-1,-1 1,0 0,0 0,0-1,0 1,0 0,-1 0,1 0,0 0,-1 1,0-2,-9-7,0 0,-1 1,0 0,0 1,-1 0,0 1,0 0,-9-2,-31-12,-33-6,77 24,-248-66,211 60,0 1,-1 3,1 2,-35 2,-114 2,77-2,-7 5,110-2,1 1,-1 0,0 1,1 0,-4 3,4-2,-1 0,1-1,-1 0,0-1,-1-1,-464 26,304-18,-107 3,198-10,-17 6,-52 2,-49 1,-44 1,-2717-14,2889-1,-28-8,29 3,-39 1,-1056 7,1150 2,15 5,21 16,-5-10,50 69,-30-38,2-2,2-1,1-1,9 3,-36-33,0 0,0 1,-1 0,0 1,-1-1,-1 1,4 9,-7-11,2 0,-1-1,1 1,1-1,0-1,0 1,1-1,0-1,1 1,0-1,0-1,8 6,9-2,0 0,0-1,1-2,1-1,5 1,45 12,-1 1,0-4,0-3,1-3,1-3,52-4,400-7,-496 1,-1-1,17-4,53-5,665 9,-394 6,788-3,-1064-4,10-5,78-3,-78 6,2-4,-22 1,-53 4,0-1,13-6,-18 4,0 2,0 1,21 0,614 2,-329 6,573-3,-876 2,0 1,19 5,-19-3,1-1,14-1,-7-2,0 1,0 3,1 1,43 3,-61-8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CB6A-471B-4AB2-864F-0694F8570492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BFAB-2140-494C-89CC-852EF987A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5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CB6A-471B-4AB2-864F-0694F8570492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BFAB-2140-494C-89CC-852EF987A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84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CB6A-471B-4AB2-864F-0694F8570492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BFAB-2140-494C-89CC-852EF987A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18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CB6A-471B-4AB2-864F-0694F8570492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BFAB-2140-494C-89CC-852EF987A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29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CB6A-471B-4AB2-864F-0694F8570492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BFAB-2140-494C-89CC-852EF987A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52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CB6A-471B-4AB2-864F-0694F8570492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BFAB-2140-494C-89CC-852EF987A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86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CB6A-471B-4AB2-864F-0694F8570492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BFAB-2140-494C-89CC-852EF987A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89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CB6A-471B-4AB2-864F-0694F8570492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BFAB-2140-494C-89CC-852EF987A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93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CB6A-471B-4AB2-864F-0694F8570492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BFAB-2140-494C-89CC-852EF987A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0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CB6A-471B-4AB2-864F-0694F8570492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BFAB-2140-494C-89CC-852EF987A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07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CB6A-471B-4AB2-864F-0694F8570492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BFAB-2140-494C-89CC-852EF987A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296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2CB6A-471B-4AB2-864F-0694F8570492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3BFAB-2140-494C-89CC-852EF987A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4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customXml" Target="../ink/ink4.xml"/><Relationship Id="rId18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customXml" Target="../ink/ink1.xml"/><Relationship Id="rId12" Type="http://schemas.openxmlformats.org/officeDocument/2006/relationships/image" Target="../media/image20.png"/><Relationship Id="rId17" Type="http://schemas.openxmlformats.org/officeDocument/2006/relationships/customXml" Target="../ink/ink6.xml"/><Relationship Id="rId2" Type="http://schemas.openxmlformats.org/officeDocument/2006/relationships/image" Target="../media/image13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customXml" Target="../ink/ink3.xml"/><Relationship Id="rId5" Type="http://schemas.openxmlformats.org/officeDocument/2006/relationships/image" Target="../media/image16.png"/><Relationship Id="rId15" Type="http://schemas.openxmlformats.org/officeDocument/2006/relationships/customXml" Target="../ink/ink5.xml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customXml" Target="../ink/ink2.xml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customXml" Target="../ink/ink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5.png"/><Relationship Id="rId4" Type="http://schemas.openxmlformats.org/officeDocument/2006/relationships/image" Target="../media/image15.png"/><Relationship Id="rId9" Type="http://schemas.openxmlformats.org/officeDocument/2006/relationships/customXml" Target="../ink/ink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empi_(municipality)" TargetMode="External"/><Relationship Id="rId2" Type="http://schemas.openxmlformats.org/officeDocument/2006/relationships/hyperlink" Target="https://en.wikipedia.org/wiki/Greek_langu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Greece" TargetMode="External"/><Relationship Id="rId4" Type="http://schemas.openxmlformats.org/officeDocument/2006/relationships/hyperlink" Target="https://en.wikipedia.org/wiki/Thessaly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55" y="173113"/>
            <a:ext cx="5006068" cy="6275549"/>
          </a:xfrm>
          <a:prstGeom prst="rect">
            <a:avLst/>
          </a:prstGeom>
        </p:spPr>
      </p:pic>
      <p:pic>
        <p:nvPicPr>
          <p:cNvPr id="2050" name="Picture 2" descr="https://images.rapgenius.com/196391d33713b1934f87cb2ac1123099.700x394x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4" r="29244"/>
          <a:stretch/>
        </p:blipFill>
        <p:spPr bwMode="auto">
          <a:xfrm>
            <a:off x="7412020" y="881226"/>
            <a:ext cx="3582296" cy="464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2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55EB02E-F3B6-4960-966A-37AE8BA8CF8B}"/>
              </a:ext>
            </a:extLst>
          </p:cNvPr>
          <p:cNvSpPr/>
          <p:nvPr/>
        </p:nvSpPr>
        <p:spPr>
          <a:xfrm>
            <a:off x="2234436" y="1063171"/>
            <a:ext cx="6807420" cy="47316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728" y="334221"/>
            <a:ext cx="10515600" cy="1000702"/>
          </a:xfrm>
        </p:spPr>
        <p:txBody>
          <a:bodyPr>
            <a:normAutofit/>
          </a:bodyPr>
          <a:lstStyle/>
          <a:p>
            <a:r>
              <a:rPr lang="en-GB" sz="2000" dirty="0"/>
              <a:t>Interpret the first two lines and compare them with the second part of the first stanza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40E911-5E12-4601-8C9E-33D03B4BB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986" y="1997477"/>
            <a:ext cx="4955272" cy="286304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6934E12-FB3A-4087-8F41-1326948528FC}"/>
              </a:ext>
            </a:extLst>
          </p:cNvPr>
          <p:cNvSpPr txBox="1">
            <a:spLocks/>
          </p:cNvSpPr>
          <p:nvPr/>
        </p:nvSpPr>
        <p:spPr>
          <a:xfrm>
            <a:off x="838200" y="661843"/>
            <a:ext cx="1846943" cy="5506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/>
          </a:p>
          <a:p>
            <a:endParaRPr lang="en-GB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22645E8-7396-478D-A1F1-56AB0CAF35C6}"/>
              </a:ext>
            </a:extLst>
          </p:cNvPr>
          <p:cNvSpPr/>
          <p:nvPr/>
        </p:nvSpPr>
        <p:spPr>
          <a:xfrm>
            <a:off x="9034092" y="824858"/>
            <a:ext cx="18469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Addressed directly to the urn – ‘thou’ (called </a:t>
            </a:r>
            <a:r>
              <a:rPr lang="en-GB" sz="1600" i="1" dirty="0"/>
              <a:t>poetic apostrophe</a:t>
            </a:r>
            <a:r>
              <a:rPr lang="en-GB" sz="1600" dirty="0"/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B5CB824-F05E-4EB8-8412-3671CB266069}"/>
              </a:ext>
            </a:extLst>
          </p:cNvPr>
          <p:cNvSpPr/>
          <p:nvPr/>
        </p:nvSpPr>
        <p:spPr>
          <a:xfrm>
            <a:off x="10723170" y="95908"/>
            <a:ext cx="14688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Ode form is always written in praise of something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88A72A-C5F6-49BC-AF1A-84C9FB21DCB4}"/>
              </a:ext>
            </a:extLst>
          </p:cNvPr>
          <p:cNvSpPr/>
          <p:nvPr/>
        </p:nvSpPr>
        <p:spPr>
          <a:xfrm>
            <a:off x="475717" y="846379"/>
            <a:ext cx="15251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‘Still’ – time now, preserved and perfect, despite the way the urn is threatened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DDE0DB9-D70B-43F6-8762-73934FB13D20}"/>
              </a:ext>
            </a:extLst>
          </p:cNvPr>
          <p:cNvSpPr/>
          <p:nvPr/>
        </p:nvSpPr>
        <p:spPr>
          <a:xfrm>
            <a:off x="9676641" y="3084260"/>
            <a:ext cx="19796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‘unravished bride’ –the urn is a female form that is still sexually pure (what should a modern reader make of this?!)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52BE87E-394C-4722-99C2-590A1593755C}"/>
              </a:ext>
            </a:extLst>
          </p:cNvPr>
          <p:cNvSpPr/>
          <p:nvPr/>
        </p:nvSpPr>
        <p:spPr>
          <a:xfrm>
            <a:off x="436047" y="4917665"/>
            <a:ext cx="184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Contrast – perfect and unchanging first two lines, vs tumultuous questions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60E5837-59A8-429A-88BF-6EEAAF10728A}"/>
              </a:ext>
            </a:extLst>
          </p:cNvPr>
          <p:cNvSpPr/>
          <p:nvPr/>
        </p:nvSpPr>
        <p:spPr>
          <a:xfrm>
            <a:off x="2846157" y="5794828"/>
            <a:ext cx="46291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‘maidens’ have men in ‘mad pursuit’ and are ‘loth’ (they are running from them, perhaps)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7458CE7-A2B6-4C81-819A-5774DE68B8A1}"/>
              </a:ext>
            </a:extLst>
          </p:cNvPr>
          <p:cNvSpPr/>
          <p:nvPr/>
        </p:nvSpPr>
        <p:spPr>
          <a:xfrm>
            <a:off x="9204330" y="5098872"/>
            <a:ext cx="2863846" cy="1573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Stormy, intense, showing a kind of frustration. Note the anaphora which allows a frantic pace of repetition. Short questions, ending mid-line</a:t>
            </a:r>
          </a:p>
          <a:p>
            <a:endParaRPr lang="en-GB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41EE9A6-4405-4F5F-99FA-93AC2819CAE7}"/>
              </a:ext>
            </a:extLst>
          </p:cNvPr>
          <p:cNvSpPr/>
          <p:nvPr/>
        </p:nvSpPr>
        <p:spPr>
          <a:xfrm>
            <a:off x="406773" y="2982294"/>
            <a:ext cx="15251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‘poetry should be great and unobtrusive’ says Keats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A9C0D76-6EE8-4FB6-ACB7-D3DE8F3DC43B}"/>
              </a:ext>
            </a:extLst>
          </p:cNvPr>
          <p:cNvSpPr/>
          <p:nvPr/>
        </p:nvSpPr>
        <p:spPr>
          <a:xfrm>
            <a:off x="9891191" y="2034803"/>
            <a:ext cx="19796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the urn is fostered by time – looked after by it for an age</a:t>
            </a:r>
          </a:p>
        </p:txBody>
      </p:sp>
    </p:spTree>
    <p:extLst>
      <p:ext uri="{BB962C8B-B14F-4D97-AF65-F5344CB8AC3E}">
        <p14:creationId xmlns:p14="http://schemas.microsoft.com/office/powerpoint/2010/main" val="309428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245" y="1015554"/>
            <a:ext cx="4241063" cy="251317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F5543D35-BD38-436D-878B-0F43859D7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728" y="334221"/>
            <a:ext cx="10515600" cy="1000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Look at the images of silence in the poem and suggest what Keats might be doing with them. In particular, can you relate this to the power of the</a:t>
            </a:r>
            <a:r>
              <a:rPr lang="en-GB" sz="2000" dirty="0">
                <a:solidFill>
                  <a:srgbClr val="FF0000"/>
                </a:solidFill>
              </a:rPr>
              <a:t> imagination</a:t>
            </a:r>
            <a:r>
              <a:rPr lang="en-GB" sz="2000" dirty="0"/>
              <a:t>?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8DBEFBB-3FD8-48C7-8171-6E739BB57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930" y="1015554"/>
            <a:ext cx="4189007" cy="2616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B8DE8B-6B76-43CB-9FD9-03A0D2FB1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44" y="3864997"/>
            <a:ext cx="3928633" cy="24421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A0A61C0-1ECA-4501-9D6F-5D583F1C6E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455" y="3835969"/>
            <a:ext cx="4052853" cy="2579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9417" y="1015554"/>
            <a:ext cx="4594693" cy="26375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xmlns="" id="{76411213-434E-4575-BAB2-0A9BB202C696}"/>
                  </a:ext>
                </a:extLst>
              </p14:cNvPr>
              <p14:cNvContentPartPr/>
              <p14:nvPr/>
            </p14:nvContentPartPr>
            <p14:xfrm>
              <a:off x="419055" y="1370580"/>
              <a:ext cx="1906920" cy="135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6411213-434E-4575-BAB2-0A9BB202C69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5055" y="1262940"/>
                <a:ext cx="201456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xmlns="" id="{D7CD622D-DDAB-4CEC-8FB2-8E6EDF738C48}"/>
                  </a:ext>
                </a:extLst>
              </p14:cNvPr>
              <p14:cNvContentPartPr/>
              <p14:nvPr/>
            </p14:nvContentPartPr>
            <p14:xfrm>
              <a:off x="9191535" y="1893300"/>
              <a:ext cx="786600" cy="62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7CD622D-DDAB-4CEC-8FB2-8E6EDF738C4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37535" y="1785300"/>
                <a:ext cx="89424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xmlns="" id="{346C0A2D-E590-4340-AD3F-5A72160AB994}"/>
                  </a:ext>
                </a:extLst>
              </p14:cNvPr>
              <p14:cNvContentPartPr/>
              <p14:nvPr/>
            </p14:nvContentPartPr>
            <p14:xfrm>
              <a:off x="323655" y="3981300"/>
              <a:ext cx="3056760" cy="115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46C0A2D-E590-4340-AD3F-5A72160AB99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0015" y="3873300"/>
                <a:ext cx="316440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xmlns="" id="{C0C860CB-9B98-477D-85B5-0CCDA5B5CDC0}"/>
                  </a:ext>
                </a:extLst>
              </p14:cNvPr>
              <p14:cNvContentPartPr/>
              <p14:nvPr/>
            </p14:nvContentPartPr>
            <p14:xfrm>
              <a:off x="647655" y="4237980"/>
              <a:ext cx="742320" cy="20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0C860CB-9B98-477D-85B5-0CCDA5B5CDC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3655" y="4130340"/>
                <a:ext cx="84996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xmlns="" id="{6E91F4F6-F4E6-445E-9EA4-73B05B698781}"/>
                  </a:ext>
                </a:extLst>
              </p14:cNvPr>
              <p14:cNvContentPartPr/>
              <p14:nvPr/>
            </p14:nvContentPartPr>
            <p14:xfrm>
              <a:off x="5572095" y="5704620"/>
              <a:ext cx="1650240" cy="136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E91F4F6-F4E6-445E-9EA4-73B05B69878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18095" y="5596620"/>
                <a:ext cx="175788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xmlns="" id="{058BE655-D7C8-442C-B081-D7ACA7B0AB11}"/>
                  </a:ext>
                </a:extLst>
              </p14:cNvPr>
              <p14:cNvContentPartPr/>
              <p14:nvPr/>
            </p14:nvContentPartPr>
            <p14:xfrm>
              <a:off x="4694775" y="5941500"/>
              <a:ext cx="933480" cy="21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58BE655-D7C8-442C-B081-D7ACA7B0AB1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640775" y="5833860"/>
                <a:ext cx="1041120" cy="23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781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245" y="1015554"/>
            <a:ext cx="4241063" cy="251317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F5543D35-BD38-436D-878B-0F43859D7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728" y="334221"/>
            <a:ext cx="10515600" cy="1000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Consider the idea of ‘Cold Pastoral’, comparing it to stanza 4. Why the exclamation mark?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8DBEFBB-3FD8-48C7-8171-6E739BB57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930" y="1015554"/>
            <a:ext cx="4189007" cy="2616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B8DE8B-6B76-43CB-9FD9-03A0D2FB1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44" y="3864997"/>
            <a:ext cx="3928633" cy="24421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A0A61C0-1ECA-4501-9D6F-5D583F1C6E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455" y="3835969"/>
            <a:ext cx="4052853" cy="2579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9417" y="1015554"/>
            <a:ext cx="4594693" cy="26375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xmlns="" id="{D7CD622D-DDAB-4CEC-8FB2-8E6EDF738C48}"/>
                  </a:ext>
                </a:extLst>
              </p14:cNvPr>
              <p14:cNvContentPartPr/>
              <p14:nvPr/>
            </p14:nvContentPartPr>
            <p14:xfrm>
              <a:off x="9518517" y="2128431"/>
              <a:ext cx="1010145" cy="74837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7CD622D-DDAB-4CEC-8FB2-8E6EDF738C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64518" y="2020493"/>
                <a:ext cx="1117783" cy="2903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xmlns="" id="{80D6D9BE-A302-4F07-86A8-DC1263A5E6AC}"/>
                  </a:ext>
                </a:extLst>
              </p14:cNvPr>
              <p14:cNvContentPartPr/>
              <p14:nvPr/>
            </p14:nvContentPartPr>
            <p14:xfrm>
              <a:off x="4214914" y="2097206"/>
              <a:ext cx="2871360" cy="307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0D6D9BE-A302-4F07-86A8-DC1263A5E6A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60914" y="1989566"/>
                <a:ext cx="2979000" cy="52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688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245" y="1015554"/>
            <a:ext cx="4241063" cy="25131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8DBEFBB-3FD8-48C7-8171-6E739BB57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930" y="1015554"/>
            <a:ext cx="4189007" cy="2616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B8DE8B-6B76-43CB-9FD9-03A0D2FB1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44" y="3864997"/>
            <a:ext cx="3928633" cy="24421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A0A61C0-1ECA-4501-9D6F-5D583F1C6E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455" y="3835969"/>
            <a:ext cx="4052853" cy="2579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9417" y="1015554"/>
            <a:ext cx="4594693" cy="26375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E73F6B1-A232-4C0D-A3F1-15B076BCCEF2}"/>
              </a:ext>
            </a:extLst>
          </p:cNvPr>
          <p:cNvSpPr txBox="1"/>
          <p:nvPr/>
        </p:nvSpPr>
        <p:spPr>
          <a:xfrm>
            <a:off x="8349162" y="3835969"/>
            <a:ext cx="365520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 poem about:-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art (a human creation), including music and poetry itself can surpass life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idealised natural scenes (Pastoral, Arcady etc), like any ideal state, cannot exist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how the imagination can transform etc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mortality: this ‘silent form’ is ‘eternity’; we are transient – the human condition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the changeability of emotion; the transience of human happiness vs permanent happy state </a:t>
            </a:r>
            <a:r>
              <a:rPr lang="en-GB" sz="1400"/>
              <a:t>on the urn</a:t>
            </a:r>
            <a:endParaRPr lang="en-GB" sz="1400" dirty="0"/>
          </a:p>
          <a:p>
            <a:pPr marL="285750" indent="-285750">
              <a:buFontTx/>
              <a:buChar char="-"/>
            </a:pPr>
            <a:r>
              <a:rPr lang="en-GB" sz="1400" dirty="0"/>
              <a:t>what the urn provides is precious, timeless, and offers brief respite from realities of life</a:t>
            </a:r>
          </a:p>
        </p:txBody>
      </p:sp>
    </p:spTree>
    <p:extLst>
      <p:ext uri="{BB962C8B-B14F-4D97-AF65-F5344CB8AC3E}">
        <p14:creationId xmlns:p14="http://schemas.microsoft.com/office/powerpoint/2010/main" val="386975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245" y="1015554"/>
            <a:ext cx="4241063" cy="251317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F5543D35-BD38-436D-878B-0F43859D7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728" y="334221"/>
            <a:ext cx="10515600" cy="1000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What contrasts can you see between the tone and subject matter of stanza 3 and the phrase ‘Cold Pastoral’ in the last stanza?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8DBEFBB-3FD8-48C7-8171-6E739BB57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930" y="1015554"/>
            <a:ext cx="4189007" cy="2616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B8DE8B-6B76-43CB-9FD9-03A0D2FB1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44" y="3864997"/>
            <a:ext cx="3928633" cy="24421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A0A61C0-1ECA-4501-9D6F-5D583F1C6E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455" y="3835969"/>
            <a:ext cx="4052853" cy="2579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9417" y="1015554"/>
            <a:ext cx="4594693" cy="263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4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245" y="1015554"/>
            <a:ext cx="4241063" cy="25131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8DBEFBB-3FD8-48C7-8171-6E739BB57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930" y="1015554"/>
            <a:ext cx="4189007" cy="2616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B8DE8B-6B76-43CB-9FD9-03A0D2FB1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44" y="3864997"/>
            <a:ext cx="3928633" cy="24421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A0A61C0-1ECA-4501-9D6F-5D583F1C6E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455" y="3835969"/>
            <a:ext cx="4052853" cy="2579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9417" y="1015554"/>
            <a:ext cx="4594693" cy="2637596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74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182" t="71982" r="70561" b="5562"/>
          <a:stretch/>
        </p:blipFill>
        <p:spPr>
          <a:xfrm>
            <a:off x="1473797" y="828338"/>
            <a:ext cx="1936377" cy="35727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8664" y="1067340"/>
            <a:ext cx="1619250" cy="3333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763" y="2582441"/>
            <a:ext cx="5179408" cy="73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5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arthenon heif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92" y="1151069"/>
            <a:ext cx="471948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745" y="2215962"/>
            <a:ext cx="6120511" cy="9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1" r="56937" b="53242"/>
          <a:stretch/>
        </p:blipFill>
        <p:spPr>
          <a:xfrm>
            <a:off x="1054486" y="1458995"/>
            <a:ext cx="2291142" cy="34925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591" y="291548"/>
            <a:ext cx="441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Frieze on the </a:t>
            </a:r>
            <a:r>
              <a:rPr lang="en-GB" dirty="0" err="1"/>
              <a:t>Townley</a:t>
            </a:r>
            <a:r>
              <a:rPr lang="en-GB" dirty="0"/>
              <a:t> Vase – British Museum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084" y="2452072"/>
            <a:ext cx="500062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7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02" b="28742"/>
          <a:stretch/>
        </p:blipFill>
        <p:spPr>
          <a:xfrm>
            <a:off x="556591" y="1312433"/>
            <a:ext cx="8898430" cy="11295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591" y="291548"/>
            <a:ext cx="441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Frieze on the </a:t>
            </a:r>
            <a:r>
              <a:rPr lang="en-GB" dirty="0" err="1"/>
              <a:t>Townley</a:t>
            </a:r>
            <a:r>
              <a:rPr lang="en-GB" dirty="0"/>
              <a:t> Vase – British Museum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071" y="3233345"/>
            <a:ext cx="7107201" cy="119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8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33" y="652172"/>
            <a:ext cx="8898430" cy="5576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591" y="291548"/>
            <a:ext cx="441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Frieze on the </a:t>
            </a:r>
            <a:r>
              <a:rPr lang="en-GB" dirty="0" err="1"/>
              <a:t>Townley</a:t>
            </a:r>
            <a:r>
              <a:rPr lang="en-GB" dirty="0"/>
              <a:t> Vase – British Museum</a:t>
            </a:r>
          </a:p>
        </p:txBody>
      </p:sp>
    </p:spTree>
    <p:extLst>
      <p:ext uri="{BB962C8B-B14F-4D97-AF65-F5344CB8AC3E}">
        <p14:creationId xmlns:p14="http://schemas.microsoft.com/office/powerpoint/2010/main" val="416961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073" y="1345786"/>
            <a:ext cx="5072270" cy="522771"/>
          </a:xfrm>
        </p:spPr>
        <p:txBody>
          <a:bodyPr>
            <a:noAutofit/>
          </a:bodyPr>
          <a:lstStyle/>
          <a:p>
            <a:r>
              <a:rPr lang="en-GB" sz="2400" dirty="0"/>
              <a:t>Frieze - Parthenon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4296" y="2193575"/>
            <a:ext cx="4695825" cy="3924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345786"/>
            <a:ext cx="4104655" cy="492409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90600" y="517525"/>
            <a:ext cx="5072270" cy="5227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/>
              <a:t>Claude – Sacrifice to Apollo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4626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"attic" refers to Attica, a region of ancient Greece of which Athens was the chief (primate) city. </a:t>
            </a:r>
          </a:p>
          <a:p>
            <a:r>
              <a:rPr lang="en-GB" dirty="0"/>
              <a:t>The </a:t>
            </a:r>
            <a:r>
              <a:rPr lang="en-GB" b="1" dirty="0"/>
              <a:t>Vale of Tempe</a:t>
            </a:r>
            <a:r>
              <a:rPr lang="en-GB" dirty="0"/>
              <a:t> (</a:t>
            </a:r>
            <a:r>
              <a:rPr lang="en-GB" dirty="0">
                <a:hlinkClick r:id="rId2" tooltip="Greek language"/>
              </a:rPr>
              <a:t>Greek</a:t>
            </a:r>
            <a:r>
              <a:rPr lang="en-GB" dirty="0"/>
              <a:t>: </a:t>
            </a:r>
            <a:r>
              <a:rPr lang="en-GB" dirty="0" err="1"/>
              <a:t>Τέμ</a:t>
            </a:r>
            <a:r>
              <a:rPr lang="en-GB" dirty="0"/>
              <a:t>πη) is a gorge in the </a:t>
            </a:r>
            <a:r>
              <a:rPr lang="en-GB" dirty="0">
                <a:hlinkClick r:id="rId3" tooltip="Tempi (municipality)"/>
              </a:rPr>
              <a:t>Tempi municipality</a:t>
            </a:r>
            <a:r>
              <a:rPr lang="en-GB" dirty="0"/>
              <a:t> of northern </a:t>
            </a:r>
            <a:r>
              <a:rPr lang="en-GB" dirty="0">
                <a:hlinkClick r:id="rId4" tooltip="Thessaly"/>
              </a:rPr>
              <a:t>Thessaly</a:t>
            </a:r>
            <a:r>
              <a:rPr lang="en-GB" dirty="0"/>
              <a:t>, </a:t>
            </a:r>
            <a:r>
              <a:rPr lang="en-GB" dirty="0">
                <a:hlinkClick r:id="rId5" tooltip="Greece"/>
              </a:rPr>
              <a:t>Greece</a:t>
            </a:r>
            <a:endParaRPr lang="en-GB" dirty="0"/>
          </a:p>
          <a:p>
            <a:r>
              <a:rPr lang="en-GB" dirty="0"/>
              <a:t>Arcady </a:t>
            </a:r>
            <a:r>
              <a:rPr lang="en-GB"/>
              <a:t>(Arcadia)- </a:t>
            </a:r>
            <a:r>
              <a:rPr lang="en-GB" dirty="0"/>
              <a:t>an ideal rustic paradise.</a:t>
            </a:r>
          </a:p>
        </p:txBody>
      </p:sp>
    </p:spTree>
    <p:extLst>
      <p:ext uri="{BB962C8B-B14F-4D97-AF65-F5344CB8AC3E}">
        <p14:creationId xmlns:p14="http://schemas.microsoft.com/office/powerpoint/2010/main" val="28541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55EB02E-F3B6-4960-966A-37AE8BA8CF8B}"/>
              </a:ext>
            </a:extLst>
          </p:cNvPr>
          <p:cNvSpPr/>
          <p:nvPr/>
        </p:nvSpPr>
        <p:spPr>
          <a:xfrm>
            <a:off x="2234436" y="1063171"/>
            <a:ext cx="6807420" cy="47316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728" y="334221"/>
            <a:ext cx="10515600" cy="1000702"/>
          </a:xfrm>
        </p:spPr>
        <p:txBody>
          <a:bodyPr>
            <a:normAutofit/>
          </a:bodyPr>
          <a:lstStyle/>
          <a:p>
            <a:r>
              <a:rPr lang="en-GB" sz="2000" dirty="0"/>
              <a:t>Interpret the first two lines and compare them with the second part of the first stanza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40E911-5E12-4601-8C9E-33D03B4BB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986" y="1997477"/>
            <a:ext cx="4955272" cy="286304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6934E12-FB3A-4087-8F41-1326948528FC}"/>
              </a:ext>
            </a:extLst>
          </p:cNvPr>
          <p:cNvSpPr txBox="1">
            <a:spLocks/>
          </p:cNvSpPr>
          <p:nvPr/>
        </p:nvSpPr>
        <p:spPr>
          <a:xfrm>
            <a:off x="838200" y="661843"/>
            <a:ext cx="1846943" cy="5506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8709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48E7283B295347B53FD80B4677A7D6" ma:contentTypeVersion="1" ma:contentTypeDescription="Create a new document." ma:contentTypeScope="" ma:versionID="da72d62e5be40e287b120dc05568a82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35C001-B27E-4422-AEA8-C7A2C757129A}">
  <ds:schemaRefs>
    <ds:schemaRef ds:uri="http://www.w3.org/XML/1998/namespace"/>
    <ds:schemaRef ds:uri="http://schemas.microsoft.com/sharepoint/v3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FBC64F8-847A-4E6B-8456-380718B0C8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B4CFF5-3FD4-4C1D-BB6F-A9C7D5B26B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411</Words>
  <Application>Microsoft Office PowerPoint</Application>
  <PresentationFormat>Widescreen</PresentationFormat>
  <Paragraphs>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Frieze - Parthenon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Kinder</dc:creator>
  <cp:lastModifiedBy>David Kinder</cp:lastModifiedBy>
  <cp:revision>22</cp:revision>
  <dcterms:created xsi:type="dcterms:W3CDTF">2017-03-09T21:59:53Z</dcterms:created>
  <dcterms:modified xsi:type="dcterms:W3CDTF">2018-02-23T14:53:28Z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0x010100E648E7283B295347B53FD80B4677A7D6</vt:lpwstr>
  </property>
</Properties>
</file>