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91" r:id="rId25"/>
    <p:sldId id="293" r:id="rId26"/>
    <p:sldId id="292"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9" r:id="rId40"/>
    <p:sldId id="288" r:id="rId41"/>
    <p:sldId id="29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AC48CE-2806-455E-BA22-ABE0C402E2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2039A833-A79B-4DF9-A3DF-058CD79530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E7252AF1-C665-4EBA-B92E-1D652AB04BF6}"/>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42B57400-0AF9-4833-8592-29F3659EF9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4D202E35-47FD-445E-98C9-F1CCA6022DD5}"/>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2403764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62208-B24A-4C4A-950A-D344B1D9289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51F06D23-927A-4960-AAFC-58A761F076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F42B2BD-14CF-4F6A-8330-9FC538B9561C}"/>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2C69B253-584E-4859-A06D-531365B6C7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63F7CCB-1B4A-45D2-B31C-A8DAB7FEF7E1}"/>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253331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11CA18A-F725-453B-AE44-18EA0214C9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5B42AE53-8334-4A4E-ACCD-E9CBDCE45E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D9CAABD0-4524-451E-BE5A-35B60DED96A5}"/>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44A2D603-AC74-453B-B580-C92AD4C698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6226D-856C-4FE8-A089-5E81ACBC3815}"/>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683306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7F910D-5A9A-4A8E-BB9C-4720C3CE46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B9BD6736-7568-48CA-90AA-E01F806CDCF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7E3C6171-CFB9-4473-A646-4147224EAA1D}"/>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B91CD6C8-F02D-443A-AC34-54D3F00287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0627A0D-174D-4DFD-A657-E74B117181E5}"/>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297778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8C9368-9A5A-40F8-92AF-423B3FC01F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25A8F09-F547-48CA-AF1C-8F1F65DC3A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2B4CE4BD-C8D9-42AC-94E9-2276C4CBB977}"/>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4E82F6AE-DEAD-4E1E-87C4-4B396DA2BD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3338F5EE-6FD8-45B5-A2ED-6D4C765371B2}"/>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1660981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3281AD-9A09-4805-A09E-ADBC57C17F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9F4B9E10-3D22-4E53-BC9A-0F48938E4C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BBC8365F-65C3-49C3-BB1C-549E3372F3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32ACAB07-772A-4DE8-81FA-E424B1BB42CD}"/>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6" name="Footer Placeholder 5">
            <a:extLst>
              <a:ext uri="{FF2B5EF4-FFF2-40B4-BE49-F238E27FC236}">
                <a16:creationId xmlns="" xmlns:a16="http://schemas.microsoft.com/office/drawing/2014/main" id="{DE4964D8-E70A-4E71-A6C0-174B0E096A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22F32E1E-ED02-4C41-A399-A44EF96AE785}"/>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615608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A72A98-B241-4B48-BB46-681A1B3027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D749089-536D-41F9-AC04-4193CF77F4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75E697DD-BAC1-442D-BD86-93365F7AC2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74FEB07B-9DEE-4949-AC8F-4DD2E0F994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E7327BA9-A097-4438-B0ED-CA735ACD94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062D973B-CA86-4481-B989-DB52BA7AA781}"/>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8" name="Footer Placeholder 7">
            <a:extLst>
              <a:ext uri="{FF2B5EF4-FFF2-40B4-BE49-F238E27FC236}">
                <a16:creationId xmlns="" xmlns:a16="http://schemas.microsoft.com/office/drawing/2014/main" id="{7446D448-2CDD-450B-B0B9-BBCE7AFD91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7C8C225A-B60B-4390-9024-3E80873F2C51}"/>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305498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D7C526-01B1-45E6-9AAE-76AF374A1D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94DA49A6-FCC8-4710-943D-6A4FA19C8BD0}"/>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4" name="Footer Placeholder 3">
            <a:extLst>
              <a:ext uri="{FF2B5EF4-FFF2-40B4-BE49-F238E27FC236}">
                <a16:creationId xmlns="" xmlns:a16="http://schemas.microsoft.com/office/drawing/2014/main" id="{CC210705-8A81-4DCE-A0A9-D294579620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409A7CA4-ECC6-4744-9148-B8A4335ED0B6}"/>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121875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346066A-DAA7-46D3-A917-1DB0079859EC}"/>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3" name="Footer Placeholder 2">
            <a:extLst>
              <a:ext uri="{FF2B5EF4-FFF2-40B4-BE49-F238E27FC236}">
                <a16:creationId xmlns="" xmlns:a16="http://schemas.microsoft.com/office/drawing/2014/main" id="{868DC794-754A-4B74-A590-4CD022362A0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AB4D5814-96A2-436C-AAC1-7CF69441FBC9}"/>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215797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ACE8DA-621C-4164-B981-6247B2CAC9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3D1483E-C174-498F-91B6-769BB8F11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0A71FF62-CD13-4CFB-B5C2-98CDCF0E3B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2D40493-1873-447A-AFE2-ECA24C1B9E72}"/>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6" name="Footer Placeholder 5">
            <a:extLst>
              <a:ext uri="{FF2B5EF4-FFF2-40B4-BE49-F238E27FC236}">
                <a16:creationId xmlns="" xmlns:a16="http://schemas.microsoft.com/office/drawing/2014/main" id="{EDB5EB45-A443-4AA3-8C9F-7114D32D96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BC0B9A54-FBF4-4B89-9A15-5F6E7448150F}"/>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96235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DEDF56-23F5-4A2B-B58B-3112070CC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0C38DAF-7101-473E-8A6C-2E25C51B3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E63A611D-2DBD-4AEE-A3F5-EC7A72326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9242DCF-ED50-4BF5-A47F-D18D80DC1B28}"/>
              </a:ext>
            </a:extLst>
          </p:cNvPr>
          <p:cNvSpPr>
            <a:spLocks noGrp="1"/>
          </p:cNvSpPr>
          <p:nvPr>
            <p:ph type="dt" sz="half" idx="10"/>
          </p:nvPr>
        </p:nvSpPr>
        <p:spPr/>
        <p:txBody>
          <a:bodyPr/>
          <a:lstStyle/>
          <a:p>
            <a:fld id="{6E6E59CF-9912-4F43-8C27-42BE9E8375C6}" type="datetimeFigureOut">
              <a:rPr lang="en-GB" smtClean="0"/>
              <a:t>28/02/2018</a:t>
            </a:fld>
            <a:endParaRPr lang="en-GB"/>
          </a:p>
        </p:txBody>
      </p:sp>
      <p:sp>
        <p:nvSpPr>
          <p:cNvPr id="6" name="Footer Placeholder 5">
            <a:extLst>
              <a:ext uri="{FF2B5EF4-FFF2-40B4-BE49-F238E27FC236}">
                <a16:creationId xmlns="" xmlns:a16="http://schemas.microsoft.com/office/drawing/2014/main" id="{7296E372-DACB-4B0A-A6F7-49060CFB6D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0692DB22-1D5F-4FB9-A33E-E0ED7E4BB0AF}"/>
              </a:ext>
            </a:extLst>
          </p:cNvPr>
          <p:cNvSpPr>
            <a:spLocks noGrp="1"/>
          </p:cNvSpPr>
          <p:nvPr>
            <p:ph type="sldNum" sz="quarter" idx="12"/>
          </p:nvPr>
        </p:nvSpPr>
        <p:spPr/>
        <p:txBody>
          <a:bodyPr/>
          <a:lstStyle/>
          <a:p>
            <a:fld id="{D91B9C97-C798-4907-8947-2E1311647FEE}" type="slidenum">
              <a:rPr lang="en-GB" smtClean="0"/>
              <a:t>‹#›</a:t>
            </a:fld>
            <a:endParaRPr lang="en-GB"/>
          </a:p>
        </p:txBody>
      </p:sp>
    </p:spTree>
    <p:extLst>
      <p:ext uri="{BB962C8B-B14F-4D97-AF65-F5344CB8AC3E}">
        <p14:creationId xmlns:p14="http://schemas.microsoft.com/office/powerpoint/2010/main" val="190127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10D563C-733C-49DA-AE8B-9A9B29D3D3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1525571-45E2-4A7A-A82D-A4EC373EC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3A51D26-0F4A-4DCE-9555-5AA5826CF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E59CF-9912-4F43-8C27-42BE9E8375C6}" type="datetimeFigureOut">
              <a:rPr lang="en-GB" smtClean="0"/>
              <a:t>28/02/2018</a:t>
            </a:fld>
            <a:endParaRPr lang="en-GB"/>
          </a:p>
        </p:txBody>
      </p:sp>
      <p:sp>
        <p:nvSpPr>
          <p:cNvPr id="5" name="Footer Placeholder 4">
            <a:extLst>
              <a:ext uri="{FF2B5EF4-FFF2-40B4-BE49-F238E27FC236}">
                <a16:creationId xmlns="" xmlns:a16="http://schemas.microsoft.com/office/drawing/2014/main" id="{F9C87FDF-CF51-43BB-9622-480648AD32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DC063C63-2454-43F5-A514-F9D4ACDF40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1B9C97-C798-4907-8947-2E1311647FEE}" type="slidenum">
              <a:rPr lang="en-GB" smtClean="0"/>
              <a:t>‹#›</a:t>
            </a:fld>
            <a:endParaRPr lang="en-GB"/>
          </a:p>
        </p:txBody>
      </p:sp>
    </p:spTree>
    <p:extLst>
      <p:ext uri="{BB962C8B-B14F-4D97-AF65-F5344CB8AC3E}">
        <p14:creationId xmlns:p14="http://schemas.microsoft.com/office/powerpoint/2010/main" val="2906135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p:txBody>
          <a:bodyPr/>
          <a:lstStyle/>
          <a:p>
            <a:r>
              <a:rPr lang="en-GB" dirty="0"/>
              <a:t>Percy Bysshe Shelley</a:t>
            </a:r>
          </a:p>
        </p:txBody>
      </p:sp>
      <p:sp>
        <p:nvSpPr>
          <p:cNvPr id="3" name="Subtitle 2">
            <a:extLst>
              <a:ext uri="{FF2B5EF4-FFF2-40B4-BE49-F238E27FC236}">
                <a16:creationId xmlns="" xmlns:a16="http://schemas.microsoft.com/office/drawing/2014/main" id="{B9924577-1E3B-493B-9EEA-C87671436EC8}"/>
              </a:ext>
            </a:extLst>
          </p:cNvPr>
          <p:cNvSpPr>
            <a:spLocks noGrp="1"/>
          </p:cNvSpPr>
          <p:nvPr>
            <p:ph type="subTitle" idx="1"/>
          </p:nvPr>
        </p:nvSpPr>
        <p:spPr/>
        <p:txBody>
          <a:bodyPr/>
          <a:lstStyle/>
          <a:p>
            <a:r>
              <a:rPr lang="en-GB" dirty="0"/>
              <a:t>Some things to know about him…</a:t>
            </a:r>
          </a:p>
        </p:txBody>
      </p:sp>
    </p:spTree>
    <p:extLst>
      <p:ext uri="{BB962C8B-B14F-4D97-AF65-F5344CB8AC3E}">
        <p14:creationId xmlns:p14="http://schemas.microsoft.com/office/powerpoint/2010/main" val="3869697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43569169"/>
              </p:ext>
            </p:extLst>
          </p:nvPr>
        </p:nvGraphicFramePr>
        <p:xfrm>
          <a:off x="2133600" y="1364100"/>
          <a:ext cx="8104777" cy="4812942"/>
        </p:xfrm>
        <a:graphic>
          <a:graphicData uri="http://schemas.openxmlformats.org/drawingml/2006/table">
            <a:tbl>
              <a:tblPr firstRow="1" bandRow="1">
                <a:tableStyleId>{5C22544A-7EE6-4342-B048-85BDC9FD1C3A}</a:tableStyleId>
              </a:tblPr>
              <a:tblGrid>
                <a:gridCol w="6818811">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303503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051866176"/>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 Apocryphal story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477176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730001490"/>
              </p:ext>
            </p:extLst>
          </p:nvPr>
        </p:nvGraphicFramePr>
        <p:xfrm>
          <a:off x="2124891" y="1364100"/>
          <a:ext cx="8113486" cy="4970905"/>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 Called </a:t>
                      </a:r>
                      <a:r>
                        <a:rPr lang="en-GB" b="0" i="1" dirty="0">
                          <a:solidFill>
                            <a:schemeClr val="tx1"/>
                          </a:solidFill>
                        </a:rPr>
                        <a:t>The necessity of Atheism</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4199141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4291609280"/>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Ran off with Mary </a:t>
                      </a:r>
                      <a:r>
                        <a:rPr lang="en-GB" b="0" dirty="0" err="1">
                          <a:solidFill>
                            <a:schemeClr val="tx1"/>
                          </a:solidFill>
                        </a:rPr>
                        <a:t>Wolstencraft</a:t>
                      </a:r>
                      <a:r>
                        <a:rPr lang="en-GB" b="0" dirty="0">
                          <a:solidFill>
                            <a:schemeClr val="tx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985484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377724478"/>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Ran off with Mary </a:t>
                      </a:r>
                      <a:r>
                        <a:rPr lang="en-GB" b="0" dirty="0" err="1">
                          <a:solidFill>
                            <a:schemeClr val="tx1"/>
                          </a:solidFill>
                        </a:rPr>
                        <a:t>Wolstencraft</a:t>
                      </a:r>
                      <a:r>
                        <a:rPr lang="en-GB" b="0" dirty="0">
                          <a:solidFill>
                            <a:schemeClr val="tx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4152156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846981055"/>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Ran off with Mary </a:t>
                      </a:r>
                      <a:r>
                        <a:rPr lang="en-GB" b="0" dirty="0" err="1">
                          <a:solidFill>
                            <a:schemeClr val="tx1"/>
                          </a:solidFill>
                        </a:rPr>
                        <a:t>Wolstencraft</a:t>
                      </a:r>
                      <a:r>
                        <a:rPr lang="en-GB" b="0" dirty="0">
                          <a:solidFill>
                            <a:schemeClr val="tx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tx1"/>
                          </a:solidFill>
                        </a:rPr>
                        <a:t>Was almost certainly the co-author of </a:t>
                      </a:r>
                      <a:r>
                        <a:rPr lang="en-GB" b="0" i="1" dirty="0">
                          <a:solidFill>
                            <a:schemeClr val="tx1"/>
                          </a:solidFill>
                        </a:rPr>
                        <a:t>Frankenstein</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047256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366019268"/>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Ran off with Mary </a:t>
                      </a:r>
                      <a:r>
                        <a:rPr lang="en-GB" b="0" dirty="0" err="1">
                          <a:solidFill>
                            <a:schemeClr val="tx1"/>
                          </a:solidFill>
                        </a:rPr>
                        <a:t>Wolstencraft</a:t>
                      </a:r>
                      <a:r>
                        <a:rPr lang="en-GB" b="0" dirty="0">
                          <a:solidFill>
                            <a:schemeClr val="tx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tx1"/>
                          </a:solidFill>
                        </a:rPr>
                        <a:t>Was almost certainly the co-author of </a:t>
                      </a:r>
                      <a:r>
                        <a:rPr lang="en-GB" b="0" i="1" dirty="0">
                          <a:solidFill>
                            <a:schemeClr val="tx1"/>
                          </a:solidFill>
                        </a:rPr>
                        <a:t>Frankenstein</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tx1"/>
                          </a:solidFill>
                        </a:rPr>
                        <a:t>Was present when </a:t>
                      </a:r>
                      <a:r>
                        <a:rPr lang="en-GB" b="0" i="1" dirty="0">
                          <a:solidFill>
                            <a:schemeClr val="tx1"/>
                          </a:solidFill>
                        </a:rPr>
                        <a:t>Frankenstein </a:t>
                      </a:r>
                      <a:r>
                        <a:rPr lang="en-GB" b="0" i="0" dirty="0">
                          <a:solidFill>
                            <a:schemeClr val="tx1"/>
                          </a:solidFill>
                        </a:rPr>
                        <a:t>was conceived, as part of a ghost story competition</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069638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645895447"/>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Ran off with Mary </a:t>
                      </a:r>
                      <a:r>
                        <a:rPr lang="en-GB" b="0" dirty="0" err="1">
                          <a:solidFill>
                            <a:schemeClr val="tx1"/>
                          </a:solidFill>
                        </a:rPr>
                        <a:t>Wolstencraft</a:t>
                      </a:r>
                      <a:r>
                        <a:rPr lang="en-GB" b="0" dirty="0">
                          <a:solidFill>
                            <a:schemeClr val="tx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tx1"/>
                          </a:solidFill>
                        </a:rPr>
                        <a:t>Was almost certainly the co-author of </a:t>
                      </a:r>
                      <a:r>
                        <a:rPr lang="en-GB" b="0" i="1" dirty="0">
                          <a:solidFill>
                            <a:schemeClr val="tx1"/>
                          </a:solidFill>
                        </a:rPr>
                        <a:t>Frankenstein</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tx1"/>
                          </a:solidFill>
                        </a:rPr>
                        <a:t>Was present when </a:t>
                      </a:r>
                      <a:r>
                        <a:rPr lang="en-GB" b="0" i="1" dirty="0">
                          <a:solidFill>
                            <a:schemeClr val="tx1"/>
                          </a:solidFill>
                        </a:rPr>
                        <a:t>Frankenstein </a:t>
                      </a:r>
                      <a:r>
                        <a:rPr lang="en-GB" b="0" i="0" dirty="0">
                          <a:solidFill>
                            <a:schemeClr val="tx1"/>
                          </a:solidFill>
                        </a:rPr>
                        <a:t>was conceived, as part of a ghost story competition</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645958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359478910"/>
              </p:ext>
            </p:extLst>
          </p:nvPr>
        </p:nvGraphicFramePr>
        <p:xfrm>
          <a:off x="2124891" y="1364100"/>
          <a:ext cx="8113486" cy="4654979"/>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162619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866377828"/>
              </p:ext>
            </p:extLst>
          </p:nvPr>
        </p:nvGraphicFramePr>
        <p:xfrm>
          <a:off x="2124891" y="1364100"/>
          <a:ext cx="8113486" cy="4654979"/>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718635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274842"/>
            <a:ext cx="9144000" cy="2387600"/>
          </a:xfrm>
        </p:spPr>
        <p:txBody>
          <a:bodyPr/>
          <a:lstStyle/>
          <a:p>
            <a:r>
              <a:rPr lang="en-GB" dirty="0"/>
              <a:t>Percy Bysshe Shelley</a:t>
            </a:r>
          </a:p>
        </p:txBody>
      </p:sp>
      <p:sp>
        <p:nvSpPr>
          <p:cNvPr id="3" name="Subtitle 2">
            <a:extLst>
              <a:ext uri="{FF2B5EF4-FFF2-40B4-BE49-F238E27FC236}">
                <a16:creationId xmlns="" xmlns:a16="http://schemas.microsoft.com/office/drawing/2014/main" id="{B9924577-1E3B-493B-9EEA-C87671436EC8}"/>
              </a:ext>
            </a:extLst>
          </p:cNvPr>
          <p:cNvSpPr>
            <a:spLocks noGrp="1"/>
          </p:cNvSpPr>
          <p:nvPr>
            <p:ph type="subTitle" idx="1"/>
          </p:nvPr>
        </p:nvSpPr>
        <p:spPr>
          <a:xfrm>
            <a:off x="1524000" y="2861810"/>
            <a:ext cx="9144000" cy="1655762"/>
          </a:xfrm>
        </p:spPr>
        <p:txBody>
          <a:bodyPr/>
          <a:lstStyle/>
          <a:p>
            <a:r>
              <a:rPr lang="en-GB" dirty="0"/>
              <a:t>What do we know?</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a:extLst>
              <a:ext uri="{FF2B5EF4-FFF2-40B4-BE49-F238E27FC236}">
                <a16:creationId xmlns="" xmlns:a16="http://schemas.microsoft.com/office/drawing/2014/main" id="{DF821A39-0539-4974-9A0E-55DE5D910D66}"/>
              </a:ext>
            </a:extLst>
          </p:cNvPr>
          <p:cNvPicPr>
            <a:picLocks noChangeAspect="1"/>
          </p:cNvPicPr>
          <p:nvPr/>
        </p:nvPicPr>
        <p:blipFill>
          <a:blip r:embed="rId2"/>
          <a:stretch>
            <a:fillRect/>
          </a:stretch>
        </p:blipFill>
        <p:spPr>
          <a:xfrm>
            <a:off x="4881579" y="3429000"/>
            <a:ext cx="2428841" cy="2967990"/>
          </a:xfrm>
          <a:prstGeom prst="rect">
            <a:avLst/>
          </a:prstGeom>
        </p:spPr>
      </p:pic>
    </p:spTree>
    <p:extLst>
      <p:ext uri="{BB962C8B-B14F-4D97-AF65-F5344CB8AC3E}">
        <p14:creationId xmlns:p14="http://schemas.microsoft.com/office/powerpoint/2010/main" val="1967217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444476380"/>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812788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435088387"/>
              </p:ext>
            </p:extLst>
          </p:nvPr>
        </p:nvGraphicFramePr>
        <p:xfrm>
          <a:off x="2124891" y="1364100"/>
          <a:ext cx="8113486" cy="4970905"/>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701628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233901426"/>
              </p:ext>
            </p:extLst>
          </p:nvPr>
        </p:nvGraphicFramePr>
        <p:xfrm>
          <a:off x="2124891" y="1364100"/>
          <a:ext cx="8113486" cy="5128868"/>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668443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591221112"/>
              </p:ext>
            </p:extLst>
          </p:nvPr>
        </p:nvGraphicFramePr>
        <p:xfrm>
          <a:off x="2124891" y="1364100"/>
          <a:ext cx="8113486" cy="5128868"/>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smtClean="0">
                          <a:solidFill>
                            <a:schemeClr val="tx1"/>
                          </a:solidFill>
                        </a:rPr>
                        <a:t>True</a:t>
                      </a:r>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7256067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763510616"/>
              </p:ext>
            </p:extLst>
          </p:nvPr>
        </p:nvGraphicFramePr>
        <p:xfrm>
          <a:off x="2124891" y="1364100"/>
          <a:ext cx="8113486" cy="5128868"/>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374783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156184061"/>
              </p:ext>
            </p:extLst>
          </p:nvPr>
        </p:nvGraphicFramePr>
        <p:xfrm>
          <a:off x="2124891" y="1364100"/>
          <a:ext cx="8113486" cy="5286831"/>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257888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748249736"/>
              </p:ext>
            </p:extLst>
          </p:nvPr>
        </p:nvGraphicFramePr>
        <p:xfrm>
          <a:off x="2124891" y="1364100"/>
          <a:ext cx="8113486" cy="5286831"/>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 No one knows who the mother was!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0162323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627781007"/>
              </p:ext>
            </p:extLst>
          </p:nvPr>
        </p:nvGraphicFramePr>
        <p:xfrm>
          <a:off x="2124891" y="1364100"/>
          <a:ext cx="8113486" cy="5286831"/>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 No one knows who the mother was!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Shelley died at sea</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625465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4094356263"/>
              </p:ext>
            </p:extLst>
          </p:nvPr>
        </p:nvGraphicFramePr>
        <p:xfrm>
          <a:off x="2124891" y="1364100"/>
          <a:ext cx="8113486" cy="5444794"/>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 No one knows who the mother was!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Shelley died at sea. He set off in a boat called the </a:t>
                      </a:r>
                      <a:r>
                        <a:rPr lang="en-GB" b="0" i="1" dirty="0">
                          <a:solidFill>
                            <a:schemeClr val="tx1"/>
                          </a:solidFill>
                        </a:rPr>
                        <a:t>Don Juan. </a:t>
                      </a:r>
                      <a:r>
                        <a:rPr lang="en-GB" b="0" i="0" dirty="0">
                          <a:solidFill>
                            <a:schemeClr val="tx1"/>
                          </a:solidFill>
                        </a:rPr>
                        <a:t>He was a bad sailor, apparently.</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3886924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951473156"/>
              </p:ext>
            </p:extLst>
          </p:nvPr>
        </p:nvGraphicFramePr>
        <p:xfrm>
          <a:off x="2124891" y="1364100"/>
          <a:ext cx="8113486" cy="5444794"/>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 No one knows who the mother was!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Shelley died at sea. He set off in a boat called the </a:t>
                      </a:r>
                      <a:r>
                        <a:rPr lang="en-GB" b="0" i="1" dirty="0">
                          <a:solidFill>
                            <a:schemeClr val="tx1"/>
                          </a:solidFill>
                        </a:rPr>
                        <a:t>Don Juan. </a:t>
                      </a:r>
                      <a:r>
                        <a:rPr lang="en-GB" b="0" i="0" dirty="0">
                          <a:solidFill>
                            <a:schemeClr val="tx1"/>
                          </a:solidFill>
                        </a:rPr>
                        <a:t>He was a bad sailor, apparently.</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tx1"/>
                          </a:solidFill>
                        </a:rPr>
                        <a:t>His body was burned on the beach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233161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846003283"/>
              </p:ext>
            </p:extLst>
          </p:nvPr>
        </p:nvGraphicFramePr>
        <p:xfrm>
          <a:off x="2110377" y="1364100"/>
          <a:ext cx="8128000" cy="4812942"/>
        </p:xfrm>
        <a:graphic>
          <a:graphicData uri="http://schemas.openxmlformats.org/drawingml/2006/table">
            <a:tbl>
              <a:tblPr firstRow="1" bandRow="1">
                <a:tableStyleId>{5C22544A-7EE6-4342-B048-85BDC9FD1C3A}</a:tableStyleId>
              </a:tblPr>
              <a:tblGrid>
                <a:gridCol w="6842034">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bg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bg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bg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6511327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734128957"/>
              </p:ext>
            </p:extLst>
          </p:nvPr>
        </p:nvGraphicFramePr>
        <p:xfrm>
          <a:off x="2124891" y="1364100"/>
          <a:ext cx="8113486" cy="5602757"/>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People refused to publish his work because they were afraid of being arrested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His first wife, Harriet, committed suicide by throwing herself into the Serpentine. She was found in the Serpentine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Unproven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Mary and Percy were married only three months after the death of Harriet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They didn’t get custody of the children Percy had with Harriet because Percy was an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tx1"/>
                          </a:solidFill>
                        </a:rPr>
                        <a:t>Two of the children he had with Mary, Clara and Will, died within two years, in Italy. In 1818 and 1819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tx1"/>
                          </a:solidFill>
                        </a:rPr>
                        <a:t>A woman called Marina had had an illegitimate child of Percy’s called Elena while in Naples. No one knows who the mother was!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tx1"/>
                          </a:solidFill>
                        </a:rPr>
                        <a:t>Shelley died at sea. He set off in a boat called the </a:t>
                      </a:r>
                      <a:r>
                        <a:rPr lang="en-GB" b="0" i="1" dirty="0">
                          <a:solidFill>
                            <a:schemeClr val="tx1"/>
                          </a:solidFill>
                        </a:rPr>
                        <a:t>Don Juan. </a:t>
                      </a:r>
                      <a:r>
                        <a:rPr lang="en-GB" b="0" i="0" dirty="0">
                          <a:solidFill>
                            <a:schemeClr val="tx1"/>
                          </a:solidFill>
                        </a:rPr>
                        <a:t>He was a bad sailor, apparently.</a:t>
                      </a:r>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tx1"/>
                          </a:solidFill>
                        </a:rPr>
                        <a:t>His body was burned on the beach. It was the law to cremate bodies in Italy at that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703701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534767215"/>
              </p:ext>
            </p:extLst>
          </p:nvPr>
        </p:nvGraphicFramePr>
        <p:xfrm>
          <a:off x="2124891" y="1364100"/>
          <a:ext cx="8113486" cy="4339053"/>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Byron didn’t watch the burning because he couldn’t stand the smell</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5177709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815790806"/>
              </p:ext>
            </p:extLst>
          </p:nvPr>
        </p:nvGraphicFramePr>
        <p:xfrm>
          <a:off x="2124891" y="1364100"/>
          <a:ext cx="8113486" cy="4497016"/>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Byron didn’t watch the burning because he couldn’t stand the smell. No one knows if this is true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Trelawny, Shelley’s friend, pulled his heart out of the flames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9429525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837638371"/>
              </p:ext>
            </p:extLst>
          </p:nvPr>
        </p:nvGraphicFramePr>
        <p:xfrm>
          <a:off x="2124891" y="1364100"/>
          <a:ext cx="8113486" cy="4654979"/>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Byron didn’t watch the burning because he couldn’t stand the smell. No one knows if this is true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Trelawny, Shelley’s friend, pulled his heart out of the flames. It makes a nice story though!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8448162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1333179041"/>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Byron didn’t watch the burning because he couldn’t stand the smell. No one knows if this is true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Trelawny, Shelley’s friend, pulled his heart out of the flames. It makes a nice story though!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Shelley’s heart is buried (or what was left of it) is buried with his son, also called Percy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9020147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269463420"/>
              </p:ext>
            </p:extLst>
          </p:nvPr>
        </p:nvGraphicFramePr>
        <p:xfrm>
          <a:off x="2124891" y="1364100"/>
          <a:ext cx="8113486" cy="508726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Byron didn’t watch the burning because he couldn’t stand the smell. No one knows if this is true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Trelawny, Shelley’s friend, pulled his heart out of the flames. It makes a nice story though!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Shelley’s heart is buried (or what was left of it) is buried with his son, also called Percy. Shelley’s remains are probably buried in a churchyard in Bournemouth, where Mary had a house.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endParaRPr lang="en-GB" b="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95022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0916" y="419549"/>
            <a:ext cx="10402645" cy="1200329"/>
          </a:xfrm>
          <a:prstGeom prst="rect">
            <a:avLst/>
          </a:prstGeom>
          <a:noFill/>
        </p:spPr>
        <p:txBody>
          <a:bodyPr wrap="square" rtlCol="0">
            <a:spAutoFit/>
          </a:bodyPr>
          <a:lstStyle/>
          <a:p>
            <a:r>
              <a:rPr lang="en-GB" dirty="0" smtClean="0"/>
              <a:t>Ode to the West Wind</a:t>
            </a:r>
          </a:p>
          <a:p>
            <a:endParaRPr lang="en-GB" dirty="0"/>
          </a:p>
          <a:p>
            <a:r>
              <a:rPr lang="en-GB" dirty="0" smtClean="0"/>
              <a:t>Use your A4 printed copy of the poem, try highlighting in one colour any language which suggests destruction or decay and in another colour any language which suggests creativity and rejuvenation.</a:t>
            </a:r>
            <a:endParaRPr lang="en-GB" dirty="0"/>
          </a:p>
        </p:txBody>
      </p:sp>
    </p:spTree>
    <p:extLst>
      <p:ext uri="{BB962C8B-B14F-4D97-AF65-F5344CB8AC3E}">
        <p14:creationId xmlns:p14="http://schemas.microsoft.com/office/powerpoint/2010/main" val="35837356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0916" y="419549"/>
            <a:ext cx="10402645" cy="4801314"/>
          </a:xfrm>
          <a:prstGeom prst="rect">
            <a:avLst/>
          </a:prstGeom>
          <a:noFill/>
        </p:spPr>
        <p:txBody>
          <a:bodyPr wrap="square" rtlCol="0">
            <a:spAutoFit/>
          </a:bodyPr>
          <a:lstStyle/>
          <a:p>
            <a:r>
              <a:rPr lang="en-GB" dirty="0" smtClean="0"/>
              <a:t>Ode to the West Wind</a:t>
            </a:r>
          </a:p>
          <a:p>
            <a:endParaRPr lang="en-GB" dirty="0"/>
          </a:p>
          <a:p>
            <a:r>
              <a:rPr lang="en-GB" dirty="0" smtClean="0"/>
              <a:t>Some possible readings…</a:t>
            </a:r>
          </a:p>
          <a:p>
            <a:endParaRPr lang="en-GB" dirty="0" smtClean="0"/>
          </a:p>
          <a:p>
            <a:r>
              <a:rPr lang="en-GB" dirty="0" smtClean="0"/>
              <a:t>Find the best quote to sustain the reading you have been given and write it on a mini-whiteboard…</a:t>
            </a:r>
          </a:p>
          <a:p>
            <a:endParaRPr lang="en-GB" dirty="0"/>
          </a:p>
          <a:p>
            <a:pPr marL="342900" indent="-342900">
              <a:buFont typeface="+mj-lt"/>
              <a:buAutoNum type="arabicPeriod"/>
            </a:pPr>
            <a:r>
              <a:rPr lang="en-GB" dirty="0" smtClean="0"/>
              <a:t>A political poem, in which the west wind stands for change. Shelley was a radical and a revolutionary seeing the rights and conditions of the working classes in Britain as one that needed urgent attention. At the very least he would have liked democracy to make more progress against the establishment. After the excitements of the French revolution, things were stagnating in Europe. Shelley: ‘Poets are the unacknowledged legislators of the world.’</a:t>
            </a:r>
          </a:p>
          <a:p>
            <a:pPr marL="342900" indent="-342900">
              <a:buFont typeface="+mj-lt"/>
              <a:buAutoNum type="arabicPeriod"/>
            </a:pPr>
            <a:r>
              <a:rPr lang="en-GB" dirty="0" smtClean="0"/>
              <a:t>An invocation of the power of nature to provide escape and change from his own personal position, involving the death of his son (born to Mary in the same year as the composition of the poem – 1819) and his daughter the year before.</a:t>
            </a:r>
          </a:p>
          <a:p>
            <a:pPr marL="342900" indent="-342900">
              <a:buFont typeface="+mj-lt"/>
              <a:buAutoNum type="arabicPeriod"/>
            </a:pPr>
            <a:r>
              <a:rPr lang="en-GB" dirty="0" smtClean="0"/>
              <a:t>A call to nature to give power and inspiration to him as a poet: he wants to capture some of the force of this natural phenomenon his </a:t>
            </a:r>
            <a:r>
              <a:rPr lang="en-GB" dirty="0" err="1" smtClean="0"/>
              <a:t>his</a:t>
            </a:r>
            <a:r>
              <a:rPr lang="en-GB" dirty="0" smtClean="0"/>
              <a:t> words and in his call, and in that gain a kind of rebirth</a:t>
            </a:r>
          </a:p>
          <a:p>
            <a:endParaRPr lang="en-GB" dirty="0"/>
          </a:p>
        </p:txBody>
      </p:sp>
    </p:spTree>
    <p:extLst>
      <p:ext uri="{BB962C8B-B14F-4D97-AF65-F5344CB8AC3E}">
        <p14:creationId xmlns:p14="http://schemas.microsoft.com/office/powerpoint/2010/main" val="8171278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7454" y="445684"/>
            <a:ext cx="11231106" cy="6247864"/>
          </a:xfrm>
          <a:prstGeom prst="rect">
            <a:avLst/>
          </a:prstGeom>
          <a:noFill/>
        </p:spPr>
        <p:txBody>
          <a:bodyPr wrap="square" rtlCol="0">
            <a:spAutoFit/>
          </a:bodyPr>
          <a:lstStyle/>
          <a:p>
            <a:r>
              <a:rPr lang="en-GB" sz="1600" dirty="0" smtClean="0"/>
              <a:t>Ode to the West Wind and Ode to Autumn</a:t>
            </a:r>
          </a:p>
          <a:p>
            <a:endParaRPr lang="en-GB" sz="1600" dirty="0"/>
          </a:p>
          <a:p>
            <a:r>
              <a:rPr lang="en-GB" sz="1600" dirty="0" smtClean="0"/>
              <a:t>Which of the following Romantic concepts/contexts/themes can you trace into the poem?</a:t>
            </a:r>
          </a:p>
          <a:p>
            <a:endParaRPr lang="en-GB" sz="1600" dirty="0"/>
          </a:p>
          <a:p>
            <a:r>
              <a:rPr lang="en-GB" sz="1600" i="1" dirty="0" smtClean="0"/>
              <a:t>How (language/form/structure) do the Romantic poets present ____________ in ______________ and one other poem of your choice. You must explore the context in which the poems were written and have been read.</a:t>
            </a:r>
          </a:p>
          <a:p>
            <a:endParaRPr lang="en-GB" sz="1600" dirty="0"/>
          </a:p>
          <a:p>
            <a:pPr marL="285750" lvl="0" indent="-285750">
              <a:buFont typeface="Arial" panose="020B0604020202020204" pitchFamily="34" charset="0"/>
              <a:buChar char="•"/>
            </a:pPr>
            <a:r>
              <a:rPr lang="en-GB" sz="1600" dirty="0"/>
              <a:t>Nature – pastoral ideals, sublime power of n., nature as teacher and guide, nature as immortal, the corrupting nature of the </a:t>
            </a:r>
            <a:r>
              <a:rPr lang="en-GB" sz="1600" dirty="0" smtClean="0"/>
              <a:t>city, as a form of </a:t>
            </a:r>
            <a:r>
              <a:rPr lang="en-GB" sz="1400" dirty="0" smtClean="0"/>
              <a:t>respite</a:t>
            </a:r>
            <a:r>
              <a:rPr lang="en-GB" sz="1600" dirty="0" smtClean="0"/>
              <a:t> or escape</a:t>
            </a:r>
            <a:endParaRPr lang="en-GB" sz="1600" dirty="0"/>
          </a:p>
          <a:p>
            <a:pPr marL="285750" lvl="0" indent="-285750">
              <a:buFont typeface="Arial" panose="020B0604020202020204" pitchFamily="34" charset="0"/>
              <a:buChar char="•"/>
            </a:pPr>
            <a:r>
              <a:rPr lang="en-GB" sz="1600" dirty="0"/>
              <a:t>Solitude – </a:t>
            </a:r>
            <a:r>
              <a:rPr lang="en-GB" sz="1600" dirty="0" smtClean="0"/>
              <a:t>allowing contemplation (e.g. within nature), vs isolation </a:t>
            </a:r>
            <a:r>
              <a:rPr lang="en-GB" sz="1600" dirty="0"/>
              <a:t>and loneliness, rejection</a:t>
            </a:r>
          </a:p>
          <a:p>
            <a:pPr marL="285750" lvl="0" indent="-285750">
              <a:buFont typeface="Arial" panose="020B0604020202020204" pitchFamily="34" charset="0"/>
              <a:buChar char="•"/>
            </a:pPr>
            <a:r>
              <a:rPr lang="en-GB" sz="1600" dirty="0"/>
              <a:t>Beliefs (pantheism (Wordsworth yes), attitudes to established church (Blake), paganism (Keats yes – Wordsworth called one of his poems a ‘pretty piece of paganism’), theologies like the idea of original sin (Coleridge yes, Blake no), God and creation, the pre-existing soul (Wordsworth)</a:t>
            </a:r>
          </a:p>
          <a:p>
            <a:pPr marL="285750" lvl="0" indent="-285750">
              <a:buFont typeface="Arial" panose="020B0604020202020204" pitchFamily="34" charset="0"/>
              <a:buChar char="•"/>
            </a:pPr>
            <a:r>
              <a:rPr lang="en-GB" sz="1600" dirty="0"/>
              <a:t>Beauty/art/poetry – role of poet, imagination, inspiration, the muse, the eternal quality of poetry and art (Grecian Urn)</a:t>
            </a:r>
          </a:p>
          <a:p>
            <a:pPr marL="285750" lvl="0" indent="-285750">
              <a:buFont typeface="Arial" panose="020B0604020202020204" pitchFamily="34" charset="0"/>
              <a:buChar char="•"/>
            </a:pPr>
            <a:r>
              <a:rPr lang="en-GB" sz="1600" dirty="0"/>
              <a:t>Mortality and immortality – the looming presence of death, the fascination with eternal life through art, or in nature, escaping death, recycling! (Byron)</a:t>
            </a:r>
          </a:p>
          <a:p>
            <a:pPr marL="285750" lvl="0" indent="-285750">
              <a:buFont typeface="Arial" panose="020B0604020202020204" pitchFamily="34" charset="0"/>
              <a:buChar char="•"/>
            </a:pPr>
            <a:r>
              <a:rPr lang="en-GB" sz="1600" dirty="0"/>
              <a:t>Imagination – what art and poetry can do, can be better than life, dreams</a:t>
            </a:r>
          </a:p>
          <a:p>
            <a:pPr marL="285750" lvl="0" indent="-285750">
              <a:buFont typeface="Arial" panose="020B0604020202020204" pitchFamily="34" charset="0"/>
              <a:buChar char="•"/>
            </a:pPr>
            <a:r>
              <a:rPr lang="en-GB" sz="1600" dirty="0"/>
              <a:t>Childhood – innocence, pre-</a:t>
            </a:r>
            <a:r>
              <a:rPr lang="en-GB" sz="1600" dirty="0" err="1"/>
              <a:t>lapsarian</a:t>
            </a:r>
            <a:r>
              <a:rPr lang="en-GB" sz="1600" dirty="0"/>
              <a:t> state, an immortal state, not born evil</a:t>
            </a:r>
          </a:p>
          <a:p>
            <a:pPr marL="285750" lvl="0" indent="-285750">
              <a:buFont typeface="Arial" panose="020B0604020202020204" pitchFamily="34" charset="0"/>
              <a:buChar char="•"/>
            </a:pPr>
            <a:r>
              <a:rPr lang="en-GB" sz="1600" dirty="0"/>
              <a:t>Suffering – pain can ‘school an intelligence and make it a soul’ (Keats), suffering of the innocent (Blake), suffering leading to redemption</a:t>
            </a:r>
          </a:p>
          <a:p>
            <a:pPr marL="285750" lvl="0" indent="-285750">
              <a:buFont typeface="Arial" panose="020B0604020202020204" pitchFamily="34" charset="0"/>
              <a:buChar char="•"/>
            </a:pPr>
            <a:r>
              <a:rPr lang="en-GB" sz="1600" dirty="0"/>
              <a:t>Mythology and ancient civilizations – Keats, Byron, </a:t>
            </a:r>
          </a:p>
          <a:p>
            <a:pPr marL="285750" lvl="0" indent="-285750">
              <a:buFont typeface="Arial" panose="020B0604020202020204" pitchFamily="34" charset="0"/>
              <a:buChar char="•"/>
            </a:pPr>
            <a:r>
              <a:rPr lang="en-GB" sz="1600" dirty="0"/>
              <a:t>Transience – youth and age, intensity of happiness is short-lived </a:t>
            </a:r>
          </a:p>
          <a:p>
            <a:pPr marL="285750" lvl="0" indent="-285750">
              <a:buFont typeface="Arial" panose="020B0604020202020204" pitchFamily="34" charset="0"/>
              <a:buChar char="•"/>
            </a:pPr>
            <a:r>
              <a:rPr lang="en-GB" sz="1600" dirty="0"/>
              <a:t>Love – spurned, brief, corrupted, left behind </a:t>
            </a:r>
            <a:r>
              <a:rPr lang="en-GB" sz="1600" dirty="0" err="1" smtClean="0"/>
              <a:t>etc</a:t>
            </a:r>
            <a:endParaRPr lang="en-GB" sz="1600" dirty="0" smtClean="0"/>
          </a:p>
          <a:p>
            <a:pPr marL="285750" lvl="0" indent="-285750">
              <a:buFont typeface="Arial" panose="020B0604020202020204" pitchFamily="34" charset="0"/>
              <a:buChar char="•"/>
            </a:pPr>
            <a:r>
              <a:rPr lang="en-GB" sz="1600" dirty="0" smtClean="0"/>
              <a:t>Liberty – ideas of freedom and constraint, political (‘chartered’ </a:t>
            </a:r>
            <a:r>
              <a:rPr lang="en-GB" sz="1600" dirty="0" err="1" smtClean="0"/>
              <a:t>etc</a:t>
            </a:r>
            <a:r>
              <a:rPr lang="en-GB" sz="1600" dirty="0" smtClean="0"/>
              <a:t>), social, personal, urban vs natural </a:t>
            </a:r>
            <a:r>
              <a:rPr lang="en-GB" sz="1600" dirty="0" err="1" smtClean="0"/>
              <a:t>etc</a:t>
            </a:r>
            <a:endParaRPr lang="en-GB" sz="1600" dirty="0"/>
          </a:p>
          <a:p>
            <a:endParaRPr lang="en-GB" sz="1600" dirty="0"/>
          </a:p>
        </p:txBody>
      </p:sp>
    </p:spTree>
    <p:extLst>
      <p:ext uri="{BB962C8B-B14F-4D97-AF65-F5344CB8AC3E}">
        <p14:creationId xmlns:p14="http://schemas.microsoft.com/office/powerpoint/2010/main" val="1238586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4095375341"/>
              </p:ext>
            </p:extLst>
          </p:nvPr>
        </p:nvGraphicFramePr>
        <p:xfrm>
          <a:off x="2110377" y="1364100"/>
          <a:ext cx="8128000" cy="4812942"/>
        </p:xfrm>
        <a:graphic>
          <a:graphicData uri="http://schemas.openxmlformats.org/drawingml/2006/table">
            <a:tbl>
              <a:tblPr firstRow="1" bandRow="1">
                <a:tableStyleId>{5C22544A-7EE6-4342-B048-85BDC9FD1C3A}</a:tableStyleId>
              </a:tblPr>
              <a:tblGrid>
                <a:gridCol w="6842034">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bg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bg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bg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254899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634583067"/>
              </p:ext>
            </p:extLst>
          </p:nvPr>
        </p:nvGraphicFramePr>
        <p:xfrm>
          <a:off x="2124891" y="1364100"/>
          <a:ext cx="8113486" cy="4812942"/>
        </p:xfrm>
        <a:graphic>
          <a:graphicData uri="http://schemas.openxmlformats.org/drawingml/2006/table">
            <a:tbl>
              <a:tblPr firstRow="1" bandRow="1">
                <a:tableStyleId>{5C22544A-7EE6-4342-B048-85BDC9FD1C3A}</a:tableStyleId>
              </a:tblPr>
              <a:tblGrid>
                <a:gridCol w="6827520">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bg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bg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2926015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430500768"/>
              </p:ext>
            </p:extLst>
          </p:nvPr>
        </p:nvGraphicFramePr>
        <p:xfrm>
          <a:off x="2133600" y="1364100"/>
          <a:ext cx="8104777" cy="4812942"/>
        </p:xfrm>
        <a:graphic>
          <a:graphicData uri="http://schemas.openxmlformats.org/drawingml/2006/table">
            <a:tbl>
              <a:tblPr firstRow="1" bandRow="1">
                <a:tableStyleId>{5C22544A-7EE6-4342-B048-85BDC9FD1C3A}</a:tableStyleId>
              </a:tblPr>
              <a:tblGrid>
                <a:gridCol w="6818811">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bg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153543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541330505"/>
              </p:ext>
            </p:extLst>
          </p:nvPr>
        </p:nvGraphicFramePr>
        <p:xfrm>
          <a:off x="2133600" y="1364100"/>
          <a:ext cx="8104777" cy="4812942"/>
        </p:xfrm>
        <a:graphic>
          <a:graphicData uri="http://schemas.openxmlformats.org/drawingml/2006/table">
            <a:tbl>
              <a:tblPr firstRow="1" bandRow="1">
                <a:tableStyleId>{5C22544A-7EE6-4342-B048-85BDC9FD1C3A}</a:tableStyleId>
              </a:tblPr>
              <a:tblGrid>
                <a:gridCol w="6818811">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bg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3947605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2847099416"/>
              </p:ext>
            </p:extLst>
          </p:nvPr>
        </p:nvGraphicFramePr>
        <p:xfrm>
          <a:off x="2133600" y="1364100"/>
          <a:ext cx="8104777" cy="4812942"/>
        </p:xfrm>
        <a:graphic>
          <a:graphicData uri="http://schemas.openxmlformats.org/drawingml/2006/table">
            <a:tbl>
              <a:tblPr firstRow="1" bandRow="1">
                <a:tableStyleId>{5C22544A-7EE6-4342-B048-85BDC9FD1C3A}</a:tableStyleId>
              </a:tblPr>
              <a:tblGrid>
                <a:gridCol w="6818811">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1200693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58A43-BEFC-4719-AB09-2BBBC2AD297F}"/>
              </a:ext>
            </a:extLst>
          </p:cNvPr>
          <p:cNvSpPr>
            <a:spLocks noGrp="1"/>
          </p:cNvSpPr>
          <p:nvPr>
            <p:ph type="ctrTitle"/>
          </p:nvPr>
        </p:nvSpPr>
        <p:spPr>
          <a:xfrm>
            <a:off x="1524000" y="95793"/>
            <a:ext cx="9144000" cy="1060065"/>
          </a:xfrm>
        </p:spPr>
        <p:txBody>
          <a:bodyPr/>
          <a:lstStyle/>
          <a:p>
            <a:r>
              <a:rPr lang="en-GB" dirty="0"/>
              <a:t>True or false?</a:t>
            </a:r>
          </a:p>
        </p:txBody>
      </p:sp>
      <p:sp>
        <p:nvSpPr>
          <p:cNvPr id="4" name="AutoShape 2" descr="https://upload.wikimedia.org/wikipedia/commons/thumb/5/57/Percy_Bysshe_Shelley_by_Alfred_Clint.jpg/640px-Percy_Bysshe_Shelley_by_Alfred_Clint.jpg">
            <a:extLst>
              <a:ext uri="{FF2B5EF4-FFF2-40B4-BE49-F238E27FC236}">
                <a16:creationId xmlns="" xmlns:a16="http://schemas.microsoft.com/office/drawing/2014/main" id="{607BCC10-42E4-4F69-BBD0-EE294853816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 xmlns:a16="http://schemas.microsoft.com/office/drawing/2014/main" id="{46D45054-6C34-432B-89A6-227BBC16CF2B}"/>
              </a:ext>
            </a:extLst>
          </p:cNvPr>
          <p:cNvGraphicFramePr>
            <a:graphicFrameLocks noGrp="1"/>
          </p:cNvGraphicFramePr>
          <p:nvPr>
            <p:extLst>
              <p:ext uri="{D42A27DB-BD31-4B8C-83A1-F6EECF244321}">
                <p14:modId xmlns:p14="http://schemas.microsoft.com/office/powerpoint/2010/main" val="3357355654"/>
              </p:ext>
            </p:extLst>
          </p:nvPr>
        </p:nvGraphicFramePr>
        <p:xfrm>
          <a:off x="2133600" y="1364100"/>
          <a:ext cx="8104777" cy="5245225"/>
        </p:xfrm>
        <a:graphic>
          <a:graphicData uri="http://schemas.openxmlformats.org/drawingml/2006/table">
            <a:tbl>
              <a:tblPr firstRow="1" bandRow="1">
                <a:tableStyleId>{5C22544A-7EE6-4342-B048-85BDC9FD1C3A}</a:tableStyleId>
              </a:tblPr>
              <a:tblGrid>
                <a:gridCol w="6818811">
                  <a:extLst>
                    <a:ext uri="{9D8B030D-6E8A-4147-A177-3AD203B41FA5}">
                      <a16:colId xmlns="" xmlns:a16="http://schemas.microsoft.com/office/drawing/2014/main" val="1645198242"/>
                    </a:ext>
                  </a:extLst>
                </a:gridCol>
                <a:gridCol w="1285966">
                  <a:extLst>
                    <a:ext uri="{9D8B030D-6E8A-4147-A177-3AD203B41FA5}">
                      <a16:colId xmlns="" xmlns:a16="http://schemas.microsoft.com/office/drawing/2014/main" val="150932774"/>
                    </a:ext>
                  </a:extLst>
                </a:gridCol>
              </a:tblGrid>
              <a:tr h="482117">
                <a:tc>
                  <a:txBody>
                    <a:bodyPr/>
                    <a:lstStyle/>
                    <a:p>
                      <a:r>
                        <a:rPr lang="en-GB" b="0" dirty="0">
                          <a:solidFill>
                            <a:schemeClr val="tx1"/>
                          </a:solidFill>
                        </a:rPr>
                        <a:t>Born 1793 died 1822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57926460"/>
                  </a:ext>
                </a:extLst>
              </a:tr>
              <a:tr h="482117">
                <a:tc>
                  <a:txBody>
                    <a:bodyPr/>
                    <a:lstStyle/>
                    <a:p>
                      <a:r>
                        <a:rPr lang="en-GB" b="0" dirty="0">
                          <a:solidFill>
                            <a:schemeClr val="tx1"/>
                          </a:solidFill>
                        </a:rPr>
                        <a:t>Was not famous in his lifetime, unlike Byron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88639966"/>
                  </a:ext>
                </a:extLst>
              </a:tr>
              <a:tr h="482117">
                <a:tc>
                  <a:txBody>
                    <a:bodyPr/>
                    <a:lstStyle/>
                    <a:p>
                      <a:r>
                        <a:rPr lang="en-GB" b="0" dirty="0">
                          <a:solidFill>
                            <a:schemeClr val="tx1"/>
                          </a:solidFill>
                        </a:rPr>
                        <a:t>Was a radical thinker, who supported the struggles of the working class in his time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95700138"/>
                  </a:ext>
                </a:extLst>
              </a:tr>
              <a:tr h="482117">
                <a:tc>
                  <a:txBody>
                    <a:bodyPr/>
                    <a:lstStyle/>
                    <a:p>
                      <a:r>
                        <a:rPr lang="en-GB" b="0" dirty="0">
                          <a:solidFill>
                            <a:schemeClr val="tx1"/>
                          </a:solidFill>
                        </a:rPr>
                        <a:t>Was educated at Eton where he was subjected to ‘Shelley-baits’. Also blew up a tree with gunpowder and caused people to get electric shocks off door handles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69878670"/>
                  </a:ext>
                </a:extLst>
              </a:tr>
              <a:tr h="482117">
                <a:tc>
                  <a:txBody>
                    <a:bodyPr/>
                    <a:lstStyle/>
                    <a:p>
                      <a:r>
                        <a:rPr lang="en-GB" b="0" dirty="0">
                          <a:solidFill>
                            <a:schemeClr val="bg1"/>
                          </a:solidFill>
                        </a:rPr>
                        <a:t>Only attended one lecture at Oxford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04474519"/>
                  </a:ext>
                </a:extLst>
              </a:tr>
              <a:tr h="482117">
                <a:tc>
                  <a:txBody>
                    <a:bodyPr/>
                    <a:lstStyle/>
                    <a:p>
                      <a:r>
                        <a:rPr lang="en-GB" b="0" dirty="0">
                          <a:solidFill>
                            <a:schemeClr val="bg1"/>
                          </a:solidFill>
                        </a:rPr>
                        <a:t>Was thrown out of Oxford for writing a pamphlet supporting atheism</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745537033"/>
                  </a:ext>
                </a:extLst>
              </a:tr>
              <a:tr h="482117">
                <a:tc>
                  <a:txBody>
                    <a:bodyPr/>
                    <a:lstStyle/>
                    <a:p>
                      <a:r>
                        <a:rPr lang="en-GB" b="0" dirty="0">
                          <a:solidFill>
                            <a:schemeClr val="bg1"/>
                          </a:solidFill>
                        </a:rPr>
                        <a:t>Ran off with Mary </a:t>
                      </a:r>
                      <a:r>
                        <a:rPr lang="en-GB" b="0" dirty="0" err="1">
                          <a:solidFill>
                            <a:schemeClr val="bg1"/>
                          </a:solidFill>
                        </a:rPr>
                        <a:t>Wolstencraft</a:t>
                      </a:r>
                      <a:r>
                        <a:rPr lang="en-GB" b="0" dirty="0">
                          <a:solidFill>
                            <a:schemeClr val="bg1"/>
                          </a:solidFill>
                        </a:rPr>
                        <a:t> (later Shelley) when married to another woman, with whom he had two children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865294204"/>
                  </a:ext>
                </a:extLst>
              </a:tr>
              <a:tr h="482117">
                <a:tc>
                  <a:txBody>
                    <a:bodyPr/>
                    <a:lstStyle/>
                    <a:p>
                      <a:r>
                        <a:rPr lang="en-GB" b="0" dirty="0">
                          <a:solidFill>
                            <a:schemeClr val="bg1"/>
                          </a:solidFill>
                        </a:rPr>
                        <a:t>Was almost certainly the co-author of </a:t>
                      </a:r>
                      <a:r>
                        <a:rPr lang="en-GB" b="0" i="1" dirty="0">
                          <a:solidFill>
                            <a:schemeClr val="bg1"/>
                          </a:solidFill>
                        </a:rPr>
                        <a:t>Frankenstein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bg1"/>
                          </a:solidFill>
                        </a:rPr>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697063152"/>
                  </a:ext>
                </a:extLst>
              </a:tr>
              <a:tr h="482117">
                <a:tc>
                  <a:txBody>
                    <a:bodyPr/>
                    <a:lstStyle/>
                    <a:p>
                      <a:r>
                        <a:rPr lang="en-GB" b="0" dirty="0">
                          <a:solidFill>
                            <a:schemeClr val="bg1"/>
                          </a:solidFill>
                        </a:rPr>
                        <a:t>Was present when </a:t>
                      </a:r>
                      <a:r>
                        <a:rPr lang="en-GB" b="0" i="1" dirty="0">
                          <a:solidFill>
                            <a:schemeClr val="bg1"/>
                          </a:solidFill>
                        </a:rPr>
                        <a:t>Frankenstein </a:t>
                      </a:r>
                      <a:r>
                        <a:rPr lang="en-GB" b="0" i="0" dirty="0">
                          <a:solidFill>
                            <a:schemeClr val="bg1"/>
                          </a:solidFill>
                        </a:rPr>
                        <a:t>was conceived, as part of a ghost story competition</a:t>
                      </a:r>
                      <a:endParaRPr lang="en-GB" b="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r>
                        <a:rPr lang="en-GB" b="0" dirty="0">
                          <a:solidFill>
                            <a:schemeClr val="bg1"/>
                          </a:solidFill>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2750232828"/>
                  </a:ext>
                </a:extLst>
              </a:tr>
            </a:tbl>
          </a:graphicData>
        </a:graphic>
      </p:graphicFrame>
    </p:spTree>
    <p:extLst>
      <p:ext uri="{BB962C8B-B14F-4D97-AF65-F5344CB8AC3E}">
        <p14:creationId xmlns:p14="http://schemas.microsoft.com/office/powerpoint/2010/main" val="4046678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73EEB-A4AB-49E2-B040-0153DE5FADAC}">
  <ds:schemaRefs>
    <ds:schemaRef ds:uri="http://schemas.microsoft.com/office/2006/documentManagement/types"/>
    <ds:schemaRef ds:uri="http://schemas.microsoft.com/office/2006/metadata/properties"/>
    <ds:schemaRef ds:uri="http://www.w3.org/XML/1998/namespace"/>
    <ds:schemaRef ds:uri="http://schemas.microsoft.com/sharepoint/v3"/>
    <ds:schemaRef ds:uri="http://purl.org/dc/elements/1.1/"/>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1E3FEF2D-DFD7-4881-8637-A9A0714BE8D4}">
  <ds:schemaRefs>
    <ds:schemaRef ds:uri="http://schemas.microsoft.com/sharepoint/v3/contenttype/forms"/>
  </ds:schemaRefs>
</ds:datastoreItem>
</file>

<file path=customXml/itemProps3.xml><?xml version="1.0" encoding="utf-8"?>
<ds:datastoreItem xmlns:ds="http://schemas.openxmlformats.org/officeDocument/2006/customXml" ds:itemID="{53AC2A92-FBEE-4113-96D1-5865E3F336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338</TotalTime>
  <Words>3762</Words>
  <Application>Microsoft Office PowerPoint</Application>
  <PresentationFormat>Widescreen</PresentationFormat>
  <Paragraphs>486</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Percy Bysshe Shelley</vt:lpstr>
      <vt:lpstr>Percy Bysshe Shelley</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True or false?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Percy Bysshe Shelley</dc:title>
  <dc:creator>David Kinder</dc:creator>
  <cp:lastModifiedBy>David Kinder</cp:lastModifiedBy>
  <cp:revision>8</cp:revision>
  <dcterms:created xsi:type="dcterms:W3CDTF">2018-02-27T21:16:44Z</dcterms:created>
  <dcterms:modified xsi:type="dcterms:W3CDTF">2018-02-28T16:23:28Z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