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5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5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53DC-5438-0A4A-91A2-C8432785898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Romantics: Lord Byron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86200"/>
            <a:ext cx="7772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Lines Inscribed Upon a Cup Formed from a Skull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 Thee Well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We’ll Go No More A-Roving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This Day I Complete My Thirty-Sixth Year</a:t>
            </a:r>
          </a:p>
        </p:txBody>
      </p:sp>
    </p:spTree>
    <p:extLst>
      <p:ext uri="{BB962C8B-B14F-4D97-AF65-F5344CB8AC3E}">
        <p14:creationId xmlns:p14="http://schemas.microsoft.com/office/powerpoint/2010/main" val="34140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79500" y="2416086"/>
            <a:ext cx="6794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once my wit, </a:t>
            </a:r>
            <a:r>
              <a:rPr lang="en-US" sz="2800" u="sng" dirty="0"/>
              <a:t>perchance</a:t>
            </a:r>
            <a:r>
              <a:rPr lang="en-US" sz="2800" dirty="0"/>
              <a:t>, hath shone,</a:t>
            </a:r>
          </a:p>
          <a:p>
            <a:r>
              <a:rPr lang="en-US" sz="2800" dirty="0"/>
              <a:t>   In aid of others’ let me shine;</a:t>
            </a:r>
          </a:p>
          <a:p>
            <a:r>
              <a:rPr lang="en-US" sz="2800" dirty="0"/>
              <a:t>And when, </a:t>
            </a:r>
            <a:r>
              <a:rPr lang="en-US" sz="2800" u="sng" dirty="0"/>
              <a:t>alas</a:t>
            </a:r>
            <a:r>
              <a:rPr lang="en-US" sz="2800" dirty="0"/>
              <a:t>! our brains are gone,</a:t>
            </a:r>
          </a:p>
          <a:p>
            <a:r>
              <a:rPr lang="en-US" sz="2800" dirty="0"/>
              <a:t>   </a:t>
            </a:r>
            <a:r>
              <a:rPr lang="en-US" sz="2800" u="sng" dirty="0"/>
              <a:t>What nobler substitute than wine</a:t>
            </a:r>
            <a:r>
              <a:rPr lang="en-US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238250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Byron imply about people here, and at other points in the poem?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80000" y="2161580"/>
            <a:ext cx="238125" cy="410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500" y="4683125"/>
            <a:ext cx="241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the exclamation add to the tone?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51000" y="3778250"/>
            <a:ext cx="1143000" cy="904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60875" y="4683125"/>
            <a:ext cx="366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use of questions here and at other points in the poem?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18125" y="4231968"/>
            <a:ext cx="412750" cy="451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4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428750" y="2447836"/>
            <a:ext cx="6318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Quaff</a:t>
            </a:r>
            <a:r>
              <a:rPr lang="en-US" sz="2800" dirty="0"/>
              <a:t> while thou canst—</a:t>
            </a:r>
            <a:r>
              <a:rPr lang="en-US" sz="2800" u="sng" dirty="0"/>
              <a:t>another race,</a:t>
            </a:r>
          </a:p>
          <a:p>
            <a:r>
              <a:rPr lang="en-US" sz="2800" dirty="0"/>
              <a:t>   </a:t>
            </a:r>
            <a:r>
              <a:rPr lang="en-US" sz="2800" u="sng" dirty="0"/>
              <a:t>When thou and </a:t>
            </a:r>
            <a:r>
              <a:rPr lang="en-US" sz="2800" u="sng" dirty="0" err="1"/>
              <a:t>thine</a:t>
            </a:r>
            <a:r>
              <a:rPr lang="en-US" sz="2800" u="sng" dirty="0"/>
              <a:t> like me are sped,</a:t>
            </a:r>
          </a:p>
          <a:p>
            <a:r>
              <a:rPr lang="en-US" sz="2800" u="sng" dirty="0"/>
              <a:t>May rescue thee from earth’s embrace</a:t>
            </a:r>
            <a:r>
              <a:rPr lang="en-US" sz="2800" dirty="0"/>
              <a:t>,</a:t>
            </a:r>
          </a:p>
          <a:p>
            <a:r>
              <a:rPr lang="en-US" sz="2800" dirty="0"/>
              <a:t>   And </a:t>
            </a:r>
            <a:r>
              <a:rPr lang="en-US" sz="2800" u="sng" dirty="0"/>
              <a:t>rhyme and revel</a:t>
            </a:r>
            <a:r>
              <a:rPr lang="en-US" sz="2800" dirty="0"/>
              <a:t> with the dead.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1500" y="1499374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meant by these lines?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6625" y="2145705"/>
            <a:ext cx="285750" cy="457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75" y="1524000"/>
            <a:ext cx="300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use of an imperative again – consider the attitude/voice of the speaker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0625" y="463550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alliteration here?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70125" y="4263718"/>
            <a:ext cx="587375" cy="371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4625" y="4460875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might this personification shock readers?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73750" y="3778250"/>
            <a:ext cx="619125" cy="682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1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81125" y="2228671"/>
            <a:ext cx="628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Why not?</a:t>
            </a:r>
            <a:r>
              <a:rPr lang="en-US" sz="2800" dirty="0"/>
              <a:t> since through </a:t>
            </a:r>
            <a:r>
              <a:rPr lang="en-US" sz="2800" u="sng" dirty="0"/>
              <a:t>life’s little day</a:t>
            </a:r>
          </a:p>
          <a:p>
            <a:r>
              <a:rPr lang="en-US" sz="2800" dirty="0"/>
              <a:t>   Our heads such sad effects produce;</a:t>
            </a:r>
          </a:p>
          <a:p>
            <a:r>
              <a:rPr lang="en-US" sz="2800" dirty="0" err="1"/>
              <a:t>Redeem’d</a:t>
            </a:r>
            <a:r>
              <a:rPr lang="en-US" sz="2800" dirty="0"/>
              <a:t> from worms and wasting clay,</a:t>
            </a:r>
          </a:p>
          <a:p>
            <a:r>
              <a:rPr lang="en-US" sz="2800" dirty="0"/>
              <a:t>   This chance is theirs, </a:t>
            </a:r>
            <a:r>
              <a:rPr lang="en-US" sz="2800" u="sng" dirty="0"/>
              <a:t>to be of use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125" y="1555750"/>
            <a:ext cx="268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Tone/attitude suggested 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5376" y="1111250"/>
            <a:ext cx="336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this imply about life? What is the effect of the alliteration?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75375" y="1825625"/>
            <a:ext cx="158750" cy="40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05250" y="4397375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far might readers be convinced by the final stanza?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11750" y="4044553"/>
            <a:ext cx="174625" cy="352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93875" y="2034580"/>
            <a:ext cx="349250" cy="330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9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Fare Thee Well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you know about the context of this poem?</a:t>
            </a:r>
          </a:p>
          <a:p>
            <a:r>
              <a:rPr lang="en-US" sz="2800" dirty="0"/>
              <a:t>Written in 1816, the year that Byron separated with his wife </a:t>
            </a:r>
            <a:r>
              <a:rPr lang="en-US" sz="2800" dirty="0" err="1"/>
              <a:t>Annabella</a:t>
            </a:r>
            <a:endParaRPr lang="en-US" sz="2800" dirty="0"/>
          </a:p>
          <a:p>
            <a:r>
              <a:rPr lang="en-US" sz="2800" dirty="0"/>
              <a:t>Byron attached this poem at the end of a letter to </a:t>
            </a:r>
            <a:r>
              <a:rPr lang="en-US" sz="2800" dirty="0" err="1"/>
              <a:t>Annabella</a:t>
            </a:r>
            <a:r>
              <a:rPr lang="en-US" sz="2800" dirty="0"/>
              <a:t> as an attempt to repair their broken marriage</a:t>
            </a:r>
          </a:p>
          <a:p>
            <a:r>
              <a:rPr lang="en-US" sz="2800" dirty="0" err="1"/>
              <a:t>Annabella</a:t>
            </a:r>
            <a:r>
              <a:rPr lang="en-US" sz="2800" dirty="0"/>
              <a:t> didn’t reply to the letter; Byron later left England never to see her or his daughter again</a:t>
            </a:r>
          </a:p>
          <a:p>
            <a:r>
              <a:rPr lang="en-US" sz="2800" dirty="0"/>
              <a:t>He later had a copy of the poem printed for a small circle of his friends, and it was eventually published</a:t>
            </a:r>
          </a:p>
          <a:p>
            <a:r>
              <a:rPr lang="en-US" sz="2800" dirty="0"/>
              <a:t>Rather than inspiring sympathy for Byron (as intended), the public tended to </a:t>
            </a:r>
            <a:r>
              <a:rPr lang="en-US" sz="2800" dirty="0" err="1"/>
              <a:t>sympathise</a:t>
            </a:r>
            <a:r>
              <a:rPr lang="en-US" sz="2800" dirty="0"/>
              <a:t> with Annabelle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1376" y="428625"/>
            <a:ext cx="42862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How do you respond to the poem? Do you feel sympathetic towards Byron? Find evidence to show why/why not.</a:t>
            </a:r>
          </a:p>
        </p:txBody>
      </p:sp>
    </p:spTree>
    <p:extLst>
      <p:ext uri="{BB962C8B-B14F-4D97-AF65-F5344CB8AC3E}">
        <p14:creationId xmlns:p14="http://schemas.microsoft.com/office/powerpoint/2010/main" val="1465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Fare Thee Well: form and structure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is the meter of this poem different from that of ‘Lines Inscribed…’? What does the rhythm add to the tone of the poem?</a:t>
            </a:r>
          </a:p>
        </p:txBody>
      </p:sp>
    </p:spTree>
    <p:extLst>
      <p:ext uri="{BB962C8B-B14F-4D97-AF65-F5344CB8AC3E}">
        <p14:creationId xmlns:p14="http://schemas.microsoft.com/office/powerpoint/2010/main" val="110279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Fare Thee Well: key concepts and themes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are the following ideas/concepts/themes revealed in the poem? Find evidence and then analyse the use of language and structure.</a:t>
            </a:r>
          </a:p>
          <a:p>
            <a:r>
              <a:rPr lang="en-US" sz="2800" dirty="0"/>
              <a:t>Physical closeness</a:t>
            </a:r>
          </a:p>
          <a:p>
            <a:r>
              <a:rPr lang="en-US" sz="2800" dirty="0"/>
              <a:t>Regret (for both the speaker and the interlocutor)</a:t>
            </a:r>
          </a:p>
          <a:p>
            <a:r>
              <a:rPr lang="en-US" sz="2800" dirty="0"/>
              <a:t>The idea that love cannot fade as quickly as </a:t>
            </a:r>
            <a:r>
              <a:rPr lang="en-US" sz="2800" dirty="0" err="1"/>
              <a:t>Annabella</a:t>
            </a:r>
            <a:r>
              <a:rPr lang="en-US" sz="2800" dirty="0"/>
              <a:t> would like to believe</a:t>
            </a:r>
          </a:p>
          <a:p>
            <a:r>
              <a:rPr lang="en-US" sz="2800" dirty="0"/>
              <a:t>The importance of the child</a:t>
            </a:r>
          </a:p>
          <a:p>
            <a:r>
              <a:rPr lang="en-US" sz="2800" dirty="0"/>
              <a:t>Emotional pain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you think the exclamatives add to the tone of the poem? </a:t>
            </a:r>
          </a:p>
        </p:txBody>
      </p:sp>
    </p:spTree>
    <p:extLst>
      <p:ext uri="{BB962C8B-B14F-4D97-AF65-F5344CB8AC3E}">
        <p14:creationId xmlns:p14="http://schemas.microsoft.com/office/powerpoint/2010/main" val="159961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So We’ll Go No More A Roving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Byron wrote this poem in 1817, when he was living in Venice, and included it in a letter to Thomas Moore. In the letter, he wrote the following: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does Byron’s explanation of the poem’s genesis relate to some of the themes and ideas in the poem itself?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750" y="2771339"/>
            <a:ext cx="65405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‘At present, I am on the invalid regimen myself. The Carnival--that is, the latter part of it, and sitting up late o' nights--had knocked me up a little. But it is over--and it is now Lent, with all its abstinence and sacred music... Though I did not dissipate much upon the whole, yet I find 'the sword wearing out the scabbard,' though I have but just turned the corner of twenty nine.’</a:t>
            </a:r>
          </a:p>
        </p:txBody>
      </p:sp>
    </p:spTree>
    <p:extLst>
      <p:ext uri="{BB962C8B-B14F-4D97-AF65-F5344CB8AC3E}">
        <p14:creationId xmlns:p14="http://schemas.microsoft.com/office/powerpoint/2010/main" val="109750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 We’ll Go No More A Roving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is the form and structure of this poem?</a:t>
            </a:r>
          </a:p>
          <a:p>
            <a:r>
              <a:rPr lang="en-US" sz="2800" dirty="0"/>
              <a:t>Meter?</a:t>
            </a:r>
          </a:p>
          <a:p>
            <a:r>
              <a:rPr lang="en-US" sz="2800" dirty="0"/>
              <a:t>Rhyme scheme?</a:t>
            </a:r>
          </a:p>
          <a:p>
            <a:r>
              <a:rPr lang="en-US" sz="2800" dirty="0"/>
              <a:t>Are there any points at which this is slightly irregular or imperfect? 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389479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u="sng" dirty="0"/>
              <a:t>So</a:t>
            </a:r>
            <a:r>
              <a:rPr lang="en-US" sz="2800" dirty="0"/>
              <a:t>, </a:t>
            </a:r>
            <a:r>
              <a:rPr lang="en-US" sz="2800" u="sng" dirty="0"/>
              <a:t>we'll go no more a-roving</a:t>
            </a:r>
          </a:p>
          <a:p>
            <a:pPr marL="0" indent="0">
              <a:buNone/>
            </a:pPr>
            <a:r>
              <a:rPr lang="en-US" sz="2800" dirty="0"/>
              <a:t>	    </a:t>
            </a:r>
            <a:r>
              <a:rPr lang="en-US" sz="2800" u="sng" dirty="0"/>
              <a:t>So late into the night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	Though the heart be </a:t>
            </a:r>
            <a:r>
              <a:rPr lang="en-US" sz="2800" u="sng" dirty="0"/>
              <a:t>still</a:t>
            </a:r>
            <a:r>
              <a:rPr lang="en-US" sz="2800" dirty="0"/>
              <a:t> as loving,</a:t>
            </a:r>
          </a:p>
          <a:p>
            <a:pPr marL="0" indent="0">
              <a:buNone/>
            </a:pPr>
            <a:r>
              <a:rPr lang="en-US" sz="2800" dirty="0"/>
              <a:t>	    And the moon be </a:t>
            </a:r>
            <a:r>
              <a:rPr lang="en-US" sz="2800" u="sng" dirty="0"/>
              <a:t>still</a:t>
            </a:r>
            <a:r>
              <a:rPr lang="en-US" sz="2800" dirty="0"/>
              <a:t> as bright.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09625" y="1355209"/>
            <a:ext cx="334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opening word ‘so’?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01750" y="1724541"/>
            <a:ext cx="285750" cy="656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1355209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this simply literal or could it be metaphorical?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0" y="2001540"/>
            <a:ext cx="412750" cy="379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1250" y="2555875"/>
            <a:ext cx="212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might the speaker use ‘we’ rather than ‘I’?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" y="4651375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these final two lines suggest?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9251" y="4524375"/>
            <a:ext cx="415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repetition of ‘still’ emphasises this word. The literal meaning here is that the heart and moon </a:t>
            </a:r>
            <a:r>
              <a:rPr lang="en-US" u="sng" dirty="0"/>
              <a:t>continue to</a:t>
            </a:r>
            <a:r>
              <a:rPr lang="en-US" dirty="0"/>
              <a:t> be loving/bright – but what else might we associate ‘stillness’ with?</a:t>
            </a:r>
          </a:p>
        </p:txBody>
      </p:sp>
    </p:spTree>
    <p:extLst>
      <p:ext uri="{BB962C8B-B14F-4D97-AF65-F5344CB8AC3E}">
        <p14:creationId xmlns:p14="http://schemas.microsoft.com/office/powerpoint/2010/main" val="45718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For the sword </a:t>
            </a:r>
            <a:r>
              <a:rPr lang="en-US" sz="2800" u="sng" dirty="0"/>
              <a:t>outwears</a:t>
            </a:r>
            <a:r>
              <a:rPr lang="en-US" sz="2800" dirty="0"/>
              <a:t> its sheath,</a:t>
            </a:r>
          </a:p>
          <a:p>
            <a:pPr marL="0" indent="0">
              <a:buNone/>
            </a:pPr>
            <a:r>
              <a:rPr lang="en-US" sz="2800" dirty="0"/>
              <a:t>	    </a:t>
            </a:r>
            <a:r>
              <a:rPr lang="en-US" sz="2800" u="sng" dirty="0"/>
              <a:t>And</a:t>
            </a:r>
            <a:r>
              <a:rPr lang="en-US" sz="2800" dirty="0"/>
              <a:t> the soul </a:t>
            </a:r>
            <a:r>
              <a:rPr lang="en-US" sz="2800" u="sng" dirty="0"/>
              <a:t>wears out</a:t>
            </a:r>
            <a:r>
              <a:rPr lang="en-US" sz="2800" dirty="0"/>
              <a:t> the breast,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u="sng" dirty="0"/>
              <a:t>And</a:t>
            </a:r>
            <a:r>
              <a:rPr lang="en-US" sz="2800" dirty="0"/>
              <a:t> the heart must pause to breathe,</a:t>
            </a:r>
          </a:p>
          <a:p>
            <a:pPr marL="0" indent="0">
              <a:buNone/>
            </a:pPr>
            <a:r>
              <a:rPr lang="en-US" sz="2800" dirty="0"/>
              <a:t>	    </a:t>
            </a:r>
            <a:r>
              <a:rPr lang="en-US" sz="2800" u="sng" dirty="0"/>
              <a:t>And</a:t>
            </a:r>
            <a:r>
              <a:rPr lang="en-US" sz="2800" dirty="0"/>
              <a:t> love itself have rest.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30250" y="4635500"/>
            <a:ext cx="274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anaphora in tis stanza?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74750" y="4365625"/>
            <a:ext cx="206375" cy="26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82875" y="1127125"/>
            <a:ext cx="339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effect of the parallel ‘outwears’ and ‘wears out’ here?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25875" y="1773456"/>
            <a:ext cx="238125" cy="623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3500" y="1571625"/>
            <a:ext cx="198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Byron suggesting in these opening two lines?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4375" y="4111625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is a sense of ageing suggested in this stanza?</a:t>
            </a:r>
          </a:p>
        </p:txBody>
      </p:sp>
    </p:spTree>
    <p:extLst>
      <p:ext uri="{BB962C8B-B14F-4D97-AF65-F5344CB8AC3E}">
        <p14:creationId xmlns:p14="http://schemas.microsoft.com/office/powerpoint/2010/main" val="329534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/>
              <a:t>Lord Byron (George Gordon Byron)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5000" dirty="0"/>
              <a:t>What do you know about this poet?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3800" dirty="0">
                <a:solidFill>
                  <a:srgbClr val="000090"/>
                </a:solidFill>
              </a:rPr>
              <a:t>‘Mad, bad and dangerous to know’ </a:t>
            </a:r>
            <a:r>
              <a:rPr lang="en-US" sz="3800" dirty="0"/>
              <a:t>– Byron was notorious for his scandalous </a:t>
            </a:r>
            <a:br>
              <a:rPr lang="en-US" sz="3800" dirty="0"/>
            </a:br>
            <a:r>
              <a:rPr lang="en-US" sz="3800" dirty="0"/>
              <a:t>private life</a:t>
            </a:r>
          </a:p>
          <a:p>
            <a:r>
              <a:rPr lang="en-US" sz="3800" dirty="0"/>
              <a:t>Born in 1788</a:t>
            </a:r>
          </a:p>
          <a:p>
            <a:r>
              <a:rPr lang="en-US" sz="3800" dirty="0"/>
              <a:t>In 1812 the first two cantos of 'Childe Harold's Pilgrimage' were published, </a:t>
            </a:r>
            <a:br>
              <a:rPr lang="en-US" sz="3800" dirty="0"/>
            </a:br>
            <a:r>
              <a:rPr lang="en-US" sz="3800" dirty="0"/>
              <a:t>making him famous overnight 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(note: ‘Lines inscribed upon a cup…’ was </a:t>
            </a:r>
            <a:br>
              <a:rPr lang="en-US" sz="3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written in 1808)</a:t>
            </a:r>
          </a:p>
          <a:p>
            <a:r>
              <a:rPr lang="en-US" sz="3800" dirty="0"/>
              <a:t>In 1814, Byron's half-sister Augusta gave birth to a daughter which almost </a:t>
            </a:r>
            <a:br>
              <a:rPr lang="en-US" sz="3800" dirty="0"/>
            </a:br>
            <a:r>
              <a:rPr lang="en-US" sz="3800" dirty="0"/>
              <a:t>certainly his</a:t>
            </a:r>
          </a:p>
          <a:p>
            <a:r>
              <a:rPr lang="en-US" sz="3800" dirty="0"/>
              <a:t>The following year he married </a:t>
            </a:r>
            <a:r>
              <a:rPr lang="en-US" sz="3800" dirty="0" err="1"/>
              <a:t>Annabella</a:t>
            </a:r>
            <a:r>
              <a:rPr lang="en-US" sz="3800" dirty="0"/>
              <a:t> </a:t>
            </a:r>
            <a:r>
              <a:rPr lang="en-US" sz="3800" dirty="0" err="1"/>
              <a:t>Milbanke</a:t>
            </a:r>
            <a:r>
              <a:rPr lang="en-US" sz="3800" dirty="0"/>
              <a:t>, with whom he had his only legitimate child</a:t>
            </a:r>
          </a:p>
          <a:p>
            <a:r>
              <a:rPr lang="en-US" sz="3800" dirty="0"/>
              <a:t>1816 – left England due to failed marriage, scandalous affairs and enormous debts, and never returned</a:t>
            </a:r>
          </a:p>
          <a:p>
            <a:r>
              <a:rPr lang="en-US" sz="3800" dirty="0"/>
              <a:t>Spent the summer of 1816 at Lake Geneva with Percy Bysshe Shelley, his wife Mary and Mary's half sister Claire </a:t>
            </a:r>
            <a:r>
              <a:rPr lang="en-US" sz="3800" dirty="0" err="1"/>
              <a:t>Clairmont</a:t>
            </a:r>
            <a:r>
              <a:rPr lang="en-US" sz="3800" dirty="0"/>
              <a:t>, with whom Byron had another daughter</a:t>
            </a:r>
          </a:p>
          <a:p>
            <a:r>
              <a:rPr lang="en-US" sz="3800" dirty="0"/>
              <a:t>He then travelled on to Italy, where he stayed for 6 years</a:t>
            </a:r>
          </a:p>
          <a:p>
            <a:r>
              <a:rPr lang="en-US" sz="3800" dirty="0"/>
              <a:t>1819 – began an affair with Teresa </a:t>
            </a:r>
            <a:r>
              <a:rPr lang="en-US" sz="3800" dirty="0" err="1"/>
              <a:t>Guiccioli</a:t>
            </a:r>
            <a:r>
              <a:rPr lang="en-US" sz="3800" dirty="0"/>
              <a:t>, the wife of an Italian nobleman. It was in this period that Byron wrote some of his most famous works, including 'Don Juan’.</a:t>
            </a:r>
          </a:p>
          <a:p>
            <a:r>
              <a:rPr lang="en-US" sz="3800" dirty="0"/>
              <a:t>1823 – left Italy to join the Greek insurgents who were fighting a war of independence against the Ottoman Empire. On 19 April 1824 he died from fever at </a:t>
            </a:r>
            <a:r>
              <a:rPr lang="en-US" sz="3800" dirty="0" err="1"/>
              <a:t>Missolonghi</a:t>
            </a:r>
            <a:r>
              <a:rPr lang="en-US" sz="3800" dirty="0"/>
              <a:t>, in modern day Greece.</a:t>
            </a:r>
          </a:p>
          <a:p>
            <a:r>
              <a:rPr lang="en-US" sz="3800" dirty="0"/>
              <a:t>His death was mourned throughout Britain. His body was brought back to England and buried at his ancestral home in Nottinghamshire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85" y="849374"/>
            <a:ext cx="1474637" cy="20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Though the night was made for </a:t>
            </a:r>
            <a:r>
              <a:rPr lang="en-US" sz="2800" u="sng" dirty="0"/>
              <a:t>loving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	    And the day returns </a:t>
            </a:r>
            <a:r>
              <a:rPr lang="en-US" sz="2800" u="sng" dirty="0"/>
              <a:t>too soon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	Yet we'll go no more a-roving</a:t>
            </a:r>
          </a:p>
          <a:p>
            <a:pPr marL="0" indent="0">
              <a:buNone/>
            </a:pPr>
            <a:r>
              <a:rPr lang="en-US" sz="2800" dirty="0"/>
              <a:t>	    By the light of the moon.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5500" y="4762500"/>
            <a:ext cx="473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metric feet (beats) are there in this final line? What is the effect?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6625" y="4381500"/>
            <a:ext cx="42862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6250" y="1079500"/>
            <a:ext cx="23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could ‘loving’ refer to?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11875" y="1725831"/>
            <a:ext cx="190500" cy="607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26125" y="2921000"/>
            <a:ext cx="255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the speaker feel about giving up ‘roving’?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27625" y="3302000"/>
            <a:ext cx="698500" cy="11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On This Day I Complete My Thirty-Sixth Year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are given a place and date for this poem: </a:t>
            </a:r>
            <a:r>
              <a:rPr lang="en-US" sz="2800" dirty="0" err="1"/>
              <a:t>Missolonghi</a:t>
            </a:r>
            <a:r>
              <a:rPr lang="en-US" sz="2800" dirty="0"/>
              <a:t>, Jan 22</a:t>
            </a:r>
            <a:r>
              <a:rPr lang="en-US" sz="2800" baseline="30000" dirty="0"/>
              <a:t>nd</a:t>
            </a:r>
            <a:r>
              <a:rPr lang="en-US" sz="2800" dirty="0"/>
              <a:t> 1824 </a:t>
            </a:r>
            <a:r>
              <a:rPr lang="en-US" sz="2800" dirty="0">
                <a:sym typeface="Wingdings"/>
              </a:rPr>
              <a:t> why is this significant?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The poem was the final entry in Byron’s journal before he died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At the time, he had been fighting alongside Greek insurgents in a war of independence against the Ottoman empire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In the poem, he seems to be anticipating his death and expresses that he wants his death to be honorable/glorious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This Day I Complete My Thirty-Sixth Year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you notice about the use of meter in this poem? How might it help to reflect the idea that Byron’s life is coming to a close?</a:t>
            </a:r>
          </a:p>
        </p:txBody>
      </p:sp>
    </p:spTree>
    <p:extLst>
      <p:ext uri="{BB962C8B-B14F-4D97-AF65-F5344CB8AC3E}">
        <p14:creationId xmlns:p14="http://schemas.microsoft.com/office/powerpoint/2010/main" val="3382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On This Day I Complete My Thirty-Sixth Year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is the effect of the exclamatives throughout this poem?</a:t>
            </a:r>
          </a:p>
          <a:p>
            <a:r>
              <a:rPr lang="en-US" sz="2800" dirty="0"/>
              <a:t>How does Byron make use of nature imagery in Stanza 2?</a:t>
            </a:r>
          </a:p>
          <a:p>
            <a:r>
              <a:rPr lang="en-US" sz="2800" dirty="0"/>
              <a:t>What is the significance of the references to ‘fire’ in Stanza 3?</a:t>
            </a:r>
          </a:p>
          <a:p>
            <a:r>
              <a:rPr lang="en-US" sz="2800" dirty="0"/>
              <a:t>‘The hope, the fear, the jealous care’ – technique here?</a:t>
            </a:r>
          </a:p>
          <a:p>
            <a:r>
              <a:rPr lang="en-US" sz="2800" dirty="0"/>
              <a:t>Explore the references to battle and glory in the poem. What allusions does Byron make and with what effect?</a:t>
            </a:r>
          </a:p>
          <a:p>
            <a:r>
              <a:rPr lang="en-US" sz="2800" dirty="0"/>
              <a:t>What is Byron’s message/desire in the final two stanzas?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Finally, read the article which explores the image of the ‘yellow leaf’ in detail: what does this add to your understanding of the poem?</a:t>
            </a:r>
          </a:p>
        </p:txBody>
      </p:sp>
    </p:spTree>
    <p:extLst>
      <p:ext uri="{BB962C8B-B14F-4D97-AF65-F5344CB8AC3E}">
        <p14:creationId xmlns:p14="http://schemas.microsoft.com/office/powerpoint/2010/main" val="25559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 style task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Explore the ways in which attitudes towards death are presented in </a:t>
            </a:r>
            <a:r>
              <a:rPr lang="en-US" sz="2800" i="1" dirty="0"/>
              <a:t>Lines Inscribed Upon a Cup Formed From a Skull</a:t>
            </a:r>
            <a:r>
              <a:rPr lang="en-US" sz="2800" dirty="0"/>
              <a:t> by Lord Byron and </a:t>
            </a:r>
            <a:r>
              <a:rPr lang="en-US" sz="2800" b="1" dirty="0"/>
              <a:t>one</a:t>
            </a:r>
            <a:r>
              <a:rPr lang="en-US" sz="2800" dirty="0"/>
              <a:t> other poem.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You must discuss relevant contextual factors.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800" b="1" dirty="0"/>
              <a:t>(30 marks)</a:t>
            </a:r>
          </a:p>
        </p:txBody>
      </p:sp>
    </p:spTree>
    <p:extLst>
      <p:ext uri="{BB962C8B-B14F-4D97-AF65-F5344CB8AC3E}">
        <p14:creationId xmlns:p14="http://schemas.microsoft.com/office/powerpoint/2010/main" val="4630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Key concepts</a:t>
            </a:r>
            <a:endParaRPr lang="en-US" sz="3000" b="1" dirty="0"/>
          </a:p>
          <a:p>
            <a:r>
              <a:rPr lang="en-US" sz="2800" dirty="0"/>
              <a:t>Is there any way we can consider death as ‘useful’?</a:t>
            </a:r>
          </a:p>
          <a:p>
            <a:r>
              <a:rPr lang="en-US" sz="2800" dirty="0"/>
              <a:t>Is it possible to be useful after death?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29" y="3629728"/>
            <a:ext cx="3198558" cy="24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Context of the poem</a:t>
            </a:r>
            <a:endParaRPr lang="en-US" sz="3000" b="1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1775"/>
            <a:ext cx="8125998" cy="3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8025"/>
            <a:ext cx="8112034" cy="39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is the form and structure of this poem?</a:t>
            </a:r>
          </a:p>
          <a:p>
            <a:r>
              <a:rPr lang="en-US" sz="2800" dirty="0"/>
              <a:t>Meter?</a:t>
            </a:r>
          </a:p>
          <a:p>
            <a:r>
              <a:rPr lang="en-US" sz="2800" dirty="0"/>
              <a:t>Rhyme scheme?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does this chosen form add to the tone and mood of the poem?</a:t>
            </a:r>
          </a:p>
        </p:txBody>
      </p:sp>
    </p:spTree>
    <p:extLst>
      <p:ext uri="{BB962C8B-B14F-4D97-AF65-F5344CB8AC3E}">
        <p14:creationId xmlns:p14="http://schemas.microsoft.com/office/powerpoint/2010/main" val="159472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658892" y="2389798"/>
            <a:ext cx="6446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Start</a:t>
            </a:r>
            <a:r>
              <a:rPr lang="en-US" sz="2800" dirty="0"/>
              <a:t> not—nor deem my spirit fled:</a:t>
            </a:r>
          </a:p>
          <a:p>
            <a:r>
              <a:rPr lang="en-US" sz="2800" dirty="0"/>
              <a:t>   In me behold the </a:t>
            </a:r>
            <a:r>
              <a:rPr lang="en-US" sz="2800" u="sng" dirty="0"/>
              <a:t>only skull</a:t>
            </a:r>
          </a:p>
          <a:p>
            <a:r>
              <a:rPr lang="en-US" sz="2800" dirty="0"/>
              <a:t>From which, </a:t>
            </a:r>
            <a:r>
              <a:rPr lang="en-US" sz="2800" u="sng" dirty="0"/>
              <a:t>unlike a living head</a:t>
            </a:r>
            <a:r>
              <a:rPr lang="en-US" sz="2800" dirty="0"/>
              <a:t>,</a:t>
            </a:r>
          </a:p>
          <a:p>
            <a:r>
              <a:rPr lang="en-US" sz="2800" dirty="0"/>
              <a:t>   </a:t>
            </a:r>
            <a:r>
              <a:rPr lang="en-US" sz="2800" u="sng" dirty="0"/>
              <a:t>Whatever flows is never dull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206" y="1348471"/>
            <a:ext cx="307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tone is created in this opening stanza? Consider the impact of the imperative.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147" y="4735332"/>
            <a:ext cx="319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double meaning here? How does this help to set the mood/tone?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12676" y="2271801"/>
            <a:ext cx="156776" cy="25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0"/>
          </p:cNvCxnSpPr>
          <p:nvPr/>
        </p:nvCxnSpPr>
        <p:spPr>
          <a:xfrm flipH="1">
            <a:off x="2759270" y="4205680"/>
            <a:ext cx="172454" cy="529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8392" y="1615031"/>
            <a:ext cx="244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the caesura?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60955" y="1984363"/>
            <a:ext cx="1097437" cy="540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4291" y="4594213"/>
            <a:ext cx="22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attitude of the speaker?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53704" y="3308461"/>
            <a:ext cx="940660" cy="1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9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470760" y="2290527"/>
            <a:ext cx="6085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I lived, I loved, I </a:t>
            </a:r>
            <a:r>
              <a:rPr lang="en-US" sz="2800" u="sng" dirty="0" err="1"/>
              <a:t>quaff’d</a:t>
            </a:r>
            <a:r>
              <a:rPr lang="en-US" sz="2800" dirty="0"/>
              <a:t>, like thee:</a:t>
            </a:r>
          </a:p>
          <a:p>
            <a:r>
              <a:rPr lang="en-US" sz="2800" dirty="0"/>
              <a:t>   I died: </a:t>
            </a:r>
            <a:r>
              <a:rPr lang="en-US" sz="2800" u="sng" dirty="0"/>
              <a:t>let</a:t>
            </a:r>
            <a:r>
              <a:rPr lang="en-US" sz="2800" dirty="0"/>
              <a:t> earth my bones resign;</a:t>
            </a:r>
          </a:p>
          <a:p>
            <a:r>
              <a:rPr lang="en-US" sz="2800" u="sng" dirty="0"/>
              <a:t>Fill</a:t>
            </a:r>
            <a:r>
              <a:rPr lang="en-US" sz="2800" dirty="0"/>
              <a:t> up—</a:t>
            </a:r>
            <a:r>
              <a:rPr lang="en-US" sz="2800" u="sng" dirty="0"/>
              <a:t>thou canst not injure me;</a:t>
            </a:r>
          </a:p>
          <a:p>
            <a:r>
              <a:rPr lang="en-US" sz="2800" u="sng" dirty="0"/>
              <a:t>   The worm hath fouler lips than </a:t>
            </a:r>
            <a:r>
              <a:rPr lang="en-US" sz="2800" u="sng" dirty="0" err="1"/>
              <a:t>thine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000" y="1476375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this </a:t>
            </a:r>
            <a:r>
              <a:rPr lang="en-US" dirty="0" err="1"/>
              <a:t>tricolon</a:t>
            </a:r>
            <a:r>
              <a:rPr lang="en-US" dirty="0"/>
              <a:t> add to the tone?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81250" y="1905000"/>
            <a:ext cx="492125" cy="38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9000" y="4349750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the imperatives here?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70760" y="3635375"/>
            <a:ext cx="243740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10125" y="4534416"/>
            <a:ext cx="344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meant by these lines? Is there more than one meaning? How does this add to the mood?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10125" y="4106409"/>
            <a:ext cx="587375" cy="428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1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95376" y="2228671"/>
            <a:ext cx="674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Better to hold </a:t>
            </a:r>
            <a:r>
              <a:rPr lang="en-US" sz="2800" dirty="0"/>
              <a:t>the sparkling grape,</a:t>
            </a:r>
          </a:p>
          <a:p>
            <a:r>
              <a:rPr lang="en-US" sz="2800" dirty="0"/>
              <a:t>   Than nurse the earth-worm’s slimy brood;</a:t>
            </a:r>
          </a:p>
          <a:p>
            <a:r>
              <a:rPr lang="en-US" sz="2800" dirty="0"/>
              <a:t>And circle in the goblet’s shape</a:t>
            </a:r>
          </a:p>
          <a:p>
            <a:r>
              <a:rPr lang="en-US" sz="2800" dirty="0"/>
              <a:t>   The drink of Gods, than reptiles’ food.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71625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on the meter here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71625" y="1940957"/>
            <a:ext cx="412750" cy="424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3500" y="1158875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Byron make use of contrasts in this stanza?</a:t>
            </a:r>
          </a:p>
          <a:p>
            <a:r>
              <a:rPr lang="en-US" dirty="0"/>
              <a:t>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291572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1469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The Romantics: Lord Byron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tasks</dc:title>
  <dc:creator>Sophie Lindsay</dc:creator>
  <cp:lastModifiedBy>Sophie Lindsay</cp:lastModifiedBy>
  <cp:revision>67</cp:revision>
  <dcterms:created xsi:type="dcterms:W3CDTF">2017-02-21T11:39:53Z</dcterms:created>
  <dcterms:modified xsi:type="dcterms:W3CDTF">2017-04-27T11:34:54Z</dcterms:modified>
</cp:coreProperties>
</file>