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9" r:id="rId3"/>
    <p:sldId id="280" r:id="rId4"/>
    <p:sldId id="258" r:id="rId5"/>
    <p:sldId id="263"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104278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20537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457080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3038980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24D53DC-5438-0A4A-91A2-C84327858985}" type="datetimeFigureOut">
              <a:rPr lang="en-US" smtClean="0"/>
              <a:t>4/27/2017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3519673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Date Placeholder 4"/>
          <p:cNvSpPr>
            <a:spLocks noGrp="1"/>
          </p:cNvSpPr>
          <p:nvPr>
            <p:ph type="dt" sz="half" idx="10"/>
          </p:nvPr>
        </p:nvSpPr>
        <p:spPr/>
        <p:txBody>
          <a:bodyPr/>
          <a:lstStyle/>
          <a:p>
            <a:fld id="{924D53DC-5438-0A4A-91A2-C84327858985}"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3371360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7" name="Date Placeholder 6"/>
          <p:cNvSpPr>
            <a:spLocks noGrp="1"/>
          </p:cNvSpPr>
          <p:nvPr>
            <p:ph type="dt" sz="half" idx="10"/>
          </p:nvPr>
        </p:nvSpPr>
        <p:spPr/>
        <p:txBody>
          <a:bodyPr/>
          <a:lstStyle/>
          <a:p>
            <a:fld id="{924D53DC-5438-0A4A-91A2-C84327858985}" type="datetimeFigureOut">
              <a:rPr lang="en-US" smtClean="0"/>
              <a:t>4/27/2017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1196268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924D53DC-5438-0A4A-91A2-C84327858985}" type="datetimeFigureOut">
              <a:rPr lang="en-US" smtClean="0"/>
              <a:t>4/27/2017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46499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4D53DC-5438-0A4A-91A2-C84327858985}" type="datetimeFigureOut">
              <a:rPr lang="en-US" smtClean="0"/>
              <a:t>4/27/2017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299865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924D53DC-5438-0A4A-91A2-C84327858985}"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410847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924D53DC-5438-0A4A-91A2-C84327858985}" type="datetimeFigureOut">
              <a:rPr lang="en-US" smtClean="0"/>
              <a:t>4/27/2017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4AC9A-69C0-684A-B31E-321CF3F4CE07}" type="slidenum">
              <a:rPr lang="en-US" smtClean="0"/>
              <a:t>‹#›</a:t>
            </a:fld>
            <a:endParaRPr lang="en-US"/>
          </a:p>
        </p:txBody>
      </p:sp>
    </p:spTree>
    <p:extLst>
      <p:ext uri="{BB962C8B-B14F-4D97-AF65-F5344CB8AC3E}">
        <p14:creationId xmlns:p14="http://schemas.microsoft.com/office/powerpoint/2010/main" val="52495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solidFill>
            <a:schemeClr val="lt1">
              <a:alpha val="73000"/>
            </a:schemeClr>
          </a:solidFill>
        </p:spPr>
        <p:style>
          <a:lnRef idx="2">
            <a:schemeClr val="dk1"/>
          </a:lnRef>
          <a:fillRef idx="1">
            <a:schemeClr val="lt1"/>
          </a:fillRef>
          <a:effectRef idx="0">
            <a:schemeClr val="dk1"/>
          </a:effectRef>
          <a:fontRef idx="none"/>
        </p:style>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a:solidFill>
            <a:schemeClr val="lt1">
              <a:alpha val="74000"/>
            </a:schemeClr>
          </a:solidFill>
        </p:spPr>
        <p:style>
          <a:lnRef idx="2">
            <a:schemeClr val="dk1"/>
          </a:lnRef>
          <a:fillRef idx="1">
            <a:schemeClr val="lt1"/>
          </a:fillRef>
          <a:effectRef idx="0">
            <a:schemeClr val="dk1"/>
          </a:effectRef>
          <a:fontRef idx="none"/>
        </p:style>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D53DC-5438-0A4A-91A2-C84327858985}" type="datetimeFigureOut">
              <a:rPr lang="en-US" smtClean="0"/>
              <a:t>4/27/2017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4AC9A-69C0-684A-B31E-321CF3F4CE07}" type="slidenum">
              <a:rPr lang="en-US" smtClean="0"/>
              <a:t>‹#›</a:t>
            </a:fld>
            <a:endParaRPr lang="en-US"/>
          </a:p>
        </p:txBody>
      </p:sp>
    </p:spTree>
    <p:extLst>
      <p:ext uri="{BB962C8B-B14F-4D97-AF65-F5344CB8AC3E}">
        <p14:creationId xmlns:p14="http://schemas.microsoft.com/office/powerpoint/2010/main" val="1380908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Romantics</a:t>
            </a:r>
          </a:p>
        </p:txBody>
      </p:sp>
      <p:sp>
        <p:nvSpPr>
          <p:cNvPr id="3" name="Subtitle 2"/>
          <p:cNvSpPr>
            <a:spLocks noGrp="1"/>
          </p:cNvSpPr>
          <p:nvPr>
            <p:ph type="subTitle" idx="1"/>
          </p:nvPr>
        </p:nvSpPr>
        <p:spPr/>
        <p:txBody>
          <a:bodyPr/>
          <a:lstStyle/>
          <a:p>
            <a:r>
              <a:rPr lang="en-US" dirty="0">
                <a:solidFill>
                  <a:schemeClr val="tx1">
                    <a:lumMod val="65000"/>
                    <a:lumOff val="35000"/>
                  </a:schemeClr>
                </a:solidFill>
              </a:rPr>
              <a:t>Overview of unit</a:t>
            </a:r>
          </a:p>
          <a:p>
            <a:r>
              <a:rPr lang="en-US" dirty="0">
                <a:solidFill>
                  <a:schemeClr val="tx1">
                    <a:lumMod val="65000"/>
                    <a:lumOff val="35000"/>
                  </a:schemeClr>
                </a:solidFill>
              </a:rPr>
              <a:t>Introduction to Romanticism</a:t>
            </a:r>
          </a:p>
        </p:txBody>
      </p:sp>
    </p:spTree>
    <p:extLst>
      <p:ext uri="{BB962C8B-B14F-4D97-AF65-F5344CB8AC3E}">
        <p14:creationId xmlns:p14="http://schemas.microsoft.com/office/powerpoint/2010/main" val="341405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Exam</a:t>
            </a:r>
          </a:p>
        </p:txBody>
      </p:sp>
      <p:sp>
        <p:nvSpPr>
          <p:cNvPr id="3" name="Content Placeholder 2"/>
          <p:cNvSpPr>
            <a:spLocks noGrp="1"/>
          </p:cNvSpPr>
          <p:nvPr>
            <p:ph idx="1"/>
          </p:nvPr>
        </p:nvSpPr>
        <p:spPr/>
        <p:txBody>
          <a:bodyPr>
            <a:normAutofit fontScale="55000" lnSpcReduction="20000"/>
          </a:bodyPr>
          <a:lstStyle/>
          <a:p>
            <a:r>
              <a:rPr lang="en-US" dirty="0"/>
              <a:t>This will be your third and final exam</a:t>
            </a:r>
          </a:p>
          <a:p>
            <a:r>
              <a:rPr lang="en-US" dirty="0"/>
              <a:t>The exam is 2 hours 15 minutes long, and it is made up of two equally-weighted sections</a:t>
            </a:r>
          </a:p>
          <a:p>
            <a:endParaRPr lang="en-US" dirty="0"/>
          </a:p>
          <a:p>
            <a:pPr marL="0" indent="0">
              <a:buNone/>
            </a:pPr>
            <a:r>
              <a:rPr lang="en-US" b="1" u="sng" dirty="0"/>
              <a:t>Section A</a:t>
            </a:r>
            <a:r>
              <a:rPr lang="en-US" b="1" dirty="0"/>
              <a:t> – spend approx. 1 hour 15 </a:t>
            </a:r>
            <a:r>
              <a:rPr lang="en-US" b="1" dirty="0" err="1"/>
              <a:t>mins</a:t>
            </a:r>
            <a:r>
              <a:rPr lang="en-US" b="1" dirty="0"/>
              <a:t> on this section</a:t>
            </a:r>
            <a:endParaRPr lang="en-US" b="1" u="sng" dirty="0"/>
          </a:p>
          <a:p>
            <a:r>
              <a:rPr lang="en-US" dirty="0"/>
              <a:t>Post-2000 Poetry</a:t>
            </a:r>
          </a:p>
          <a:p>
            <a:r>
              <a:rPr lang="en-US" dirty="0"/>
              <a:t>You will answer one question from a choice of two</a:t>
            </a:r>
          </a:p>
          <a:p>
            <a:r>
              <a:rPr lang="en-US" dirty="0"/>
              <a:t>You will compare an unseen poem with a named poem from the anthology</a:t>
            </a:r>
          </a:p>
          <a:p>
            <a:r>
              <a:rPr lang="en-US" dirty="0"/>
              <a:t>AO1, AO2 and AO4 are assessed</a:t>
            </a:r>
          </a:p>
          <a:p>
            <a:pPr marL="0" indent="0">
              <a:buNone/>
            </a:pPr>
            <a:endParaRPr lang="en-US" dirty="0"/>
          </a:p>
          <a:p>
            <a:pPr marL="0" indent="0">
              <a:buNone/>
            </a:pPr>
            <a:r>
              <a:rPr lang="en-US" b="1" u="sng" dirty="0">
                <a:solidFill>
                  <a:srgbClr val="000090"/>
                </a:solidFill>
              </a:rPr>
              <a:t>Section B</a:t>
            </a:r>
            <a:r>
              <a:rPr lang="en-US" b="1" dirty="0">
                <a:solidFill>
                  <a:srgbClr val="000090"/>
                </a:solidFill>
              </a:rPr>
              <a:t> – spend approx. 1 hour on this section</a:t>
            </a:r>
            <a:endParaRPr lang="en-US" b="1" u="sng" dirty="0">
              <a:solidFill>
                <a:srgbClr val="000090"/>
              </a:solidFill>
            </a:endParaRPr>
          </a:p>
          <a:p>
            <a:r>
              <a:rPr lang="en-US" dirty="0">
                <a:solidFill>
                  <a:srgbClr val="000090"/>
                </a:solidFill>
              </a:rPr>
              <a:t>Romantic poetry</a:t>
            </a:r>
          </a:p>
          <a:p>
            <a:r>
              <a:rPr lang="en-US" dirty="0">
                <a:solidFill>
                  <a:srgbClr val="000090"/>
                </a:solidFill>
              </a:rPr>
              <a:t>You will answer one question from a choice of two</a:t>
            </a:r>
          </a:p>
          <a:p>
            <a:r>
              <a:rPr lang="en-US" dirty="0">
                <a:solidFill>
                  <a:srgbClr val="000090"/>
                </a:solidFill>
              </a:rPr>
              <a:t>You will explore one named poem plus a poem of your choice</a:t>
            </a:r>
          </a:p>
          <a:p>
            <a:r>
              <a:rPr lang="en-US" dirty="0">
                <a:solidFill>
                  <a:srgbClr val="000090"/>
                </a:solidFill>
              </a:rPr>
              <a:t>AO1, AO2 and AO3 are assessed</a:t>
            </a:r>
          </a:p>
          <a:p>
            <a:pPr marL="0" indent="0">
              <a:buNone/>
            </a:pPr>
            <a:endParaRPr lang="en-US" dirty="0"/>
          </a:p>
        </p:txBody>
      </p:sp>
    </p:spTree>
    <p:extLst>
      <p:ext uri="{BB962C8B-B14F-4D97-AF65-F5344CB8AC3E}">
        <p14:creationId xmlns:p14="http://schemas.microsoft.com/office/powerpoint/2010/main" val="289716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Exam</a:t>
            </a:r>
          </a:p>
        </p:txBody>
      </p:sp>
      <p:sp>
        <p:nvSpPr>
          <p:cNvPr id="3" name="Content Placeholder 2"/>
          <p:cNvSpPr>
            <a:spLocks noGrp="1"/>
          </p:cNvSpPr>
          <p:nvPr>
            <p:ph idx="1"/>
          </p:nvPr>
        </p:nvSpPr>
        <p:spPr/>
        <p:txBody>
          <a:bodyPr>
            <a:normAutofit/>
          </a:bodyPr>
          <a:lstStyle/>
          <a:p>
            <a:pPr marL="0" indent="0">
              <a:buNone/>
            </a:pPr>
            <a:r>
              <a:rPr lang="en-US" dirty="0"/>
              <a:t> </a:t>
            </a:r>
          </a:p>
        </p:txBody>
      </p:sp>
      <p:pic>
        <p:nvPicPr>
          <p:cNvPr id="4" name="Picture 3"/>
          <p:cNvPicPr>
            <a:picLocks noChangeAspect="1"/>
          </p:cNvPicPr>
          <p:nvPr/>
        </p:nvPicPr>
        <p:blipFill>
          <a:blip r:embed="rId2"/>
          <a:stretch>
            <a:fillRect/>
          </a:stretch>
        </p:blipFill>
        <p:spPr>
          <a:xfrm>
            <a:off x="457200" y="1895850"/>
            <a:ext cx="7935926" cy="3424978"/>
          </a:xfrm>
          <a:prstGeom prst="rect">
            <a:avLst/>
          </a:prstGeom>
        </p:spPr>
      </p:pic>
    </p:spTree>
    <p:extLst>
      <p:ext uri="{BB962C8B-B14F-4D97-AF65-F5344CB8AC3E}">
        <p14:creationId xmlns:p14="http://schemas.microsoft.com/office/powerpoint/2010/main" val="77688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Romanticism</a:t>
            </a:r>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Romanticism (with a capital ‘R’!) is the name given to a dominant movement in literature and the other arts – particularly music and painting – in the the period from the late 18th to the mid-19th century:</a:t>
            </a:r>
            <a:endParaRPr lang="en-US" dirty="0"/>
          </a:p>
          <a:p>
            <a:r>
              <a:rPr lang="en-US" dirty="0"/>
              <a:t>It is regarded as having transformed artistic styles and practices</a:t>
            </a:r>
          </a:p>
          <a:p>
            <a:r>
              <a:rPr lang="en-US" dirty="0"/>
              <a:t>Like many other terms applied to movements in the arts, the word covers a wide and varied range of artists and practices</a:t>
            </a:r>
          </a:p>
          <a:p>
            <a:r>
              <a:rPr lang="en-US" dirty="0"/>
              <a:t>It is a retrospective term, applied by later literary, art and musical historians (none of the artists we refer to as Romantics would have so described themselves)</a:t>
            </a:r>
          </a:p>
          <a:p>
            <a:r>
              <a:rPr lang="en-US" dirty="0"/>
              <a:t>It was a European phenomenon, particularly powerful in Britain, France and Germany, but also affecting countries such as Italy, Spain and Poland. There was also, to some extent, an American version of the movement.</a:t>
            </a:r>
          </a:p>
          <a:p>
            <a:pPr marL="0" indent="0">
              <a:buNone/>
            </a:pPr>
            <a:endParaRPr lang="en-US" dirty="0"/>
          </a:p>
        </p:txBody>
      </p:sp>
    </p:spTree>
    <p:extLst>
      <p:ext uri="{BB962C8B-B14F-4D97-AF65-F5344CB8AC3E}">
        <p14:creationId xmlns:p14="http://schemas.microsoft.com/office/powerpoint/2010/main" val="280817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features of Romanticism</a:t>
            </a:r>
          </a:p>
        </p:txBody>
      </p:sp>
      <p:sp>
        <p:nvSpPr>
          <p:cNvPr id="3" name="Content Placeholder 2"/>
          <p:cNvSpPr>
            <a:spLocks noGrp="1"/>
          </p:cNvSpPr>
          <p:nvPr>
            <p:ph idx="1"/>
          </p:nvPr>
        </p:nvSpPr>
        <p:spPr>
          <a:xfrm>
            <a:off x="457200" y="1600200"/>
            <a:ext cx="8229600" cy="4829803"/>
          </a:xfrm>
        </p:spPr>
        <p:txBody>
          <a:bodyPr>
            <a:normAutofit fontScale="62500" lnSpcReduction="20000"/>
          </a:bodyPr>
          <a:lstStyle/>
          <a:p>
            <a:r>
              <a:rPr lang="en-US" dirty="0"/>
              <a:t>An emphasis on </a:t>
            </a:r>
            <a:r>
              <a:rPr lang="en-US" b="1" dirty="0"/>
              <a:t>emotional and imaginative spontaneity</a:t>
            </a:r>
          </a:p>
          <a:p>
            <a:r>
              <a:rPr lang="en-US" dirty="0"/>
              <a:t>The importance of </a:t>
            </a:r>
            <a:r>
              <a:rPr lang="en-US" b="1" dirty="0"/>
              <a:t>self-expression </a:t>
            </a:r>
            <a:r>
              <a:rPr lang="en-US" dirty="0"/>
              <a:t>and </a:t>
            </a:r>
            <a:r>
              <a:rPr lang="en-US" b="1" dirty="0"/>
              <a:t>individual feeling</a:t>
            </a:r>
            <a:r>
              <a:rPr lang="en-US" dirty="0"/>
              <a:t>. Romantic poetry is one of the heart and the emotions, exploring the ‘truth of the imagination' rather than scientific truth. The ‘I' voice is central; it is the poet's perceptions and feelings that matter.</a:t>
            </a:r>
          </a:p>
          <a:p>
            <a:r>
              <a:rPr lang="en-US" dirty="0"/>
              <a:t>An </a:t>
            </a:r>
            <a:r>
              <a:rPr lang="en-US" b="1" dirty="0"/>
              <a:t>almost religious response to nature</a:t>
            </a:r>
            <a:r>
              <a:rPr lang="en-US" dirty="0"/>
              <a:t>. They were concerned that Nature should not just be seen scientifically but as a living force, either made by a Creator, or as in some way divine. Some of them were no longer Christian in their beliefs. Shelley was an atheist, and for a while Wordsworth was </a:t>
            </a:r>
            <a:r>
              <a:rPr lang="en-US" dirty="0" err="1"/>
              <a:t>apantheist</a:t>
            </a:r>
            <a:r>
              <a:rPr lang="en-US" dirty="0"/>
              <a:t> (the belief that god is in everything). Much of their poetry celebrated the beauty of nature, or protested the ugliness of the growing industrialization of the century.</a:t>
            </a:r>
          </a:p>
          <a:p>
            <a:r>
              <a:rPr lang="en-US" dirty="0"/>
              <a:t>A </a:t>
            </a:r>
            <a:r>
              <a:rPr lang="en-US" b="1" dirty="0"/>
              <a:t>capacity for wonder </a:t>
            </a:r>
            <a:r>
              <a:rPr lang="en-US" dirty="0"/>
              <a:t>and consequently a </a:t>
            </a:r>
            <a:r>
              <a:rPr lang="en-US" b="1" dirty="0"/>
              <a:t>reverence for the innocence of childhood</a:t>
            </a:r>
            <a:r>
              <a:rPr lang="en-US" dirty="0"/>
              <a:t>.</a:t>
            </a:r>
          </a:p>
          <a:p>
            <a:r>
              <a:rPr lang="en-US" dirty="0"/>
              <a:t>An interest in and concern for the </a:t>
            </a:r>
            <a:r>
              <a:rPr lang="en-US" b="1" dirty="0"/>
              <a:t>outcasts of society</a:t>
            </a:r>
            <a:r>
              <a:rPr lang="en-US" dirty="0"/>
              <a:t>: tramps, beggars, the poor and disregarded are especially evident in Romantic poetry.</a:t>
            </a:r>
          </a:p>
          <a:p>
            <a:r>
              <a:rPr lang="en-US" dirty="0"/>
              <a:t>An idea of the </a:t>
            </a:r>
            <a:r>
              <a:rPr lang="en-US" b="1" dirty="0"/>
              <a:t>poet as a visionary figure</a:t>
            </a:r>
            <a:r>
              <a:rPr lang="en-US" dirty="0"/>
              <a:t>, with an important role to play as prophet (in both political and religious terms).</a:t>
            </a:r>
          </a:p>
          <a:p>
            <a:pPr marL="0" indent="0">
              <a:buNone/>
            </a:pPr>
            <a:endParaRPr lang="en-US" dirty="0">
              <a:solidFill>
                <a:srgbClr val="C0504D"/>
              </a:solidFill>
            </a:endParaRPr>
          </a:p>
        </p:txBody>
      </p:sp>
    </p:spTree>
    <p:extLst>
      <p:ext uri="{BB962C8B-B14F-4D97-AF65-F5344CB8AC3E}">
        <p14:creationId xmlns:p14="http://schemas.microsoft.com/office/powerpoint/2010/main" val="371670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were the Romantics?</a:t>
            </a:r>
          </a:p>
        </p:txBody>
      </p:sp>
      <p:sp>
        <p:nvSpPr>
          <p:cNvPr id="3" name="Content Placeholder 2"/>
          <p:cNvSpPr>
            <a:spLocks noGrp="1"/>
          </p:cNvSpPr>
          <p:nvPr>
            <p:ph idx="1"/>
          </p:nvPr>
        </p:nvSpPr>
        <p:spPr>
          <a:xfrm>
            <a:off x="457200" y="1600200"/>
            <a:ext cx="8229600" cy="4829803"/>
          </a:xfrm>
        </p:spPr>
        <p:txBody>
          <a:bodyPr>
            <a:normAutofit fontScale="55000" lnSpcReduction="20000"/>
          </a:bodyPr>
          <a:lstStyle/>
          <a:p>
            <a:pPr marL="0" indent="0">
              <a:buNone/>
            </a:pPr>
            <a:r>
              <a:rPr lang="en-US" dirty="0"/>
              <a:t>All of the poets listed in ‘English Romantic Verse’ can be considered to be part of the Romantic movement.</a:t>
            </a:r>
          </a:p>
          <a:p>
            <a:pPr marL="0" indent="0">
              <a:buNone/>
            </a:pPr>
            <a:endParaRPr lang="en-US" sz="2300" dirty="0"/>
          </a:p>
          <a:p>
            <a:pPr marL="0" indent="0">
              <a:buNone/>
            </a:pPr>
            <a:r>
              <a:rPr lang="en-US" dirty="0"/>
              <a:t>Some of the earlier poets in the anthology (such as </a:t>
            </a:r>
            <a:r>
              <a:rPr lang="en-US" dirty="0">
                <a:solidFill>
                  <a:schemeClr val="accent2"/>
                </a:solidFill>
              </a:rPr>
              <a:t>William Blake </a:t>
            </a:r>
            <a:r>
              <a:rPr lang="en-US" dirty="0"/>
              <a:t>and Robert Burns) would be described as </a:t>
            </a:r>
            <a:r>
              <a:rPr lang="en-US" b="1" dirty="0"/>
              <a:t>pre-Romantics</a:t>
            </a:r>
            <a:r>
              <a:rPr lang="en-US" dirty="0"/>
              <a:t>.</a:t>
            </a:r>
          </a:p>
          <a:p>
            <a:pPr marL="0" indent="0">
              <a:buNone/>
            </a:pPr>
            <a:endParaRPr lang="en-US" sz="2300" dirty="0"/>
          </a:p>
          <a:p>
            <a:pPr marL="0" indent="0">
              <a:buNone/>
            </a:pPr>
            <a:r>
              <a:rPr lang="en-US" dirty="0"/>
              <a:t>We then have what is known as the </a:t>
            </a:r>
            <a:r>
              <a:rPr lang="en-US" b="1" dirty="0"/>
              <a:t>first generation of Romantics</a:t>
            </a:r>
            <a:r>
              <a:rPr lang="en-US" dirty="0"/>
              <a:t>. These are also known as the </a:t>
            </a:r>
            <a:r>
              <a:rPr lang="en-US" b="1" dirty="0"/>
              <a:t>Lake Poets</a:t>
            </a:r>
            <a:r>
              <a:rPr lang="en-US" dirty="0"/>
              <a:t> because of their attachment to the Lake District:</a:t>
            </a:r>
          </a:p>
          <a:p>
            <a:r>
              <a:rPr lang="en-US" dirty="0">
                <a:solidFill>
                  <a:srgbClr val="C0504D"/>
                </a:solidFill>
              </a:rPr>
              <a:t>William Wordsworth</a:t>
            </a:r>
          </a:p>
          <a:p>
            <a:r>
              <a:rPr lang="en-US" dirty="0">
                <a:solidFill>
                  <a:srgbClr val="C0504D"/>
                </a:solidFill>
              </a:rPr>
              <a:t>Samuel Taylor Coleridge</a:t>
            </a:r>
          </a:p>
          <a:p>
            <a:r>
              <a:rPr lang="en-US" dirty="0"/>
              <a:t>Robert Southey </a:t>
            </a:r>
          </a:p>
          <a:p>
            <a:r>
              <a:rPr lang="en-US" dirty="0"/>
              <a:t>Charles Lamb (a poet but best known for his essays and literary criticism)</a:t>
            </a:r>
          </a:p>
          <a:p>
            <a:r>
              <a:rPr lang="en-US" dirty="0"/>
              <a:t>Thomas de </a:t>
            </a:r>
            <a:r>
              <a:rPr lang="en-US" dirty="0" err="1"/>
              <a:t>Quincey</a:t>
            </a:r>
            <a:r>
              <a:rPr lang="en-US" dirty="0"/>
              <a:t> (best known as an essayist and critic; he wrote a series of memories of the Lake Poets)</a:t>
            </a:r>
          </a:p>
          <a:p>
            <a:pPr marL="0" indent="0">
              <a:buNone/>
            </a:pPr>
            <a:endParaRPr lang="en-US" sz="2300" dirty="0"/>
          </a:p>
          <a:p>
            <a:pPr marL="0" indent="0">
              <a:buNone/>
            </a:pPr>
            <a:r>
              <a:rPr lang="en-US" dirty="0"/>
              <a:t>The </a:t>
            </a:r>
            <a:r>
              <a:rPr lang="en-US" b="1" dirty="0"/>
              <a:t>second generation of Romantics</a:t>
            </a:r>
            <a:r>
              <a:rPr lang="en-US" dirty="0"/>
              <a:t> included:</a:t>
            </a:r>
          </a:p>
          <a:p>
            <a:r>
              <a:rPr lang="en-US" dirty="0">
                <a:solidFill>
                  <a:srgbClr val="C0504D"/>
                </a:solidFill>
              </a:rPr>
              <a:t>George Gordon, Lord Byron</a:t>
            </a:r>
          </a:p>
          <a:p>
            <a:r>
              <a:rPr lang="en-US" dirty="0">
                <a:solidFill>
                  <a:srgbClr val="C0504D"/>
                </a:solidFill>
              </a:rPr>
              <a:t>Percy Bysshe Shelley</a:t>
            </a:r>
          </a:p>
          <a:p>
            <a:r>
              <a:rPr lang="en-US" dirty="0">
                <a:solidFill>
                  <a:srgbClr val="C0504D"/>
                </a:solidFill>
              </a:rPr>
              <a:t>John Keats</a:t>
            </a:r>
          </a:p>
        </p:txBody>
      </p:sp>
    </p:spTree>
    <p:extLst>
      <p:ext uri="{BB962C8B-B14F-4D97-AF65-F5344CB8AC3E}">
        <p14:creationId xmlns:p14="http://schemas.microsoft.com/office/powerpoint/2010/main" val="3487283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were the Romantics?</a:t>
            </a:r>
          </a:p>
        </p:txBody>
      </p:sp>
      <p:sp>
        <p:nvSpPr>
          <p:cNvPr id="3" name="Content Placeholder 2"/>
          <p:cNvSpPr>
            <a:spLocks noGrp="1"/>
          </p:cNvSpPr>
          <p:nvPr>
            <p:ph idx="1"/>
          </p:nvPr>
        </p:nvSpPr>
        <p:spPr>
          <a:xfrm>
            <a:off x="457200" y="1600200"/>
            <a:ext cx="8229600" cy="4829803"/>
          </a:xfrm>
        </p:spPr>
        <p:txBody>
          <a:bodyPr>
            <a:normAutofit fontScale="85000" lnSpcReduction="20000"/>
          </a:bodyPr>
          <a:lstStyle/>
          <a:p>
            <a:pPr marL="0" indent="0">
              <a:buNone/>
            </a:pPr>
            <a:r>
              <a:rPr lang="en-US" dirty="0"/>
              <a:t>The poets named on the previous slide are those who, for many years, dominated the </a:t>
            </a:r>
            <a:r>
              <a:rPr lang="en-US" b="1" dirty="0"/>
              <a:t>Romantic canon </a:t>
            </a:r>
            <a:r>
              <a:rPr lang="en-US" dirty="0"/>
              <a:t>– that group of writers whose works were most commonly republished, read, </a:t>
            </a:r>
            <a:r>
              <a:rPr lang="en-US" dirty="0" err="1"/>
              <a:t>anthologised</a:t>
            </a:r>
            <a:r>
              <a:rPr lang="en-US" dirty="0"/>
              <a:t>, written about and taught in schools, colleges and universities.</a:t>
            </a:r>
          </a:p>
          <a:p>
            <a:pPr marL="0" indent="0">
              <a:buNone/>
            </a:pPr>
            <a:endParaRPr lang="en-US" dirty="0"/>
          </a:p>
          <a:p>
            <a:pPr marL="0" indent="0">
              <a:buNone/>
            </a:pPr>
            <a:r>
              <a:rPr lang="en-US" dirty="0"/>
              <a:t>More recently, however, a </a:t>
            </a:r>
            <a:r>
              <a:rPr lang="en-US" b="1" dirty="0"/>
              <a:t>revised Romantic canon </a:t>
            </a:r>
            <a:r>
              <a:rPr lang="en-US" dirty="0"/>
              <a:t>has begun to emerge, which lays more emphasis on women, working-class and politically radical writers of the period.</a:t>
            </a:r>
          </a:p>
          <a:p>
            <a:pPr marL="0" indent="0">
              <a:buNone/>
            </a:pPr>
            <a:endParaRPr lang="en-US" dirty="0"/>
          </a:p>
          <a:p>
            <a:pPr marL="0" indent="0">
              <a:buNone/>
            </a:pPr>
            <a:r>
              <a:rPr lang="en-US" dirty="0"/>
              <a:t>So the final Romantic poet we will study (and, shockingly, the </a:t>
            </a:r>
            <a:r>
              <a:rPr lang="en-US" u="sng" dirty="0"/>
              <a:t>only</a:t>
            </a:r>
            <a:r>
              <a:rPr lang="en-US" dirty="0"/>
              <a:t> female poet in your collection!) is </a:t>
            </a:r>
            <a:r>
              <a:rPr lang="en-US" dirty="0">
                <a:solidFill>
                  <a:schemeClr val="accent2"/>
                </a:solidFill>
              </a:rPr>
              <a:t>Emily </a:t>
            </a:r>
            <a:r>
              <a:rPr lang="en-US" dirty="0" err="1">
                <a:solidFill>
                  <a:schemeClr val="accent2"/>
                </a:solidFill>
              </a:rPr>
              <a:t>Brontë</a:t>
            </a:r>
            <a:r>
              <a:rPr lang="en-US" dirty="0"/>
              <a:t>.</a:t>
            </a:r>
          </a:p>
          <a:p>
            <a:pPr marL="0" indent="0">
              <a:buNone/>
            </a:pPr>
            <a:endParaRPr lang="en-US" dirty="0">
              <a:solidFill>
                <a:srgbClr val="C0504D"/>
              </a:solidFill>
            </a:endParaRPr>
          </a:p>
        </p:txBody>
      </p:sp>
    </p:spTree>
    <p:extLst>
      <p:ext uri="{BB962C8B-B14F-4D97-AF65-F5344CB8AC3E}">
        <p14:creationId xmlns:p14="http://schemas.microsoft.com/office/powerpoint/2010/main" val="1222085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63E27F1-6E19-4B1E-A61A-29F9594D8AB8}"/>
</file>

<file path=customXml/itemProps2.xml><?xml version="1.0" encoding="utf-8"?>
<ds:datastoreItem xmlns:ds="http://schemas.openxmlformats.org/officeDocument/2006/customXml" ds:itemID="{52A3129C-27B7-4ACD-BBF5-36F7CC1334C9}"/>
</file>

<file path=customXml/itemProps3.xml><?xml version="1.0" encoding="utf-8"?>
<ds:datastoreItem xmlns:ds="http://schemas.openxmlformats.org/officeDocument/2006/customXml" ds:itemID="{B529D303-45AC-4DC9-A01B-091930F48DDC}"/>
</file>

<file path=docProps/app.xml><?xml version="1.0" encoding="utf-8"?>
<Properties xmlns="http://schemas.openxmlformats.org/officeDocument/2006/extended-properties" xmlns:vt="http://schemas.openxmlformats.org/officeDocument/2006/docPropsVTypes">
  <TotalTime>462</TotalTime>
  <Words>742</Words>
  <Application>Microsoft Office PowerPoint</Application>
  <PresentationFormat>On-screen Show (4:3)</PresentationFormat>
  <Paragraphs>55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The Romantics</vt:lpstr>
      <vt:lpstr>The Exam</vt:lpstr>
      <vt:lpstr>The Exam</vt:lpstr>
      <vt:lpstr>Introduction to Romanticism</vt:lpstr>
      <vt:lpstr>Central features of Romanticism</vt:lpstr>
      <vt:lpstr>Who were the Romantics?</vt:lpstr>
      <vt:lpstr>Who were the Romantics?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tasks</dc:title>
  <dc:creator>Sophie Lindsay</dc:creator>
  <cp:lastModifiedBy>Sophie Lindsay</cp:lastModifiedBy>
  <cp:revision>21</cp:revision>
  <dcterms:created xsi:type="dcterms:W3CDTF">2017-02-21T11:39:53Z</dcterms:created>
  <dcterms:modified xsi:type="dcterms:W3CDTF">2017-04-27T11:21:18Z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