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5" r:id="rId3"/>
    <p:sldId id="299" r:id="rId4"/>
    <p:sldId id="300" r:id="rId5"/>
    <p:sldId id="301" r:id="rId6"/>
    <p:sldId id="286" r:id="rId7"/>
    <p:sldId id="304" r:id="rId8"/>
    <p:sldId id="303" r:id="rId9"/>
    <p:sldId id="302"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47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4D53DC-5438-0A4A-91A2-C84327858985}"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104278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924D53DC-5438-0A4A-91A2-C84327858985}"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20537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924D53DC-5438-0A4A-91A2-C84327858985}"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45708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idx="1"/>
          </p:nvPr>
        </p:nvSpPr>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924D53DC-5438-0A4A-91A2-C84327858985}"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3038980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Click to edit Master text styles</a:t>
            </a:r>
          </a:p>
        </p:txBody>
      </p:sp>
      <p:sp>
        <p:nvSpPr>
          <p:cNvPr id="4" name="Date Placeholder 3"/>
          <p:cNvSpPr>
            <a:spLocks noGrp="1"/>
          </p:cNvSpPr>
          <p:nvPr>
            <p:ph type="dt" sz="half" idx="10"/>
          </p:nvPr>
        </p:nvSpPr>
        <p:spPr/>
        <p:txBody>
          <a:bodyPr/>
          <a:lstStyle/>
          <a:p>
            <a:fld id="{924D53DC-5438-0A4A-91A2-C84327858985}"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3519673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Date Placeholder 4"/>
          <p:cNvSpPr>
            <a:spLocks noGrp="1"/>
          </p:cNvSpPr>
          <p:nvPr>
            <p:ph type="dt" sz="half" idx="10"/>
          </p:nvPr>
        </p:nvSpPr>
        <p:spPr/>
        <p:txBody>
          <a:bodyPr/>
          <a:lstStyle/>
          <a:p>
            <a:fld id="{924D53DC-5438-0A4A-91A2-C84327858985}"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3371360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7" name="Date Placeholder 6"/>
          <p:cNvSpPr>
            <a:spLocks noGrp="1"/>
          </p:cNvSpPr>
          <p:nvPr>
            <p:ph type="dt" sz="half" idx="10"/>
          </p:nvPr>
        </p:nvSpPr>
        <p:spPr/>
        <p:txBody>
          <a:bodyPr/>
          <a:lstStyle/>
          <a:p>
            <a:fld id="{924D53DC-5438-0A4A-91A2-C84327858985}" type="datetimeFigureOut">
              <a:rPr lang="en-US" smtClean="0"/>
              <a:t>4/27/2017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1196268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Date Placeholder 2"/>
          <p:cNvSpPr>
            <a:spLocks noGrp="1"/>
          </p:cNvSpPr>
          <p:nvPr>
            <p:ph type="dt" sz="half" idx="10"/>
          </p:nvPr>
        </p:nvSpPr>
        <p:spPr/>
        <p:txBody>
          <a:bodyPr/>
          <a:lstStyle/>
          <a:p>
            <a:fld id="{924D53DC-5438-0A4A-91A2-C84327858985}" type="datetimeFigureOut">
              <a:rPr lang="en-US" smtClean="0"/>
              <a:t>4/27/2017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46499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D53DC-5438-0A4A-91A2-C84327858985}" type="datetimeFigureOut">
              <a:rPr lang="en-US" smtClean="0"/>
              <a:t>4/27/2017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299865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924D53DC-5438-0A4A-91A2-C84327858985}"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4108471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924D53DC-5438-0A4A-91A2-C84327858985}"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52495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lt1">
              <a:alpha val="73000"/>
            </a:schemeClr>
          </a:solidFill>
        </p:spPr>
        <p:style>
          <a:lnRef idx="2">
            <a:schemeClr val="dk1"/>
          </a:lnRef>
          <a:fillRef idx="1">
            <a:schemeClr val="lt1"/>
          </a:fillRef>
          <a:effectRef idx="0">
            <a:schemeClr val="dk1"/>
          </a:effectRef>
          <a:fontRef idx="none"/>
        </p:style>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a:solidFill>
            <a:schemeClr val="lt1">
              <a:alpha val="74000"/>
            </a:schemeClr>
          </a:solidFill>
        </p:spPr>
        <p:style>
          <a:lnRef idx="2">
            <a:schemeClr val="dk1"/>
          </a:lnRef>
          <a:fillRef idx="1">
            <a:schemeClr val="lt1"/>
          </a:fillRef>
          <a:effectRef idx="0">
            <a:schemeClr val="dk1"/>
          </a:effectRef>
          <a:fontRef idx="none"/>
        </p:style>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D53DC-5438-0A4A-91A2-C84327858985}" type="datetimeFigureOut">
              <a:rPr lang="en-US" smtClean="0"/>
              <a:t>4/27/2017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4AC9A-69C0-684A-B31E-321CF3F4CE07}" type="slidenum">
              <a:rPr lang="en-US" smtClean="0"/>
              <a:t>‹#›</a:t>
            </a:fld>
            <a:endParaRPr lang="en-US"/>
          </a:p>
        </p:txBody>
      </p:sp>
    </p:spTree>
    <p:extLst>
      <p:ext uri="{BB962C8B-B14F-4D97-AF65-F5344CB8AC3E}">
        <p14:creationId xmlns:p14="http://schemas.microsoft.com/office/powerpoint/2010/main" val="1380908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Romantics: William Wordsworth</a:t>
            </a:r>
          </a:p>
        </p:txBody>
      </p:sp>
      <p:sp>
        <p:nvSpPr>
          <p:cNvPr id="3" name="Subtitle 2"/>
          <p:cNvSpPr>
            <a:spLocks noGrp="1"/>
          </p:cNvSpPr>
          <p:nvPr>
            <p:ph type="subTitle" idx="1"/>
          </p:nvPr>
        </p:nvSpPr>
        <p:spPr/>
        <p:txBody>
          <a:bodyPr>
            <a:normAutofit/>
          </a:bodyPr>
          <a:lstStyle/>
          <a:p>
            <a:r>
              <a:rPr lang="en-US" sz="2800" dirty="0">
                <a:solidFill>
                  <a:schemeClr val="tx1">
                    <a:lumMod val="65000"/>
                    <a:lumOff val="35000"/>
                  </a:schemeClr>
                </a:solidFill>
              </a:rPr>
              <a:t>Lines Written in Early Spring</a:t>
            </a:r>
          </a:p>
          <a:p>
            <a:r>
              <a:rPr lang="en-US" sz="2800" dirty="0" err="1">
                <a:solidFill>
                  <a:schemeClr val="tx1">
                    <a:lumMod val="65000"/>
                    <a:lumOff val="35000"/>
                  </a:schemeClr>
                </a:solidFill>
              </a:rPr>
              <a:t>Tintern</a:t>
            </a:r>
            <a:r>
              <a:rPr lang="en-US" sz="2800" dirty="0">
                <a:solidFill>
                  <a:schemeClr val="tx1">
                    <a:lumMod val="65000"/>
                    <a:lumOff val="35000"/>
                  </a:schemeClr>
                </a:solidFill>
              </a:rPr>
              <a:t> Abbey</a:t>
            </a:r>
          </a:p>
          <a:p>
            <a:r>
              <a:rPr lang="en-US" sz="2800" dirty="0">
                <a:solidFill>
                  <a:schemeClr val="tx1">
                    <a:lumMod val="65000"/>
                    <a:lumOff val="35000"/>
                  </a:schemeClr>
                </a:solidFill>
              </a:rPr>
              <a:t>Ode: Intimations on Immortality</a:t>
            </a:r>
          </a:p>
        </p:txBody>
      </p:sp>
    </p:spTree>
    <p:extLst>
      <p:ext uri="{BB962C8B-B14F-4D97-AF65-F5344CB8AC3E}">
        <p14:creationId xmlns:p14="http://schemas.microsoft.com/office/powerpoint/2010/main" val="34140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Poems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2400" dirty="0"/>
              <a:t>Plan your response and then write up the</a:t>
            </a:r>
            <a:r>
              <a:rPr lang="en-US" sz="2400" dirty="0">
                <a:solidFill>
                  <a:srgbClr val="C00000"/>
                </a:solidFill>
              </a:rPr>
              <a:t> introduction and opening paragraph</a:t>
            </a:r>
            <a:r>
              <a:rPr lang="en-US" sz="2400" dirty="0"/>
              <a:t>, using the exemplar essay as a model for structure.</a:t>
            </a:r>
          </a:p>
        </p:txBody>
      </p:sp>
      <p:pic>
        <p:nvPicPr>
          <p:cNvPr id="4" name="Picture 3"/>
          <p:cNvPicPr>
            <a:picLocks noChangeAspect="1"/>
          </p:cNvPicPr>
          <p:nvPr/>
        </p:nvPicPr>
        <p:blipFill rotWithShape="1">
          <a:blip r:embed="rId2"/>
          <a:srcRect b="56322"/>
          <a:stretch/>
        </p:blipFill>
        <p:spPr>
          <a:xfrm>
            <a:off x="601896" y="1600200"/>
            <a:ext cx="7935926" cy="1495977"/>
          </a:xfrm>
          <a:prstGeom prst="rect">
            <a:avLst/>
          </a:prstGeom>
        </p:spPr>
      </p:pic>
      <p:sp>
        <p:nvSpPr>
          <p:cNvPr id="5" name="Up Arrow 4"/>
          <p:cNvSpPr/>
          <p:nvPr/>
        </p:nvSpPr>
        <p:spPr>
          <a:xfrm>
            <a:off x="3874644" y="2941726"/>
            <a:ext cx="1511272" cy="819826"/>
          </a:xfrm>
          <a:prstGeom prs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52721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fontScale="77500" lnSpcReduction="20000"/>
          </a:bodyPr>
          <a:lstStyle/>
          <a:p>
            <a:pPr marL="0" indent="0">
              <a:buNone/>
            </a:pPr>
            <a:r>
              <a:rPr lang="en-US" b="1" dirty="0">
                <a:solidFill>
                  <a:srgbClr val="C00000"/>
                </a:solidFill>
              </a:rPr>
              <a:t>‘Lines Composed a Few Miles </a:t>
            </a:r>
            <a:r>
              <a:rPr lang="en-US" b="1" u="sng" dirty="0">
                <a:solidFill>
                  <a:srgbClr val="C00000"/>
                </a:solidFill>
              </a:rPr>
              <a:t>above</a:t>
            </a:r>
            <a:r>
              <a:rPr lang="en-US" b="1" dirty="0">
                <a:solidFill>
                  <a:srgbClr val="C00000"/>
                </a:solidFill>
              </a:rPr>
              <a:t> </a:t>
            </a:r>
            <a:r>
              <a:rPr lang="en-US" b="1" dirty="0" err="1">
                <a:solidFill>
                  <a:srgbClr val="C00000"/>
                </a:solidFill>
              </a:rPr>
              <a:t>Tintern</a:t>
            </a:r>
            <a:r>
              <a:rPr lang="en-US" b="1" dirty="0">
                <a:solidFill>
                  <a:srgbClr val="C00000"/>
                </a:solidFill>
              </a:rPr>
              <a:t> Abbey, on </a:t>
            </a:r>
            <a:r>
              <a:rPr lang="en-US" b="1" u="sng" dirty="0">
                <a:solidFill>
                  <a:srgbClr val="C00000"/>
                </a:solidFill>
              </a:rPr>
              <a:t>Revisiting</a:t>
            </a:r>
            <a:r>
              <a:rPr lang="en-US" b="1" dirty="0">
                <a:solidFill>
                  <a:srgbClr val="C00000"/>
                </a:solidFill>
              </a:rPr>
              <a:t> the Banks of the Wye </a:t>
            </a:r>
            <a:r>
              <a:rPr lang="en-US" b="1" u="sng" dirty="0">
                <a:solidFill>
                  <a:srgbClr val="C00000"/>
                </a:solidFill>
              </a:rPr>
              <a:t>during a Tour</a:t>
            </a:r>
            <a:r>
              <a:rPr lang="en-US" b="1" dirty="0">
                <a:solidFill>
                  <a:srgbClr val="C00000"/>
                </a:solidFill>
              </a:rPr>
              <a:t>, </a:t>
            </a:r>
            <a:r>
              <a:rPr lang="en-US" b="1" u="sng" dirty="0">
                <a:solidFill>
                  <a:srgbClr val="C00000"/>
                </a:solidFill>
              </a:rPr>
              <a:t>July 13, 1798</a:t>
            </a:r>
            <a:r>
              <a:rPr lang="en-US" b="1" dirty="0">
                <a:solidFill>
                  <a:srgbClr val="C00000"/>
                </a:solidFill>
              </a:rPr>
              <a:t>’</a:t>
            </a:r>
          </a:p>
          <a:p>
            <a:pPr marL="0" indent="0">
              <a:buNone/>
            </a:pPr>
            <a:endParaRPr lang="en-US" dirty="0"/>
          </a:p>
          <a:p>
            <a:pPr marL="0" indent="0">
              <a:buNone/>
            </a:pPr>
            <a:r>
              <a:rPr lang="en-US" dirty="0"/>
              <a:t>This poem has an incredibly long title!</a:t>
            </a:r>
          </a:p>
          <a:p>
            <a:pPr marL="0" indent="0">
              <a:buNone/>
            </a:pPr>
            <a:r>
              <a:rPr lang="en-US" dirty="0"/>
              <a:t>It is usually shortened to ‘Lines Composed a Few Miles above Tintern Abbey’, or even simply ‘Tintern Abbey’.</a:t>
            </a:r>
          </a:p>
          <a:p>
            <a:pPr marL="0" indent="0">
              <a:buNone/>
            </a:pPr>
            <a:r>
              <a:rPr lang="en-US" b="1" dirty="0"/>
              <a:t>But why is the full title significant?</a:t>
            </a:r>
          </a:p>
          <a:p>
            <a:pPr marL="0" indent="0">
              <a:buNone/>
            </a:pPr>
            <a:endParaRPr lang="en-US" dirty="0"/>
          </a:p>
          <a:p>
            <a:r>
              <a:rPr lang="en-US" dirty="0">
                <a:solidFill>
                  <a:schemeClr val="accent2">
                    <a:lumMod val="75000"/>
                  </a:schemeClr>
                </a:solidFill>
              </a:rPr>
              <a:t>‘above’ </a:t>
            </a:r>
            <a:r>
              <a:rPr lang="en-US" dirty="0">
                <a:sym typeface="Wingdings"/>
              </a:rPr>
              <a:t> t</a:t>
            </a:r>
            <a:r>
              <a:rPr lang="en-US" dirty="0"/>
              <a:t>he poem’s perspective on the abbey is elevated and distant, and perhaps even detached</a:t>
            </a:r>
          </a:p>
          <a:p>
            <a:r>
              <a:rPr lang="en-US" dirty="0">
                <a:solidFill>
                  <a:srgbClr val="953735"/>
                </a:solidFill>
              </a:rPr>
              <a:t>‘revisiting’ </a:t>
            </a:r>
            <a:r>
              <a:rPr lang="en-US" dirty="0">
                <a:sym typeface="Wingdings"/>
              </a:rPr>
              <a:t> the poet has visited the Wye Valley before – a place of significance to him? Or somewhere he loves?</a:t>
            </a:r>
          </a:p>
          <a:p>
            <a:r>
              <a:rPr lang="en-US" dirty="0">
                <a:solidFill>
                  <a:srgbClr val="953735"/>
                </a:solidFill>
              </a:rPr>
              <a:t>‘during a tour’ </a:t>
            </a:r>
            <a:r>
              <a:rPr lang="en-US" dirty="0">
                <a:sym typeface="Wingdings"/>
              </a:rPr>
              <a:t></a:t>
            </a:r>
            <a:r>
              <a:rPr lang="en-US" dirty="0"/>
              <a:t> written during the course of a pleasure trip in which several different places of interest are visited</a:t>
            </a:r>
          </a:p>
          <a:p>
            <a:r>
              <a:rPr lang="fr-FR" dirty="0">
                <a:solidFill>
                  <a:srgbClr val="953735"/>
                </a:solidFill>
              </a:rPr>
              <a:t>’July </a:t>
            </a:r>
            <a:r>
              <a:rPr lang="en-US" dirty="0">
                <a:solidFill>
                  <a:srgbClr val="953735"/>
                </a:solidFill>
              </a:rPr>
              <a:t>13, 1798’ </a:t>
            </a:r>
            <a:r>
              <a:rPr lang="en-US" dirty="0">
                <a:sym typeface="Wingdings"/>
              </a:rPr>
              <a:t> the poem’s exact moment of composition</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1014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dissolve">
                                      <p:cBhvr>
                                        <p:cTn id="10" dur="500"/>
                                        <p:tgtEl>
                                          <p:spTgt spid="3">
                                            <p:txEl>
                                              <p:pRg st="7" end="7"/>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dissolve">
                                      <p:cBhvr>
                                        <p:cTn id="13" dur="500"/>
                                        <p:tgtEl>
                                          <p:spTgt spid="3">
                                            <p:txEl>
                                              <p:pRg st="8" end="8"/>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dissolve">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4351"/>
            <a:ext cx="8229600" cy="5789917"/>
          </a:xfrm>
        </p:spPr>
        <p:txBody>
          <a:bodyPr>
            <a:normAutofit fontScale="62500" lnSpcReduction="20000"/>
          </a:bodyPr>
          <a:lstStyle/>
          <a:p>
            <a:pPr marL="0" indent="0">
              <a:lnSpc>
                <a:spcPct val="130000"/>
              </a:lnSpc>
              <a:buNone/>
            </a:pPr>
            <a:r>
              <a:rPr lang="en-US" dirty="0"/>
              <a:t>‘What should we make of the title’s eagerness to establish an exact time and precise place? In the poem’s opening lines we learn that the speaker is revisiting the Wye after a period of five years. The man who visited the region during a walking tour from London to North Wales in the summer of 1793 has changed significantly; at that time Wordsworth was an anxious, aimless and disillusioned young man: the father of an illegitimate child to a woman in revolutionary France, the recent author of two unnoticed poems, and a political radical beset with concerns about Britain’s entry into the war against France. Looking back on this turbulent period, the opening lines insist that then as now the poet receives a healing influence from nature: just as the ‘lofty cliffs … connect / The landscape with the quiet of the sky’, so the disunited perceiver of this scene is rejuvenated and made whole. </a:t>
            </a:r>
            <a:r>
              <a:rPr lang="en-US" dirty="0">
                <a:solidFill>
                  <a:schemeClr val="accent2">
                    <a:lumMod val="75000"/>
                  </a:schemeClr>
                </a:solidFill>
              </a:rPr>
              <a:t>To some degree, therefore, ‘Tintern Abbey’ presents absorption in natural beauty as the solution to mental, political and social disconnection</a:t>
            </a:r>
            <a:r>
              <a:rPr lang="en-US" dirty="0"/>
              <a:t>.’</a:t>
            </a:r>
          </a:p>
          <a:p>
            <a:pPr marL="0" indent="0" algn="r">
              <a:lnSpc>
                <a:spcPct val="130000"/>
              </a:lnSpc>
              <a:buNone/>
            </a:pPr>
            <a:r>
              <a:rPr lang="en-US" dirty="0"/>
              <a:t>(Philip Shaw, The British Library)</a:t>
            </a:r>
          </a:p>
        </p:txBody>
      </p:sp>
    </p:spTree>
    <p:extLst>
      <p:ext uri="{BB962C8B-B14F-4D97-AF65-F5344CB8AC3E}">
        <p14:creationId xmlns:p14="http://schemas.microsoft.com/office/powerpoint/2010/main" val="1671401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b="1" dirty="0"/>
              <a:t>The narrative of the poem</a:t>
            </a:r>
          </a:p>
          <a:p>
            <a:pPr marL="0" indent="0">
              <a:buNone/>
            </a:pPr>
            <a:r>
              <a:rPr lang="en-US" dirty="0"/>
              <a:t>To track the course of this poem, give each of the stanzas a ‘heading’ or brief description, e.g.</a:t>
            </a:r>
          </a:p>
          <a:p>
            <a:pPr marL="0" indent="0">
              <a:buNone/>
            </a:pPr>
            <a:r>
              <a:rPr lang="en-US" dirty="0"/>
              <a:t>Stanza 1: </a:t>
            </a:r>
            <a:r>
              <a:rPr lang="en-US" dirty="0">
                <a:solidFill>
                  <a:schemeClr val="accent2">
                    <a:lumMod val="75000"/>
                  </a:schemeClr>
                </a:solidFill>
              </a:rPr>
              <a:t>returning</a:t>
            </a:r>
          </a:p>
          <a:p>
            <a:pPr marL="0" indent="0">
              <a:buNone/>
            </a:pPr>
            <a:r>
              <a:rPr lang="en-US" dirty="0"/>
              <a:t>Stanza 2:</a:t>
            </a:r>
          </a:p>
          <a:p>
            <a:pPr marL="0" indent="0">
              <a:buNone/>
            </a:pPr>
            <a:r>
              <a:rPr lang="en-US" dirty="0"/>
              <a:t>Stanza 3:</a:t>
            </a:r>
          </a:p>
          <a:p>
            <a:pPr marL="0" indent="0">
              <a:buNone/>
            </a:pPr>
            <a:r>
              <a:rPr lang="en-US" dirty="0"/>
              <a:t>Stanza 4:</a:t>
            </a:r>
          </a:p>
          <a:p>
            <a:pPr marL="0" indent="0">
              <a:buNone/>
            </a:pPr>
            <a:r>
              <a:rPr lang="en-US" dirty="0"/>
              <a:t>Stanza 5:</a:t>
            </a:r>
          </a:p>
        </p:txBody>
      </p:sp>
      <p:sp>
        <p:nvSpPr>
          <p:cNvPr id="2" name="Rectangle 1"/>
          <p:cNvSpPr/>
          <p:nvPr/>
        </p:nvSpPr>
        <p:spPr>
          <a:xfrm>
            <a:off x="4180114" y="3970527"/>
            <a:ext cx="3890722" cy="17200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t>How would you describe the form and structure of the poem? Why is this significant?</a:t>
            </a:r>
          </a:p>
        </p:txBody>
      </p:sp>
    </p:spTree>
    <p:extLst>
      <p:ext uri="{BB962C8B-B14F-4D97-AF65-F5344CB8AC3E}">
        <p14:creationId xmlns:p14="http://schemas.microsoft.com/office/powerpoint/2010/main" val="265841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fontScale="85000" lnSpcReduction="10000"/>
          </a:bodyPr>
          <a:lstStyle/>
          <a:p>
            <a:pPr marL="0" indent="0">
              <a:spcAft>
                <a:spcPts val="1200"/>
              </a:spcAft>
              <a:buNone/>
            </a:pPr>
            <a:r>
              <a:rPr lang="en-US" b="1" dirty="0"/>
              <a:t>Memory</a:t>
            </a:r>
            <a:endParaRPr lang="en-US" dirty="0"/>
          </a:p>
          <a:p>
            <a:pPr>
              <a:spcAft>
                <a:spcPts val="1200"/>
              </a:spcAft>
            </a:pPr>
            <a:r>
              <a:rPr lang="en-US" dirty="0"/>
              <a:t>What is the significance of memory in the poem?</a:t>
            </a:r>
          </a:p>
          <a:p>
            <a:pPr>
              <a:spcAft>
                <a:spcPts val="1200"/>
              </a:spcAft>
            </a:pPr>
            <a:r>
              <a:rPr lang="en-US" dirty="0"/>
              <a:t>How is the idea of memories/revisiting established in the opening stanza?</a:t>
            </a:r>
          </a:p>
          <a:p>
            <a:pPr>
              <a:spcAft>
                <a:spcPts val="1200"/>
              </a:spcAft>
            </a:pPr>
            <a:r>
              <a:rPr lang="en-US" dirty="0"/>
              <a:t>Is memory more or less effective than immediate experience? (Look in stanza 2)</a:t>
            </a:r>
          </a:p>
          <a:p>
            <a:pPr>
              <a:spcAft>
                <a:spcPts val="1200"/>
              </a:spcAft>
            </a:pPr>
            <a:r>
              <a:rPr lang="en-US" dirty="0"/>
              <a:t>What makes the ‘unremembered pleasures’ (p.110) so important? Where do they come from?</a:t>
            </a:r>
          </a:p>
          <a:p>
            <a:pPr>
              <a:spcAft>
                <a:spcPts val="1200"/>
              </a:spcAft>
            </a:pPr>
            <a:r>
              <a:rPr lang="en-US" dirty="0"/>
              <a:t>What is Wordsworth’s message to Dorothy?</a:t>
            </a:r>
          </a:p>
          <a:p>
            <a:pPr marL="0" indent="0">
              <a:spcAft>
                <a:spcPts val="1200"/>
              </a:spcAft>
              <a:buNone/>
            </a:pPr>
            <a:r>
              <a:rPr lang="en-US" dirty="0"/>
              <a:t> </a:t>
            </a:r>
          </a:p>
        </p:txBody>
      </p:sp>
    </p:spTree>
    <p:extLst>
      <p:ext uri="{BB962C8B-B14F-4D97-AF65-F5344CB8AC3E}">
        <p14:creationId xmlns:p14="http://schemas.microsoft.com/office/powerpoint/2010/main" val="256923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spcAft>
                <a:spcPts val="1200"/>
              </a:spcAft>
              <a:buNone/>
            </a:pPr>
            <a:r>
              <a:rPr lang="en-US" b="1" dirty="0"/>
              <a:t>The younger and the older Wordsworth</a:t>
            </a:r>
            <a:endParaRPr lang="en-US" dirty="0"/>
          </a:p>
          <a:p>
            <a:pPr>
              <a:spcAft>
                <a:spcPts val="1200"/>
              </a:spcAft>
            </a:pPr>
            <a:r>
              <a:rPr lang="en-US" dirty="0"/>
              <a:t>How does Wordsworth present his younger self (stanza 4)?</a:t>
            </a:r>
          </a:p>
          <a:p>
            <a:pPr>
              <a:spcAft>
                <a:spcPts val="1200"/>
              </a:spcAft>
            </a:pPr>
            <a:r>
              <a:rPr lang="en-US" dirty="0"/>
              <a:t>In what ways has he changed in the past five years?</a:t>
            </a:r>
          </a:p>
        </p:txBody>
      </p:sp>
    </p:spTree>
    <p:extLst>
      <p:ext uri="{BB962C8B-B14F-4D97-AF65-F5344CB8AC3E}">
        <p14:creationId xmlns:p14="http://schemas.microsoft.com/office/powerpoint/2010/main" val="2097275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fontScale="85000" lnSpcReduction="20000"/>
          </a:bodyPr>
          <a:lstStyle/>
          <a:p>
            <a:pPr marL="0" indent="0">
              <a:spcAft>
                <a:spcPts val="1200"/>
              </a:spcAft>
              <a:buNone/>
            </a:pPr>
            <a:r>
              <a:rPr lang="en-US" b="1" dirty="0"/>
              <a:t>Nature</a:t>
            </a:r>
            <a:endParaRPr lang="en-US" dirty="0"/>
          </a:p>
          <a:p>
            <a:pPr marL="0" indent="0">
              <a:spcAft>
                <a:spcPts val="1200"/>
              </a:spcAft>
              <a:buNone/>
            </a:pPr>
            <a:r>
              <a:rPr lang="en-US" i="1" dirty="0"/>
              <a:t>In ‘Tintern Abbey’, Wordsworth discovers that, in his maturity, his appreciation of natural beauty has allowed him to recognise a divine power in nature.</a:t>
            </a:r>
          </a:p>
          <a:p>
            <a:pPr>
              <a:spcAft>
                <a:spcPts val="1200"/>
              </a:spcAft>
            </a:pPr>
            <a:r>
              <a:rPr lang="en-US" dirty="0"/>
              <a:t>Pick out quotations that reveal this sense of the ‘divine’ in nature.</a:t>
            </a:r>
          </a:p>
          <a:p>
            <a:pPr>
              <a:spcAft>
                <a:spcPts val="1200"/>
              </a:spcAft>
            </a:pPr>
            <a:r>
              <a:rPr lang="en-US" dirty="0"/>
              <a:t>Which quotations or sections might suggest that Wordsworth experiences the ‘sublime’?</a:t>
            </a:r>
          </a:p>
          <a:p>
            <a:pPr marL="0" indent="0">
              <a:spcAft>
                <a:spcPts val="1200"/>
              </a:spcAft>
              <a:buNone/>
            </a:pPr>
            <a:endParaRPr lang="en-US" dirty="0"/>
          </a:p>
          <a:p>
            <a:pPr marL="0" indent="0">
              <a:spcAft>
                <a:spcPts val="1200"/>
              </a:spcAft>
              <a:buNone/>
            </a:pPr>
            <a:endParaRPr lang="en-US" dirty="0"/>
          </a:p>
          <a:p>
            <a:pPr marL="0" indent="0">
              <a:spcAft>
                <a:spcPts val="1200"/>
              </a:spcAft>
              <a:buNone/>
            </a:pPr>
            <a:r>
              <a:rPr lang="en-US" dirty="0"/>
              <a:t> </a:t>
            </a:r>
          </a:p>
        </p:txBody>
      </p:sp>
      <p:sp>
        <p:nvSpPr>
          <p:cNvPr id="2" name="Rectangle 1"/>
          <p:cNvSpPr/>
          <p:nvPr/>
        </p:nvSpPr>
        <p:spPr>
          <a:xfrm>
            <a:off x="868178" y="4340251"/>
            <a:ext cx="2668842" cy="147890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t>Key stanzas:</a:t>
            </a:r>
          </a:p>
          <a:p>
            <a:pPr algn="ctr"/>
            <a:r>
              <a:rPr lang="en-US" sz="2800" dirty="0"/>
              <a:t>2, 4 and 5</a:t>
            </a:r>
          </a:p>
        </p:txBody>
      </p:sp>
      <p:sp>
        <p:nvSpPr>
          <p:cNvPr id="4" name="Rectangle 3"/>
          <p:cNvSpPr/>
          <p:nvPr/>
        </p:nvSpPr>
        <p:spPr>
          <a:xfrm>
            <a:off x="3850194" y="4340251"/>
            <a:ext cx="4317106" cy="147890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Remember that Wordsworth, for a time, considered himself a </a:t>
            </a:r>
            <a:r>
              <a:rPr lang="en-US" sz="2000" b="1" dirty="0"/>
              <a:t>pantheist</a:t>
            </a:r>
            <a:r>
              <a:rPr lang="en-US" sz="2000" dirty="0"/>
              <a:t> (believing that all reality is identical with divinity)</a:t>
            </a:r>
          </a:p>
        </p:txBody>
      </p:sp>
    </p:spTree>
    <p:extLst>
      <p:ext uri="{BB962C8B-B14F-4D97-AF65-F5344CB8AC3E}">
        <p14:creationId xmlns:p14="http://schemas.microsoft.com/office/powerpoint/2010/main" val="2289359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fontScale="92500" lnSpcReduction="10000"/>
          </a:bodyPr>
          <a:lstStyle/>
          <a:p>
            <a:pPr marL="0" indent="0">
              <a:spcAft>
                <a:spcPts val="1200"/>
              </a:spcAft>
              <a:buNone/>
            </a:pPr>
            <a:r>
              <a:rPr lang="en-US" b="1" dirty="0"/>
              <a:t>How far do you agree?</a:t>
            </a:r>
          </a:p>
          <a:p>
            <a:pPr marL="0" indent="0">
              <a:spcAft>
                <a:spcPts val="1200"/>
              </a:spcAft>
              <a:buNone/>
            </a:pPr>
            <a:r>
              <a:rPr lang="en-US" i="1" dirty="0"/>
              <a:t>‘The younger Wordsworth’s enjoyment of nature is purely physical and unreflective; he is unable to access the transcendental joy felt by his older counterpart because he has not allowed his ‘eye’ to be ‘made quiet’.’</a:t>
            </a:r>
          </a:p>
          <a:p>
            <a:pPr>
              <a:spcAft>
                <a:spcPts val="1200"/>
              </a:spcAft>
            </a:pPr>
            <a:r>
              <a:rPr lang="en-US" dirty="0">
                <a:solidFill>
                  <a:schemeClr val="accent2">
                    <a:lumMod val="75000"/>
                  </a:schemeClr>
                </a:solidFill>
              </a:rPr>
              <a:t>Give evidence to back up your argument.</a:t>
            </a:r>
          </a:p>
          <a:p>
            <a:pPr marL="0" indent="0">
              <a:spcAft>
                <a:spcPts val="1200"/>
              </a:spcAft>
              <a:buNone/>
            </a:pPr>
            <a:endParaRPr lang="en-US" i="1" dirty="0"/>
          </a:p>
          <a:p>
            <a:pPr marL="0" indent="0">
              <a:spcAft>
                <a:spcPts val="1200"/>
              </a:spcAft>
              <a:buNone/>
            </a:pPr>
            <a:endParaRPr lang="en-US" i="1" dirty="0"/>
          </a:p>
          <a:p>
            <a:pPr marL="0" indent="0">
              <a:spcAft>
                <a:spcPts val="1200"/>
              </a:spcAft>
              <a:buNone/>
            </a:pPr>
            <a:r>
              <a:rPr lang="en-US" i="1" dirty="0"/>
              <a:t> </a:t>
            </a:r>
          </a:p>
        </p:txBody>
      </p:sp>
    </p:spTree>
    <p:extLst>
      <p:ext uri="{BB962C8B-B14F-4D97-AF65-F5344CB8AC3E}">
        <p14:creationId xmlns:p14="http://schemas.microsoft.com/office/powerpoint/2010/main" val="753242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fontScale="92500" lnSpcReduction="20000"/>
          </a:bodyPr>
          <a:lstStyle/>
          <a:p>
            <a:pPr marL="0" indent="0">
              <a:spcAft>
                <a:spcPts val="1200"/>
              </a:spcAft>
              <a:buNone/>
            </a:pPr>
            <a:r>
              <a:rPr lang="en-US" b="1" dirty="0"/>
              <a:t>Stanza Five: Dorothy</a:t>
            </a:r>
          </a:p>
          <a:p>
            <a:pPr>
              <a:spcAft>
                <a:spcPts val="1200"/>
              </a:spcAft>
            </a:pPr>
            <a:r>
              <a:rPr lang="en-US" dirty="0"/>
              <a:t>How does Wordsworth present Dorothy in this stanza?</a:t>
            </a:r>
          </a:p>
          <a:p>
            <a:pPr>
              <a:spcAft>
                <a:spcPts val="1200"/>
              </a:spcAft>
            </a:pPr>
            <a:r>
              <a:rPr lang="en-US" dirty="0"/>
              <a:t>In what ways does she remind him of his past self?</a:t>
            </a:r>
          </a:p>
          <a:p>
            <a:pPr>
              <a:spcAft>
                <a:spcPts val="1200"/>
              </a:spcAft>
            </a:pPr>
            <a:r>
              <a:rPr lang="en-US" dirty="0"/>
              <a:t>What does he want for his</a:t>
            </a:r>
            <a:br>
              <a:rPr lang="en-US" dirty="0"/>
            </a:br>
            <a:r>
              <a:rPr lang="en-US" dirty="0"/>
              <a:t>sister?</a:t>
            </a:r>
            <a:br>
              <a:rPr lang="en-US" dirty="0"/>
            </a:br>
            <a:endParaRPr lang="en-US" dirty="0"/>
          </a:p>
          <a:p>
            <a:pPr marL="0" indent="0">
              <a:buNone/>
            </a:pPr>
            <a:endParaRPr lang="en-US" dirty="0"/>
          </a:p>
          <a:p>
            <a:pPr marL="0" indent="0">
              <a:buNone/>
            </a:pPr>
            <a:endParaRPr lang="en-US" dirty="0"/>
          </a:p>
          <a:p>
            <a:pPr marL="0" indent="0">
              <a:buNone/>
            </a:pPr>
            <a:r>
              <a:rPr lang="en-US" dirty="0"/>
              <a:t> </a:t>
            </a:r>
          </a:p>
        </p:txBody>
      </p:sp>
      <p:pic>
        <p:nvPicPr>
          <p:cNvPr id="2" name="Picture 1"/>
          <p:cNvPicPr>
            <a:picLocks noChangeAspect="1"/>
          </p:cNvPicPr>
          <p:nvPr/>
        </p:nvPicPr>
        <p:blipFill>
          <a:blip r:embed="rId2"/>
          <a:stretch>
            <a:fillRect/>
          </a:stretch>
        </p:blipFill>
        <p:spPr>
          <a:xfrm>
            <a:off x="5434149" y="2931384"/>
            <a:ext cx="3049868" cy="2918892"/>
          </a:xfrm>
          <a:prstGeom prst="rect">
            <a:avLst/>
          </a:prstGeom>
        </p:spPr>
      </p:pic>
    </p:spTree>
    <p:extLst>
      <p:ext uri="{BB962C8B-B14F-4D97-AF65-F5344CB8AC3E}">
        <p14:creationId xmlns:p14="http://schemas.microsoft.com/office/powerpoint/2010/main" val="1366022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fontScale="85000" lnSpcReduction="20000"/>
          </a:bodyPr>
          <a:lstStyle/>
          <a:p>
            <a:pPr marL="0" indent="0">
              <a:buNone/>
            </a:pPr>
            <a:r>
              <a:rPr lang="en-US" b="1" dirty="0"/>
              <a:t>‘Ode: Intimations of Immortality’</a:t>
            </a:r>
          </a:p>
          <a:p>
            <a:pPr marL="0" indent="0">
              <a:buNone/>
            </a:pPr>
            <a:endParaRPr lang="en-US" dirty="0"/>
          </a:p>
          <a:p>
            <a:pPr marL="0" indent="0">
              <a:buNone/>
            </a:pPr>
            <a:r>
              <a:rPr lang="en-US" sz="2600" dirty="0"/>
              <a:t>This poem begins with an epigraph </a:t>
            </a:r>
            <a:br>
              <a:rPr lang="en-US" sz="2600" dirty="0"/>
            </a:br>
            <a:r>
              <a:rPr lang="en-US" sz="2600" dirty="0"/>
              <a:t>taken from another of Wordsworth’s </a:t>
            </a:r>
            <a:br>
              <a:rPr lang="en-US" sz="2600" dirty="0"/>
            </a:br>
            <a:r>
              <a:rPr lang="en-US" sz="2600" dirty="0"/>
              <a:t>poems, ‘My Heart Leaps Up’. He wrote </a:t>
            </a:r>
            <a:br>
              <a:rPr lang="en-US" sz="2600" dirty="0"/>
            </a:br>
            <a:r>
              <a:rPr lang="en-US" sz="2600" dirty="0"/>
              <a:t>this poem in 1802, the day before he</a:t>
            </a:r>
            <a:br>
              <a:rPr lang="en-US" sz="2600" dirty="0"/>
            </a:br>
            <a:r>
              <a:rPr lang="en-US" sz="2600" dirty="0"/>
              <a:t>began writing the ‘Ode’. Some scholars </a:t>
            </a:r>
            <a:br>
              <a:rPr lang="en-US" sz="2600" dirty="0"/>
            </a:br>
            <a:r>
              <a:rPr lang="en-US" sz="2600" dirty="0"/>
              <a:t>have noted that ‘My Heart Leaps Up’ </a:t>
            </a:r>
            <a:br>
              <a:rPr lang="en-US" sz="2600" dirty="0"/>
            </a:br>
            <a:r>
              <a:rPr lang="en-US" sz="2600" dirty="0"/>
              <a:t>indicates Wordsworth's state of mind </a:t>
            </a:r>
            <a:br>
              <a:rPr lang="en-US" sz="2600" dirty="0"/>
            </a:br>
            <a:r>
              <a:rPr lang="en-US" sz="2600" dirty="0"/>
              <a:t>while writing the longer poem and </a:t>
            </a:r>
            <a:br>
              <a:rPr lang="en-US" sz="2600" dirty="0"/>
            </a:br>
            <a:r>
              <a:rPr lang="en-US" sz="2600" dirty="0"/>
              <a:t>provides clues to its interpretation.</a:t>
            </a:r>
          </a:p>
          <a:p>
            <a:pPr marL="0" indent="0">
              <a:buNone/>
            </a:pPr>
            <a:endParaRPr lang="en-US" sz="2600" dirty="0"/>
          </a:p>
          <a:p>
            <a:pPr marL="0" indent="0">
              <a:buNone/>
            </a:pPr>
            <a:r>
              <a:rPr lang="en-US" sz="2600" b="1" dirty="0">
                <a:solidFill>
                  <a:schemeClr val="accent2">
                    <a:lumMod val="75000"/>
                  </a:schemeClr>
                </a:solidFill>
              </a:rPr>
              <a:t>What is the subject and tone of ‘My Heart Leaps Up’?</a:t>
            </a:r>
          </a:p>
          <a:p>
            <a:pPr marL="0" indent="0">
              <a:buNone/>
            </a:pPr>
            <a:r>
              <a:rPr lang="en-US" sz="2600" b="1" dirty="0">
                <a:solidFill>
                  <a:schemeClr val="accent2">
                    <a:lumMod val="75000"/>
                  </a:schemeClr>
                </a:solidFill>
              </a:rPr>
              <a:t>How does it link to the ideas in ‘Ode: Intimations of Immortality’?</a:t>
            </a:r>
          </a:p>
          <a:p>
            <a:pPr marL="0" indent="0">
              <a:buNone/>
            </a:pPr>
            <a:endParaRPr lang="en-US" sz="2600" dirty="0"/>
          </a:p>
          <a:p>
            <a:pPr marL="0" indent="0">
              <a:buNone/>
            </a:pPr>
            <a:endParaRPr lang="en-US" sz="2600" dirty="0"/>
          </a:p>
          <a:p>
            <a:pPr marL="0" indent="0">
              <a:buNone/>
            </a:pPr>
            <a:r>
              <a:rPr lang="en-US" sz="2600" dirty="0"/>
              <a:t> </a:t>
            </a:r>
          </a:p>
        </p:txBody>
      </p:sp>
      <p:sp>
        <p:nvSpPr>
          <p:cNvPr id="5" name="Rectangle 4"/>
          <p:cNvSpPr/>
          <p:nvPr/>
        </p:nvSpPr>
        <p:spPr>
          <a:xfrm>
            <a:off x="5257297" y="1412964"/>
            <a:ext cx="3738991"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My heart leaps up when I behold </a:t>
            </a:r>
          </a:p>
          <a:p>
            <a:r>
              <a:rPr lang="en-US" dirty="0"/>
              <a:t>   A rainbow in the sky:</a:t>
            </a:r>
          </a:p>
          <a:p>
            <a:r>
              <a:rPr lang="en-US" dirty="0"/>
              <a:t>So was it when my life began; </a:t>
            </a:r>
          </a:p>
          <a:p>
            <a:r>
              <a:rPr lang="en-US" dirty="0"/>
              <a:t>So is it now I am a man; </a:t>
            </a:r>
          </a:p>
          <a:p>
            <a:r>
              <a:rPr lang="en-US" dirty="0"/>
              <a:t>So be it when I shall grow old, </a:t>
            </a:r>
          </a:p>
          <a:p>
            <a:r>
              <a:rPr lang="en-US" dirty="0"/>
              <a:t>   Or let me die!</a:t>
            </a:r>
          </a:p>
          <a:p>
            <a:r>
              <a:rPr lang="en-US" dirty="0"/>
              <a:t>The Child is father of the Man;</a:t>
            </a:r>
          </a:p>
          <a:p>
            <a:r>
              <a:rPr lang="en-US" dirty="0"/>
              <a:t>And I could wish my days to be</a:t>
            </a:r>
          </a:p>
          <a:p>
            <a:r>
              <a:rPr lang="en-US" dirty="0"/>
              <a:t>Bound each to each by natural piety.</a:t>
            </a:r>
          </a:p>
        </p:txBody>
      </p:sp>
    </p:spTree>
    <p:extLst>
      <p:ext uri="{BB962C8B-B14F-4D97-AF65-F5344CB8AC3E}">
        <p14:creationId xmlns:p14="http://schemas.microsoft.com/office/powerpoint/2010/main" val="223961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Wordsworth</a:t>
            </a:r>
          </a:p>
        </p:txBody>
      </p:sp>
      <p:sp>
        <p:nvSpPr>
          <p:cNvPr id="3" name="Content Placeholder 2"/>
          <p:cNvSpPr>
            <a:spLocks noGrp="1"/>
          </p:cNvSpPr>
          <p:nvPr>
            <p:ph idx="1"/>
          </p:nvPr>
        </p:nvSpPr>
        <p:spPr/>
        <p:txBody>
          <a:bodyPr/>
          <a:lstStyle/>
          <a:p>
            <a:pPr marL="0" indent="0">
              <a:buNone/>
            </a:pPr>
            <a:r>
              <a:rPr lang="en-US" dirty="0"/>
              <a:t>What do you already know about Wordsworth?</a:t>
            </a:r>
          </a:p>
        </p:txBody>
      </p:sp>
      <p:pic>
        <p:nvPicPr>
          <p:cNvPr id="4" name="Picture 3"/>
          <p:cNvPicPr>
            <a:picLocks noChangeAspect="1"/>
          </p:cNvPicPr>
          <p:nvPr/>
        </p:nvPicPr>
        <p:blipFill>
          <a:blip r:embed="rId2"/>
          <a:stretch>
            <a:fillRect/>
          </a:stretch>
        </p:blipFill>
        <p:spPr>
          <a:xfrm>
            <a:off x="5387982" y="2423281"/>
            <a:ext cx="2859705" cy="3316668"/>
          </a:xfrm>
          <a:prstGeom prst="rect">
            <a:avLst/>
          </a:prstGeom>
        </p:spPr>
      </p:pic>
      <p:pic>
        <p:nvPicPr>
          <p:cNvPr id="6" name="Picture 5"/>
          <p:cNvPicPr>
            <a:picLocks noChangeAspect="1"/>
          </p:cNvPicPr>
          <p:nvPr/>
        </p:nvPicPr>
        <p:blipFill>
          <a:blip r:embed="rId3"/>
          <a:stretch>
            <a:fillRect/>
          </a:stretch>
        </p:blipFill>
        <p:spPr>
          <a:xfrm>
            <a:off x="2039396" y="2423281"/>
            <a:ext cx="3027401" cy="2018267"/>
          </a:xfrm>
          <a:prstGeom prst="rect">
            <a:avLst/>
          </a:prstGeom>
        </p:spPr>
      </p:pic>
      <p:pic>
        <p:nvPicPr>
          <p:cNvPr id="5" name="Picture 4"/>
          <p:cNvPicPr>
            <a:picLocks noChangeAspect="1"/>
          </p:cNvPicPr>
          <p:nvPr/>
        </p:nvPicPr>
        <p:blipFill>
          <a:blip r:embed="rId4"/>
          <a:stretch>
            <a:fillRect/>
          </a:stretch>
        </p:blipFill>
        <p:spPr>
          <a:xfrm>
            <a:off x="617192" y="3889336"/>
            <a:ext cx="2935905" cy="2069813"/>
          </a:xfrm>
          <a:prstGeom prst="rect">
            <a:avLst/>
          </a:prstGeom>
        </p:spPr>
      </p:pic>
    </p:spTree>
    <p:extLst>
      <p:ext uri="{BB962C8B-B14F-4D97-AF65-F5344CB8AC3E}">
        <p14:creationId xmlns:p14="http://schemas.microsoft.com/office/powerpoint/2010/main" val="2754446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b="1" dirty="0"/>
              <a:t>‘Ode: Intimations of Immortality’</a:t>
            </a:r>
          </a:p>
          <a:p>
            <a:pPr marL="0" indent="0">
              <a:buNone/>
            </a:pPr>
            <a:endParaRPr lang="en-US" sz="2600" b="1" dirty="0"/>
          </a:p>
          <a:p>
            <a:pPr marL="0" indent="0">
              <a:buNone/>
            </a:pPr>
            <a:r>
              <a:rPr lang="en-US" sz="2800" dirty="0"/>
              <a:t>What’s this poem all about?</a:t>
            </a:r>
          </a:p>
          <a:p>
            <a:pPr marL="0" indent="0">
              <a:buNone/>
            </a:pPr>
            <a:r>
              <a:rPr lang="en-US" sz="2800" dirty="0"/>
              <a:t>What is its key message?</a:t>
            </a:r>
          </a:p>
          <a:p>
            <a:pPr marL="0" indent="0">
              <a:buNone/>
            </a:pPr>
            <a:r>
              <a:rPr lang="en-US" sz="2800" dirty="0"/>
              <a:t>What is the significance of…</a:t>
            </a:r>
          </a:p>
          <a:p>
            <a:pPr marL="0" indent="0">
              <a:buNone/>
            </a:pPr>
            <a:r>
              <a:rPr lang="en-US" sz="2800" dirty="0">
                <a:solidFill>
                  <a:srgbClr val="953735"/>
                </a:solidFill>
              </a:rPr>
              <a:t>			…childhood?</a:t>
            </a:r>
          </a:p>
          <a:p>
            <a:pPr marL="0" indent="0">
              <a:buNone/>
            </a:pPr>
            <a:r>
              <a:rPr lang="en-US" sz="2800" dirty="0">
                <a:solidFill>
                  <a:srgbClr val="953735"/>
                </a:solidFill>
              </a:rPr>
              <a:t>			…memory?</a:t>
            </a:r>
          </a:p>
          <a:p>
            <a:pPr marL="0" indent="0">
              <a:buNone/>
            </a:pPr>
            <a:r>
              <a:rPr lang="en-US" sz="2800" dirty="0">
                <a:solidFill>
                  <a:srgbClr val="953735"/>
                </a:solidFill>
              </a:rPr>
              <a:t>			…nature?</a:t>
            </a:r>
          </a:p>
          <a:p>
            <a:pPr marL="0" indent="0">
              <a:buNone/>
            </a:pPr>
            <a:r>
              <a:rPr lang="en-US" sz="2800" dirty="0"/>
              <a:t> </a:t>
            </a:r>
          </a:p>
        </p:txBody>
      </p:sp>
    </p:spTree>
    <p:extLst>
      <p:ext uri="{BB962C8B-B14F-4D97-AF65-F5344CB8AC3E}">
        <p14:creationId xmlns:p14="http://schemas.microsoft.com/office/powerpoint/2010/main" val="3804902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b="1" dirty="0"/>
              <a:t>‘Ode: Intimations of Immortality’</a:t>
            </a:r>
          </a:p>
          <a:p>
            <a:pPr marL="0" indent="0">
              <a:buNone/>
            </a:pPr>
            <a:endParaRPr lang="en-US" sz="1600" b="1" dirty="0"/>
          </a:p>
          <a:p>
            <a:pPr marL="0" indent="0">
              <a:buNone/>
            </a:pPr>
            <a:r>
              <a:rPr lang="en-US" sz="2800" dirty="0"/>
              <a:t>This is a complex poem, in which the speaker jumps from one thought to another in each stanza, using a range of metaphors and images to explore philosophical/metaphysical ideas.</a:t>
            </a:r>
          </a:p>
          <a:p>
            <a:pPr marL="0" indent="0">
              <a:buNone/>
            </a:pPr>
            <a:endParaRPr lang="en-US" sz="1800" dirty="0"/>
          </a:p>
          <a:p>
            <a:pPr marL="0" indent="0">
              <a:buNone/>
            </a:pPr>
            <a:r>
              <a:rPr lang="en-US" sz="2800" dirty="0">
                <a:solidFill>
                  <a:srgbClr val="953735"/>
                </a:solidFill>
              </a:rPr>
              <a:t>Sort the stanza summaries into the correct order, then look at how the tone/mood develops from the beginning to the end of the poem.</a:t>
            </a:r>
          </a:p>
        </p:txBody>
      </p:sp>
      <p:sp>
        <p:nvSpPr>
          <p:cNvPr id="2" name="Rectangle 1"/>
          <p:cNvSpPr/>
          <p:nvPr/>
        </p:nvSpPr>
        <p:spPr>
          <a:xfrm>
            <a:off x="2652765" y="5256527"/>
            <a:ext cx="3826412" cy="11252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What does all of this have to do with immortality?</a:t>
            </a:r>
          </a:p>
        </p:txBody>
      </p:sp>
    </p:spTree>
    <p:extLst>
      <p:ext uri="{BB962C8B-B14F-4D97-AF65-F5344CB8AC3E}">
        <p14:creationId xmlns:p14="http://schemas.microsoft.com/office/powerpoint/2010/main" val="1460834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55000" lnSpcReduction="20000"/>
          </a:bodyPr>
          <a:lstStyle/>
          <a:p>
            <a:pPr marL="0" indent="0">
              <a:spcAft>
                <a:spcPts val="900"/>
              </a:spcAft>
              <a:buNone/>
            </a:pPr>
            <a:r>
              <a:rPr lang="en-GB" dirty="0"/>
              <a:t>The speaker thinks back to a time (in childhood) when nature seemed mystical to him, and reflects that this is no longer the case.</a:t>
            </a:r>
          </a:p>
          <a:p>
            <a:pPr marL="0" indent="0">
              <a:spcAft>
                <a:spcPts val="900"/>
              </a:spcAft>
              <a:buNone/>
            </a:pPr>
            <a:r>
              <a:rPr lang="en-GB" dirty="0"/>
              <a:t>Although the world is beautiful, the speaker feels that something has been lost.</a:t>
            </a:r>
          </a:p>
          <a:p>
            <a:pPr marL="0" indent="0">
              <a:spcAft>
                <a:spcPts val="900"/>
              </a:spcAft>
              <a:buNone/>
            </a:pPr>
            <a:r>
              <a:rPr lang="en-GB" dirty="0"/>
              <a:t>All around him nature seems joyful, but the speaker feels melancholy. He resolves not to feel this way, declaring that the earth is full of joy.</a:t>
            </a:r>
          </a:p>
          <a:p>
            <a:pPr marL="0" indent="0">
              <a:spcAft>
                <a:spcPts val="900"/>
              </a:spcAft>
              <a:buNone/>
            </a:pPr>
            <a:r>
              <a:rPr lang="en-GB" dirty="0"/>
              <a:t>The speaker wants to be part of the joy of nature, and yet seeing a tree, a field and then a pansy, he again has the sense that something is amiss.</a:t>
            </a:r>
          </a:p>
          <a:p>
            <a:pPr marL="0" indent="0">
              <a:spcAft>
                <a:spcPts val="900"/>
              </a:spcAft>
              <a:buNone/>
            </a:pPr>
            <a:r>
              <a:rPr lang="en-GB" dirty="0"/>
              <a:t>The speaker asserts that, as children, we have some memory of heaven, but once we are grown into maturity, this memory and connection fades away.</a:t>
            </a:r>
          </a:p>
          <a:p>
            <a:pPr marL="0" indent="0">
              <a:spcAft>
                <a:spcPts val="900"/>
              </a:spcAft>
              <a:buNone/>
            </a:pPr>
            <a:r>
              <a:rPr lang="en-GB" dirty="0"/>
              <a:t>The speaker reflects on the idea that, as soon as we reach earth, everything around us conspires to help us forget heaven.</a:t>
            </a:r>
          </a:p>
          <a:p>
            <a:pPr marL="0" indent="0">
              <a:spcAft>
                <a:spcPts val="900"/>
              </a:spcAft>
              <a:buNone/>
            </a:pPr>
            <a:r>
              <a:rPr lang="en-GB" dirty="0"/>
              <a:t>The speaker sees (or imagines) a six-year-old child and foresees the rest of his life. He will learn from experience and spend most of his effort on imitation.</a:t>
            </a:r>
          </a:p>
          <a:p>
            <a:pPr marL="0" indent="0">
              <a:spcAft>
                <a:spcPts val="900"/>
              </a:spcAft>
              <a:buNone/>
            </a:pPr>
            <a:r>
              <a:rPr lang="en-GB" dirty="0"/>
              <a:t>He speaks directly to the child; he cannot understand why the child would rush to grow up.</a:t>
            </a:r>
          </a:p>
          <a:p>
            <a:pPr marL="0" indent="0">
              <a:spcAft>
                <a:spcPts val="900"/>
              </a:spcAft>
              <a:buNone/>
            </a:pPr>
            <a:r>
              <a:rPr lang="en-GB" dirty="0"/>
              <a:t>With a sudden rush of joy, the speaker realises that, through memory, he will always be able to connect to his childhood, and through his childhood to nature/heaven.</a:t>
            </a:r>
          </a:p>
          <a:p>
            <a:pPr marL="0" indent="0">
              <a:spcAft>
                <a:spcPts val="900"/>
              </a:spcAft>
              <a:buNone/>
            </a:pPr>
            <a:r>
              <a:rPr lang="en-GB" dirty="0"/>
              <a:t>The speaker asks the creatures that earlier made him sad to sing out. He admits he has lost some of the glory of nature in growing out of childhood, but is comforted by the knowledge that he can rely on his memory.</a:t>
            </a:r>
          </a:p>
          <a:p>
            <a:pPr marL="0" indent="0">
              <a:spcAft>
                <a:spcPts val="900"/>
              </a:spcAft>
              <a:buNone/>
            </a:pPr>
            <a:r>
              <a:rPr lang="en-GB" dirty="0"/>
              <a:t>The speaker reflects that nature is still the stem of everything in his life. It brings him insight, fuelling his memories and his belief that his soul is immortal.</a:t>
            </a:r>
          </a:p>
        </p:txBody>
      </p:sp>
    </p:spTree>
    <p:extLst>
      <p:ext uri="{BB962C8B-B14F-4D97-AF65-F5344CB8AC3E}">
        <p14:creationId xmlns:p14="http://schemas.microsoft.com/office/powerpoint/2010/main" val="3589323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sz="2800" b="1" dirty="0"/>
              <a:t>‘Ode: Intimations of Immortality’</a:t>
            </a:r>
          </a:p>
          <a:p>
            <a:pPr marL="0" indent="0">
              <a:buNone/>
            </a:pPr>
            <a:endParaRPr lang="en-US" sz="2600" dirty="0"/>
          </a:p>
          <a:p>
            <a:pPr marL="0" indent="0">
              <a:buNone/>
            </a:pPr>
            <a:r>
              <a:rPr lang="en-US" sz="2600" dirty="0"/>
              <a:t>How would you describe the form and structure of this poem? In what way does it differ from ‘Tintern Abbey’?</a:t>
            </a:r>
          </a:p>
          <a:p>
            <a:pPr marL="0" indent="0">
              <a:buNone/>
            </a:pPr>
            <a:endParaRPr lang="en-US" sz="2600" dirty="0"/>
          </a:p>
          <a:p>
            <a:pPr marL="0" indent="0">
              <a:buNone/>
            </a:pPr>
            <a:r>
              <a:rPr lang="en-US" sz="2600" dirty="0"/>
              <a:t>Work through each stanza and pick out the key images and ideas used by Wordsworth:</a:t>
            </a:r>
          </a:p>
          <a:p>
            <a:r>
              <a:rPr lang="en-US" sz="2600" dirty="0">
                <a:solidFill>
                  <a:srgbClr val="953735"/>
                </a:solidFill>
              </a:rPr>
              <a:t>What is the effect of his use of imagery/metaphor/personification?</a:t>
            </a:r>
          </a:p>
          <a:p>
            <a:r>
              <a:rPr lang="en-US" sz="2600" dirty="0">
                <a:solidFill>
                  <a:srgbClr val="953735"/>
                </a:solidFill>
              </a:rPr>
              <a:t>What are the philosophical ideas/message behind these images?</a:t>
            </a:r>
          </a:p>
        </p:txBody>
      </p:sp>
      <p:sp>
        <p:nvSpPr>
          <p:cNvPr id="2" name="Rectangle 1"/>
          <p:cNvSpPr/>
          <p:nvPr/>
        </p:nvSpPr>
        <p:spPr>
          <a:xfrm>
            <a:off x="5820005" y="214651"/>
            <a:ext cx="314413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Ode: </a:t>
            </a:r>
            <a:r>
              <a:rPr lang="en-US" dirty="0"/>
              <a:t>a lyric poem, typically one in the form of an address to a particular subject, written in varied or irregular meter.</a:t>
            </a:r>
          </a:p>
        </p:txBody>
      </p:sp>
    </p:spTree>
    <p:extLst>
      <p:ext uri="{BB962C8B-B14F-4D97-AF65-F5344CB8AC3E}">
        <p14:creationId xmlns:p14="http://schemas.microsoft.com/office/powerpoint/2010/main" val="378234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dissolv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6926"/>
            <a:ext cx="8229600" cy="5499238"/>
          </a:xfrm>
        </p:spPr>
        <p:txBody>
          <a:bodyPr>
            <a:normAutofit/>
          </a:bodyPr>
          <a:lstStyle/>
          <a:p>
            <a:pPr marL="0" indent="0">
              <a:buNone/>
            </a:pPr>
            <a:r>
              <a:rPr lang="en-US" sz="2400" b="1" dirty="0"/>
              <a:t>Explore the ways in which memory is presented in </a:t>
            </a:r>
            <a:r>
              <a:rPr lang="en-US" sz="2400" b="1" i="1" dirty="0"/>
              <a:t>Ode: Intimations of Immortality</a:t>
            </a:r>
            <a:r>
              <a:rPr lang="en-US" sz="2400" b="1" dirty="0"/>
              <a:t> by William Wordsworth and one other poem.</a:t>
            </a:r>
          </a:p>
          <a:p>
            <a:pPr marL="0" indent="0">
              <a:buNone/>
            </a:pPr>
            <a:r>
              <a:rPr lang="en-US" sz="2400" i="1" dirty="0"/>
              <a:t>You must discuss relevant contextual factors.</a:t>
            </a:r>
            <a:endParaRPr lang="en-US" sz="2400" dirty="0"/>
          </a:p>
          <a:p>
            <a:pPr marL="0" indent="0">
              <a:buNone/>
            </a:pPr>
            <a:endParaRPr lang="en-US" sz="2400" i="1" dirty="0"/>
          </a:p>
          <a:p>
            <a:pPr marL="0" indent="0">
              <a:buNone/>
            </a:pPr>
            <a:endParaRPr lang="en-US" sz="2400" i="1" dirty="0"/>
          </a:p>
          <a:p>
            <a:pPr marL="0" indent="0">
              <a:buNone/>
            </a:pPr>
            <a:r>
              <a:rPr lang="en-US" sz="2400" b="1" dirty="0"/>
              <a:t>Plan a response to the above task.</a:t>
            </a:r>
          </a:p>
          <a:p>
            <a:r>
              <a:rPr lang="en-US" sz="2400" dirty="0">
                <a:solidFill>
                  <a:srgbClr val="953735"/>
                </a:solidFill>
              </a:rPr>
              <a:t>AO1: Key points/arguments</a:t>
            </a:r>
          </a:p>
          <a:p>
            <a:r>
              <a:rPr lang="en-US" sz="2400" dirty="0">
                <a:solidFill>
                  <a:srgbClr val="953735"/>
                </a:solidFill>
              </a:rPr>
              <a:t>AO2: Evidence/brief analysis</a:t>
            </a:r>
          </a:p>
          <a:p>
            <a:r>
              <a:rPr lang="en-US" sz="2400" dirty="0">
                <a:solidFill>
                  <a:srgbClr val="953735"/>
                </a:solidFill>
              </a:rPr>
              <a:t>AO3: Significance of context (this could be biographical, social/historical, literary…)</a:t>
            </a:r>
          </a:p>
        </p:txBody>
      </p:sp>
      <p:sp>
        <p:nvSpPr>
          <p:cNvPr id="5" name="Rectangle 4"/>
          <p:cNvSpPr/>
          <p:nvPr/>
        </p:nvSpPr>
        <p:spPr>
          <a:xfrm>
            <a:off x="6318404" y="2330876"/>
            <a:ext cx="2556300" cy="11252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Remember this includes features of Romanticism. Nature is a biggie for all of the Romantic poets!</a:t>
            </a:r>
          </a:p>
        </p:txBody>
      </p:sp>
      <p:cxnSp>
        <p:nvCxnSpPr>
          <p:cNvPr id="7" name="Straight Arrow Connector 6"/>
          <p:cNvCxnSpPr/>
          <p:nvPr/>
        </p:nvCxnSpPr>
        <p:spPr>
          <a:xfrm flipH="1" flipV="1">
            <a:off x="5305530" y="2330876"/>
            <a:ext cx="1012874" cy="2732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17424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Wordsworth</a:t>
            </a:r>
          </a:p>
        </p:txBody>
      </p:sp>
      <p:sp>
        <p:nvSpPr>
          <p:cNvPr id="3" name="Content Placeholder 2"/>
          <p:cNvSpPr>
            <a:spLocks noGrp="1"/>
          </p:cNvSpPr>
          <p:nvPr>
            <p:ph idx="1"/>
          </p:nvPr>
        </p:nvSpPr>
        <p:spPr/>
        <p:txBody>
          <a:bodyPr>
            <a:normAutofit fontScale="62500" lnSpcReduction="20000"/>
          </a:bodyPr>
          <a:lstStyle/>
          <a:p>
            <a:r>
              <a:rPr lang="en-US" dirty="0"/>
              <a:t>Born in Cumberland in 1770</a:t>
            </a:r>
          </a:p>
          <a:p>
            <a:r>
              <a:rPr lang="en-US" dirty="0"/>
              <a:t>Much of his poetry was inspired by the dramatic </a:t>
            </a:r>
            <a:br>
              <a:rPr lang="en-US" dirty="0"/>
            </a:br>
            <a:r>
              <a:rPr lang="en-US" dirty="0"/>
              <a:t>landscape of the Lake District</a:t>
            </a:r>
          </a:p>
          <a:p>
            <a:r>
              <a:rPr lang="en-US" dirty="0"/>
              <a:t>His sister and lifelong companion, Dorothy, was born in </a:t>
            </a:r>
            <a:br>
              <a:rPr lang="en-US" dirty="0"/>
            </a:br>
            <a:r>
              <a:rPr lang="en-US" dirty="0"/>
              <a:t>1771</a:t>
            </a:r>
          </a:p>
          <a:p>
            <a:r>
              <a:rPr lang="en-US" dirty="0"/>
              <a:t>Between 1787 and 1790, Wordsworth studied at </a:t>
            </a:r>
            <a:br>
              <a:rPr lang="en-US" dirty="0"/>
            </a:br>
            <a:r>
              <a:rPr lang="en-US" dirty="0"/>
              <a:t>Cambridge, spending holidays walking in the lakes and </a:t>
            </a:r>
            <a:br>
              <a:rPr lang="en-US" dirty="0"/>
            </a:br>
            <a:r>
              <a:rPr lang="en-US" dirty="0"/>
              <a:t>trekking across revolutionary France to the Alps</a:t>
            </a:r>
          </a:p>
          <a:p>
            <a:r>
              <a:rPr lang="en-US" dirty="0"/>
              <a:t>In 1795, William and Dorothy set up home together in the </a:t>
            </a:r>
            <a:br>
              <a:rPr lang="en-US" dirty="0"/>
            </a:br>
            <a:r>
              <a:rPr lang="en-US" dirty="0"/>
              <a:t>West Country - there they met Samuel Taylor Coleridge, with whom Wordsworth published </a:t>
            </a:r>
            <a:r>
              <a:rPr lang="en-US" i="1" dirty="0"/>
              <a:t>Lyrical Ballads </a:t>
            </a:r>
            <a:r>
              <a:rPr lang="en-US" dirty="0"/>
              <a:t>in 1798 (this included </a:t>
            </a:r>
            <a:r>
              <a:rPr lang="en-US" dirty="0">
                <a:solidFill>
                  <a:srgbClr val="C0504D"/>
                </a:solidFill>
              </a:rPr>
              <a:t>‘Lines Written in Early Spring’</a:t>
            </a:r>
            <a:r>
              <a:rPr lang="en-US" dirty="0"/>
              <a:t> and </a:t>
            </a:r>
            <a:r>
              <a:rPr lang="en-US" dirty="0">
                <a:solidFill>
                  <a:srgbClr val="C0504D"/>
                </a:solidFill>
              </a:rPr>
              <a:t>‘</a:t>
            </a:r>
            <a:r>
              <a:rPr lang="en-US" dirty="0" err="1">
                <a:solidFill>
                  <a:srgbClr val="C0504D"/>
                </a:solidFill>
              </a:rPr>
              <a:t>Tintern</a:t>
            </a:r>
            <a:r>
              <a:rPr lang="en-US" dirty="0">
                <a:solidFill>
                  <a:srgbClr val="C0504D"/>
                </a:solidFill>
              </a:rPr>
              <a:t> Abbey’</a:t>
            </a:r>
            <a:r>
              <a:rPr lang="en-US" dirty="0"/>
              <a:t>)</a:t>
            </a:r>
          </a:p>
          <a:p>
            <a:r>
              <a:rPr lang="en-US" dirty="0"/>
              <a:t>Wordsworth and Dorothy returned to the Lake District in 1799, settling at Dove Cottage in Grasmere; Robert Southey and Coleridge lived nearby</a:t>
            </a:r>
          </a:p>
          <a:p>
            <a:r>
              <a:rPr lang="en-US" dirty="0"/>
              <a:t>Life at Grasmere inspired some of his greatest poetry, including ‘I wandered Lonely as a Cloud’ and </a:t>
            </a:r>
            <a:r>
              <a:rPr lang="en-US" dirty="0">
                <a:solidFill>
                  <a:schemeClr val="accent2"/>
                </a:solidFill>
              </a:rPr>
              <a:t>‘Ode: Intimations of Mortality’</a:t>
            </a:r>
          </a:p>
        </p:txBody>
      </p:sp>
      <p:pic>
        <p:nvPicPr>
          <p:cNvPr id="4" name="Picture 3"/>
          <p:cNvPicPr>
            <a:picLocks noChangeAspect="1"/>
          </p:cNvPicPr>
          <p:nvPr/>
        </p:nvPicPr>
        <p:blipFill>
          <a:blip r:embed="rId2"/>
          <a:stretch>
            <a:fillRect/>
          </a:stretch>
        </p:blipFill>
        <p:spPr>
          <a:xfrm>
            <a:off x="6837903" y="1780281"/>
            <a:ext cx="1688123" cy="1957875"/>
          </a:xfrm>
          <a:prstGeom prst="rect">
            <a:avLst/>
          </a:prstGeom>
        </p:spPr>
      </p:pic>
    </p:spTree>
    <p:extLst>
      <p:ext uri="{BB962C8B-B14F-4D97-AF65-F5344CB8AC3E}">
        <p14:creationId xmlns:p14="http://schemas.microsoft.com/office/powerpoint/2010/main" val="40896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Wordsworth</a:t>
            </a:r>
          </a:p>
        </p:txBody>
      </p:sp>
      <p:sp>
        <p:nvSpPr>
          <p:cNvPr id="3" name="Content Placeholder 2"/>
          <p:cNvSpPr>
            <a:spLocks noGrp="1"/>
          </p:cNvSpPr>
          <p:nvPr>
            <p:ph idx="1"/>
          </p:nvPr>
        </p:nvSpPr>
        <p:spPr/>
        <p:txBody>
          <a:bodyPr>
            <a:normAutofit fontScale="62500" lnSpcReduction="20000"/>
          </a:bodyPr>
          <a:lstStyle/>
          <a:p>
            <a:r>
              <a:rPr lang="en-US" dirty="0"/>
              <a:t>In 1802 Wordsworth married Mary Hutchinson</a:t>
            </a:r>
          </a:p>
          <a:p>
            <a:r>
              <a:rPr lang="en-US" dirty="0"/>
              <a:t>The next few years were personally difficult for Wordsworth: two of his children died, his brother was drowned at sea and Dorothy suffered a mental breakdown</a:t>
            </a:r>
          </a:p>
          <a:p>
            <a:r>
              <a:rPr lang="en-US" dirty="0"/>
              <a:t>His political views underwent a transformation around the turn of the century, and he became increasingly conservative, disillusioned by events in France culminating in Napoleon Bonaparte taking power</a:t>
            </a:r>
          </a:p>
          <a:p>
            <a:r>
              <a:rPr lang="en-US" dirty="0"/>
              <a:t>In 1813, the </a:t>
            </a:r>
            <a:r>
              <a:rPr lang="en-US" dirty="0" err="1"/>
              <a:t>Wordsworths</a:t>
            </a:r>
            <a:r>
              <a:rPr lang="en-US" dirty="0"/>
              <a:t> moved from Grasmere to nearby </a:t>
            </a:r>
            <a:r>
              <a:rPr lang="en-US" dirty="0" err="1"/>
              <a:t>Ambelside</a:t>
            </a:r>
            <a:endParaRPr lang="en-US" dirty="0"/>
          </a:p>
          <a:p>
            <a:r>
              <a:rPr lang="en-US" dirty="0"/>
              <a:t>Wordsworth continued to write poetry, but it was never as great as his early works</a:t>
            </a:r>
          </a:p>
          <a:p>
            <a:r>
              <a:rPr lang="en-US" dirty="0"/>
              <a:t>In 1842, he was given a government pension and the following year became poet laureate</a:t>
            </a:r>
          </a:p>
          <a:p>
            <a:r>
              <a:rPr lang="en-US" dirty="0"/>
              <a:t>He died on 23 April 1850 and was buried in Grasmere churchyard. His great autobiographical poem, 'The Prelude', which he had worked on since 1798, was published after his death.</a:t>
            </a:r>
          </a:p>
          <a:p>
            <a:endParaRPr lang="en-US" dirty="0"/>
          </a:p>
        </p:txBody>
      </p:sp>
    </p:spTree>
    <p:extLst>
      <p:ext uri="{BB962C8B-B14F-4D97-AF65-F5344CB8AC3E}">
        <p14:creationId xmlns:p14="http://schemas.microsoft.com/office/powerpoint/2010/main" val="418315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Sublime</a:t>
            </a:r>
          </a:p>
        </p:txBody>
      </p:sp>
      <p:sp>
        <p:nvSpPr>
          <p:cNvPr id="3" name="Content Placeholder 2"/>
          <p:cNvSpPr>
            <a:spLocks noGrp="1"/>
          </p:cNvSpPr>
          <p:nvPr>
            <p:ph idx="1"/>
          </p:nvPr>
        </p:nvSpPr>
        <p:spPr/>
        <p:txBody>
          <a:bodyPr>
            <a:normAutofit/>
          </a:bodyPr>
          <a:lstStyle/>
          <a:p>
            <a:pPr marL="0" indent="0">
              <a:buNone/>
            </a:pPr>
            <a:r>
              <a:rPr lang="en-US" sz="2400" dirty="0"/>
              <a:t>We can’t study Wordsworth without considering the notion of the ‘sublime’ – a concept that was important for all of the Romantics, but especially for Wordsworth.</a:t>
            </a:r>
          </a:p>
          <a:p>
            <a:pPr marL="0" indent="0">
              <a:buNone/>
            </a:pPr>
            <a:endParaRPr lang="en-US" sz="1100" dirty="0"/>
          </a:p>
          <a:p>
            <a:pPr marL="0" indent="0">
              <a:buNone/>
            </a:pPr>
            <a:r>
              <a:rPr lang="en-US" sz="2400" dirty="0"/>
              <a:t>Read through the information on </a:t>
            </a:r>
            <a:br>
              <a:rPr lang="en-US" sz="2400" dirty="0"/>
            </a:br>
            <a:r>
              <a:rPr lang="en-US" sz="2400" dirty="0"/>
              <a:t>your sheet and jot down a few </a:t>
            </a:r>
            <a:br>
              <a:rPr lang="en-US" sz="2400" dirty="0"/>
            </a:br>
            <a:r>
              <a:rPr lang="en-US" sz="2400" dirty="0"/>
              <a:t>notes to explain what is meant </a:t>
            </a:r>
            <a:br>
              <a:rPr lang="en-US" sz="2400" dirty="0"/>
            </a:br>
            <a:r>
              <a:rPr lang="en-US" sz="2400" dirty="0"/>
              <a:t>by this term.</a:t>
            </a:r>
          </a:p>
        </p:txBody>
      </p:sp>
      <p:pic>
        <p:nvPicPr>
          <p:cNvPr id="4" name="Picture 3"/>
          <p:cNvPicPr>
            <a:picLocks noChangeAspect="1"/>
          </p:cNvPicPr>
          <p:nvPr/>
        </p:nvPicPr>
        <p:blipFill rotWithShape="1">
          <a:blip r:embed="rId2"/>
          <a:srcRect l="8695" r="8852"/>
          <a:stretch/>
        </p:blipFill>
        <p:spPr>
          <a:xfrm>
            <a:off x="4807130" y="2913025"/>
            <a:ext cx="3741469" cy="2552477"/>
          </a:xfrm>
          <a:prstGeom prst="rect">
            <a:avLst/>
          </a:prstGeom>
        </p:spPr>
      </p:pic>
      <p:sp>
        <p:nvSpPr>
          <p:cNvPr id="5" name="Rectangle 4"/>
          <p:cNvSpPr/>
          <p:nvPr/>
        </p:nvSpPr>
        <p:spPr>
          <a:xfrm>
            <a:off x="4807130" y="5684100"/>
            <a:ext cx="3741469" cy="8841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i="1" dirty="0"/>
              <a:t>Avalanche in the Alps </a:t>
            </a:r>
            <a:r>
              <a:rPr lang="en-US" dirty="0"/>
              <a:t>(1803), a sublime landscape painting by Philip James de </a:t>
            </a:r>
            <a:r>
              <a:rPr lang="en-US" dirty="0" err="1"/>
              <a:t>Loutherbourg</a:t>
            </a:r>
            <a:endParaRPr lang="en-US" i="1" dirty="0"/>
          </a:p>
        </p:txBody>
      </p:sp>
      <p:sp>
        <p:nvSpPr>
          <p:cNvPr id="6" name="Rectangle 5"/>
          <p:cNvSpPr/>
          <p:nvPr/>
        </p:nvSpPr>
        <p:spPr>
          <a:xfrm>
            <a:off x="646109" y="4726838"/>
            <a:ext cx="387163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b="1" dirty="0"/>
              <a:t>‘Poetry is the spontaneous overflow of powerful feelings: it takes its origin from emotion recollected in tranquility.’</a:t>
            </a:r>
          </a:p>
          <a:p>
            <a:pPr algn="r"/>
            <a:r>
              <a:rPr lang="en-US" dirty="0"/>
              <a:t>Wordsworth, </a:t>
            </a:r>
            <a:r>
              <a:rPr lang="en-US" i="1" dirty="0"/>
              <a:t>Lyrical Ballads</a:t>
            </a:r>
            <a:endParaRPr lang="en-US" dirty="0"/>
          </a:p>
        </p:txBody>
      </p:sp>
    </p:spTree>
    <p:extLst>
      <p:ext uri="{BB962C8B-B14F-4D97-AF65-F5344CB8AC3E}">
        <p14:creationId xmlns:p14="http://schemas.microsoft.com/office/powerpoint/2010/main" val="214595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Lines Written in Early Spring</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What happens in this poem?</a:t>
            </a:r>
          </a:p>
          <a:p>
            <a:r>
              <a:rPr lang="en-US" dirty="0"/>
              <a:t>The speaker reclines in a beautiful grove surrounded by nature, and yet it inspires a melancholy mood and the speaker begins to have dark thoughts about humanity</a:t>
            </a:r>
          </a:p>
          <a:p>
            <a:r>
              <a:rPr lang="en-US" dirty="0"/>
              <a:t>However, he takes in the beautiful scene that surrounds him, looking more closely at the seemingly jubilant birds, plants, and other creatures of nature</a:t>
            </a:r>
          </a:p>
          <a:p>
            <a:r>
              <a:rPr lang="en-US" dirty="0"/>
              <a:t>He tries to decide whether or not they are really full of pleasure; he decides that they are</a:t>
            </a:r>
          </a:p>
          <a:p>
            <a:r>
              <a:rPr lang="en-US" dirty="0"/>
              <a:t>In the final stanza, he asks whether, if it is true that nature is full of pleasure, he then has a good reason to be sad about "what man has made of man”</a:t>
            </a:r>
          </a:p>
          <a:p>
            <a:endParaRPr lang="en-US" dirty="0"/>
          </a:p>
        </p:txBody>
      </p:sp>
    </p:spTree>
    <p:extLst>
      <p:ext uri="{BB962C8B-B14F-4D97-AF65-F5344CB8AC3E}">
        <p14:creationId xmlns:p14="http://schemas.microsoft.com/office/powerpoint/2010/main" val="188777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Lines Written in Early Spring</a:t>
            </a:r>
          </a:p>
        </p:txBody>
      </p:sp>
      <p:sp>
        <p:nvSpPr>
          <p:cNvPr id="3" name="Content Placeholder 2"/>
          <p:cNvSpPr>
            <a:spLocks noGrp="1"/>
          </p:cNvSpPr>
          <p:nvPr>
            <p:ph idx="1"/>
          </p:nvPr>
        </p:nvSpPr>
        <p:spPr/>
        <p:txBody>
          <a:bodyPr>
            <a:normAutofit fontScale="85000" lnSpcReduction="20000"/>
          </a:bodyPr>
          <a:lstStyle/>
          <a:p>
            <a:r>
              <a:rPr lang="en-US" dirty="0"/>
              <a:t>What is the message of this poem? And the tone?</a:t>
            </a:r>
          </a:p>
          <a:p>
            <a:r>
              <a:rPr lang="en-US" dirty="0"/>
              <a:t>What is it that ‘grieves’ the speaker?</a:t>
            </a:r>
          </a:p>
          <a:p>
            <a:r>
              <a:rPr lang="en-US" dirty="0"/>
              <a:t>How are nature and mankind contrasted?</a:t>
            </a:r>
          </a:p>
          <a:p>
            <a:r>
              <a:rPr lang="en-US" dirty="0"/>
              <a:t>What would you say is the most important word within the line ‘what man has made of man’? Why?</a:t>
            </a:r>
          </a:p>
          <a:p>
            <a:r>
              <a:rPr lang="en-US" dirty="0"/>
              <a:t>What is the effect of the personification of Nature?</a:t>
            </a:r>
          </a:p>
          <a:p>
            <a:r>
              <a:rPr lang="en-US" dirty="0"/>
              <a:t>How is the speaker’s connection to nature demonstrated? Why does he appear to think it his duty to ponder the mistakes of humanity (and how can we tell this)?</a:t>
            </a:r>
          </a:p>
          <a:p>
            <a:r>
              <a:rPr lang="en-US" dirty="0"/>
              <a:t>Does the poem come to a conclusion or resolution?</a:t>
            </a:r>
          </a:p>
        </p:txBody>
      </p:sp>
    </p:spTree>
    <p:extLst>
      <p:ext uri="{BB962C8B-B14F-4D97-AF65-F5344CB8AC3E}">
        <p14:creationId xmlns:p14="http://schemas.microsoft.com/office/powerpoint/2010/main" val="351962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Poems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2400" dirty="0"/>
              <a:t>If you were to use ‘Lines Written in Early Spring’ as your comparison, how could you approach this task?</a:t>
            </a:r>
          </a:p>
        </p:txBody>
      </p:sp>
      <p:pic>
        <p:nvPicPr>
          <p:cNvPr id="4" name="Picture 3"/>
          <p:cNvPicPr>
            <a:picLocks noChangeAspect="1"/>
          </p:cNvPicPr>
          <p:nvPr/>
        </p:nvPicPr>
        <p:blipFill rotWithShape="1">
          <a:blip r:embed="rId2"/>
          <a:srcRect b="56322"/>
          <a:stretch/>
        </p:blipFill>
        <p:spPr>
          <a:xfrm>
            <a:off x="601896" y="1600200"/>
            <a:ext cx="7935926" cy="1495977"/>
          </a:xfrm>
          <a:prstGeom prst="rect">
            <a:avLst/>
          </a:prstGeom>
        </p:spPr>
      </p:pic>
      <p:sp>
        <p:nvSpPr>
          <p:cNvPr id="5" name="Up Arrow 4"/>
          <p:cNvSpPr/>
          <p:nvPr/>
        </p:nvSpPr>
        <p:spPr>
          <a:xfrm>
            <a:off x="3874644" y="2941726"/>
            <a:ext cx="1511272" cy="819826"/>
          </a:xfrm>
          <a:prstGeom prs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Oval 5"/>
          <p:cNvSpPr/>
          <p:nvPr/>
        </p:nvSpPr>
        <p:spPr>
          <a:xfrm>
            <a:off x="1446963" y="5079702"/>
            <a:ext cx="1639891" cy="72337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AO1</a:t>
            </a:r>
          </a:p>
        </p:txBody>
      </p:sp>
      <p:sp>
        <p:nvSpPr>
          <p:cNvPr id="7" name="Oval 6"/>
          <p:cNvSpPr/>
          <p:nvPr/>
        </p:nvSpPr>
        <p:spPr>
          <a:xfrm>
            <a:off x="3746025" y="5079702"/>
            <a:ext cx="1639891" cy="72337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AO2</a:t>
            </a:r>
          </a:p>
        </p:txBody>
      </p:sp>
      <p:sp>
        <p:nvSpPr>
          <p:cNvPr id="8" name="Oval 7"/>
          <p:cNvSpPr/>
          <p:nvPr/>
        </p:nvSpPr>
        <p:spPr>
          <a:xfrm>
            <a:off x="6124806" y="5079702"/>
            <a:ext cx="1639891" cy="72337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AO3</a:t>
            </a:r>
          </a:p>
        </p:txBody>
      </p:sp>
    </p:spTree>
    <p:extLst>
      <p:ext uri="{BB962C8B-B14F-4D97-AF65-F5344CB8AC3E}">
        <p14:creationId xmlns:p14="http://schemas.microsoft.com/office/powerpoint/2010/main" val="2233915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Exemplar Essay</a:t>
            </a:r>
          </a:p>
        </p:txBody>
      </p:sp>
      <p:sp>
        <p:nvSpPr>
          <p:cNvPr id="3" name="Content Placeholder 2"/>
          <p:cNvSpPr>
            <a:spLocks noGrp="1"/>
          </p:cNvSpPr>
          <p:nvPr>
            <p:ph idx="1"/>
          </p:nvPr>
        </p:nvSpPr>
        <p:spPr/>
        <p:txBody>
          <a:bodyPr>
            <a:normAutofit/>
          </a:bodyPr>
          <a:lstStyle/>
          <a:p>
            <a:r>
              <a:rPr lang="en-US" sz="2400" dirty="0"/>
              <a:t>What has been done well here?</a:t>
            </a:r>
          </a:p>
          <a:p>
            <a:r>
              <a:rPr lang="en-US" sz="2400" dirty="0"/>
              <a:t>How have the criteria of the mark scheme been met?</a:t>
            </a:r>
          </a:p>
          <a:p>
            <a:r>
              <a:rPr lang="en-US" sz="2400" dirty="0"/>
              <a:t>What ‘top tips’ could you take away from this exemplar?</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04440" y="3123287"/>
            <a:ext cx="6641311" cy="2647641"/>
          </a:xfrm>
          <a:prstGeom prst="rect">
            <a:avLst/>
          </a:prstGeom>
          <a:noFill/>
          <a:ln>
            <a:noFill/>
          </a:ln>
        </p:spPr>
      </p:pic>
    </p:spTree>
    <p:extLst>
      <p:ext uri="{BB962C8B-B14F-4D97-AF65-F5344CB8AC3E}">
        <p14:creationId xmlns:p14="http://schemas.microsoft.com/office/powerpoint/2010/main" val="55607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48E7283B295347B53FD80B4677A7D6" ma:contentTypeVersion="1" ma:contentTypeDescription="Create a new document." ma:contentTypeScope="" ma:versionID="da72d62e5be40e287b120dc05568a82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DA990E6-D2CB-4D2E-A7E1-C32E83DA486D}"/>
</file>

<file path=customXml/itemProps2.xml><?xml version="1.0" encoding="utf-8"?>
<ds:datastoreItem xmlns:ds="http://schemas.openxmlformats.org/officeDocument/2006/customXml" ds:itemID="{30472877-30BE-4A9C-9BD8-9505CE5EB380}"/>
</file>

<file path=customXml/itemProps3.xml><?xml version="1.0" encoding="utf-8"?>
<ds:datastoreItem xmlns:ds="http://schemas.openxmlformats.org/officeDocument/2006/customXml" ds:itemID="{4A9154B3-FF4C-49EB-81FE-75AEDF6DD048}"/>
</file>

<file path=docProps/app.xml><?xml version="1.0" encoding="utf-8"?>
<Properties xmlns="http://schemas.openxmlformats.org/officeDocument/2006/extended-properties" xmlns:vt="http://schemas.openxmlformats.org/officeDocument/2006/docPropsVTypes">
  <TotalTime>684</TotalTime>
  <Words>1964</Words>
  <Application>Microsoft Office PowerPoint</Application>
  <PresentationFormat>On-screen Show (4:3)</PresentationFormat>
  <Paragraphs>176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 Theme</vt:lpstr>
      <vt:lpstr>The Romantics: William Wordsworth</vt:lpstr>
      <vt:lpstr>Introduction to Wordsworth</vt:lpstr>
      <vt:lpstr>Introduction to Wordsworth</vt:lpstr>
      <vt:lpstr>Introduction to Wordsworth</vt:lpstr>
      <vt:lpstr>The Sublime</vt:lpstr>
      <vt:lpstr>Lines Written in Early Spring</vt:lpstr>
      <vt:lpstr>Lines Written in Early Spring</vt:lpstr>
      <vt:lpstr>Comparing Poems</vt:lpstr>
      <vt:lpstr>Exemplar Essay</vt:lpstr>
      <vt:lpstr>Comparing Poems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tasks</dc:title>
  <dc:creator>Sophie Lindsay</dc:creator>
  <cp:lastModifiedBy>Sophie Lindsay</cp:lastModifiedBy>
  <cp:revision>39</cp:revision>
  <dcterms:created xsi:type="dcterms:W3CDTF">2017-02-21T11:39:53Z</dcterms:created>
  <dcterms:modified xsi:type="dcterms:W3CDTF">2017-04-27T11:30:34Z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0x010100E648E7283B295347B53FD80B4677A7D6</vt:lpwstr>
  </property>
</Properties>
</file>