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ppt/revisionInfo.xml" ContentType="application/vnd.ms-powerpoint.revisioninfo+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7" r:id="rId3"/>
    <p:sldId id="329" r:id="rId4"/>
    <p:sldId id="328" r:id="rId5"/>
    <p:sldId id="311" r:id="rId6"/>
    <p:sldId id="312" r:id="rId7"/>
    <p:sldId id="313" r:id="rId8"/>
    <p:sldId id="314" r:id="rId9"/>
    <p:sldId id="315" r:id="rId10"/>
    <p:sldId id="316" r:id="rId11"/>
    <p:sldId id="317" r:id="rId12"/>
    <p:sldId id="318" r:id="rId13"/>
    <p:sldId id="319" r:id="rId14"/>
    <p:sldId id="326" r:id="rId15"/>
    <p:sldId id="32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104278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20537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5708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038980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51967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371360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Date Placeholder 6"/>
          <p:cNvSpPr>
            <a:spLocks noGrp="1"/>
          </p:cNvSpPr>
          <p:nvPr>
            <p:ph type="dt" sz="half" idx="10"/>
          </p:nvPr>
        </p:nvSpPr>
        <p:spPr/>
        <p:txBody>
          <a:bodyPr/>
          <a:lstStyle/>
          <a:p>
            <a:fld id="{924D53DC-5438-0A4A-91A2-C84327858985}" type="datetimeFigureOut">
              <a:rPr lang="en-US" smtClean="0"/>
              <a:t>4/27/2017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119626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924D53DC-5438-0A4A-91A2-C84327858985}" type="datetimeFigureOut">
              <a:rPr lang="en-US" smtClean="0"/>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6499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D53DC-5438-0A4A-91A2-C84327858985}" type="datetimeFigureOut">
              <a:rPr lang="en-US" smtClean="0"/>
              <a:t>4/27/2017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299865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10847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52495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solidFill>
            <a:schemeClr val="lt1">
              <a:alpha val="73000"/>
            </a:schemeClr>
          </a:solidFill>
        </p:spPr>
        <p:style>
          <a:lnRef idx="2">
            <a:schemeClr val="dk1"/>
          </a:lnRef>
          <a:fillRef idx="1">
            <a:schemeClr val="lt1"/>
          </a:fillRef>
          <a:effectRef idx="0">
            <a:schemeClr val="dk1"/>
          </a:effectRef>
          <a:fontRef idx="none"/>
        </p:style>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a:solidFill>
            <a:schemeClr val="lt1">
              <a:alpha val="74000"/>
            </a:schemeClr>
          </a:solidFill>
        </p:spPr>
        <p:style>
          <a:lnRef idx="2">
            <a:schemeClr val="dk1"/>
          </a:lnRef>
          <a:fillRef idx="1">
            <a:schemeClr val="lt1"/>
          </a:fillRef>
          <a:effectRef idx="0">
            <a:schemeClr val="dk1"/>
          </a:effectRef>
          <a:fontRef idx="none"/>
        </p:style>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D53DC-5438-0A4A-91A2-C84327858985}" type="datetimeFigureOut">
              <a:rPr lang="en-US" smtClean="0"/>
              <a:t>4/27/2017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4AC9A-69C0-684A-B31E-321CF3F4CE07}" type="slidenum">
              <a:rPr lang="en-US" smtClean="0"/>
              <a:t>‹#›</a:t>
            </a:fld>
            <a:endParaRPr lang="en-US"/>
          </a:p>
        </p:txBody>
      </p:sp>
    </p:spTree>
    <p:extLst>
      <p:ext uri="{BB962C8B-B14F-4D97-AF65-F5344CB8AC3E}">
        <p14:creationId xmlns:p14="http://schemas.microsoft.com/office/powerpoint/2010/main" val="1380908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Romantics: Samuel Taylor Coleridge</a:t>
            </a:r>
          </a:p>
        </p:txBody>
      </p:sp>
      <p:sp>
        <p:nvSpPr>
          <p:cNvPr id="3" name="Subtitle 2"/>
          <p:cNvSpPr>
            <a:spLocks noGrp="1"/>
          </p:cNvSpPr>
          <p:nvPr>
            <p:ph type="subTitle" idx="1"/>
          </p:nvPr>
        </p:nvSpPr>
        <p:spPr>
          <a:xfrm>
            <a:off x="685801" y="3886200"/>
            <a:ext cx="7772400" cy="1752600"/>
          </a:xfrm>
        </p:spPr>
        <p:txBody>
          <a:bodyPr>
            <a:normAutofit/>
          </a:bodyPr>
          <a:lstStyle/>
          <a:p>
            <a:r>
              <a:rPr lang="en-US" dirty="0">
                <a:solidFill>
                  <a:schemeClr val="tx1">
                    <a:lumMod val="65000"/>
                    <a:lumOff val="35000"/>
                  </a:schemeClr>
                </a:solidFill>
              </a:rPr>
              <a:t>The Rime of the Ancient Mariner</a:t>
            </a:r>
          </a:p>
        </p:txBody>
      </p:sp>
    </p:spTree>
    <p:extLst>
      <p:ext uri="{BB962C8B-B14F-4D97-AF65-F5344CB8AC3E}">
        <p14:creationId xmlns:p14="http://schemas.microsoft.com/office/powerpoint/2010/main" val="341405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62500" lnSpcReduction="20000"/>
          </a:bodyPr>
          <a:lstStyle/>
          <a:p>
            <a:pPr marL="0" indent="0">
              <a:spcAft>
                <a:spcPts val="1200"/>
              </a:spcAft>
              <a:buNone/>
            </a:pPr>
            <a:r>
              <a:rPr lang="en-US" sz="5100" b="1" dirty="0"/>
              <a:t>Part Three: focus questions</a:t>
            </a:r>
          </a:p>
          <a:p>
            <a:pPr>
              <a:spcAft>
                <a:spcPts val="1200"/>
              </a:spcAft>
            </a:pPr>
            <a:r>
              <a:rPr lang="en-GB" sz="3400" dirty="0"/>
              <a:t>How does Coleridge create a sense of hope and then take it away?</a:t>
            </a:r>
          </a:p>
          <a:p>
            <a:pPr>
              <a:spcAft>
                <a:spcPts val="1200"/>
              </a:spcAft>
            </a:pPr>
            <a:r>
              <a:rPr lang="en-GB" sz="3400" dirty="0"/>
              <a:t>How might the fate of the sailors in Part III challenge a straightforward Christian allegorical reading?</a:t>
            </a:r>
          </a:p>
          <a:p>
            <a:pPr>
              <a:spcAft>
                <a:spcPts val="1200"/>
              </a:spcAft>
            </a:pPr>
            <a:r>
              <a:rPr lang="en-GB" sz="3400" dirty="0"/>
              <a:t>Analyse these sections in detail:</a:t>
            </a:r>
          </a:p>
          <a:p>
            <a:pPr marL="0" indent="0">
              <a:spcAft>
                <a:spcPts val="1200"/>
              </a:spcAft>
              <a:buNone/>
            </a:pPr>
            <a:endParaRPr lang="en-GB" sz="3400" dirty="0"/>
          </a:p>
          <a:p>
            <a:pPr marL="0" indent="0">
              <a:spcAft>
                <a:spcPts val="1200"/>
              </a:spcAft>
              <a:buNone/>
            </a:pPr>
            <a:endParaRPr lang="en-GB" sz="3400" dirty="0"/>
          </a:p>
          <a:p>
            <a:pPr marL="0" indent="0">
              <a:spcAft>
                <a:spcPts val="1200"/>
              </a:spcAft>
              <a:buNone/>
            </a:pPr>
            <a:endParaRPr lang="en-GB" sz="3400" dirty="0"/>
          </a:p>
          <a:p>
            <a:pPr marL="0" indent="0">
              <a:spcAft>
                <a:spcPts val="1200"/>
              </a:spcAft>
              <a:buNone/>
            </a:pPr>
            <a:endParaRPr lang="en-GB" sz="3400" dirty="0"/>
          </a:p>
          <a:p>
            <a:pPr marL="0" indent="0">
              <a:spcAft>
                <a:spcPts val="1200"/>
              </a:spcAft>
              <a:buNone/>
            </a:pPr>
            <a:endParaRPr lang="en-GB" sz="3400" dirty="0"/>
          </a:p>
          <a:p>
            <a:pPr marL="0" indent="0">
              <a:spcAft>
                <a:spcPts val="1200"/>
              </a:spcAft>
              <a:buNone/>
            </a:pPr>
            <a:r>
              <a:rPr lang="en-GB" sz="3400" dirty="0"/>
              <a:t> </a:t>
            </a:r>
          </a:p>
        </p:txBody>
      </p:sp>
      <p:sp>
        <p:nvSpPr>
          <p:cNvPr id="2" name="Rectangle 1"/>
          <p:cNvSpPr/>
          <p:nvPr/>
        </p:nvSpPr>
        <p:spPr>
          <a:xfrm>
            <a:off x="244175" y="2903549"/>
            <a:ext cx="4241409" cy="203132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dirty="0"/>
              <a:t>When that strange shape drove suddenly</a:t>
            </a:r>
          </a:p>
          <a:p>
            <a:r>
              <a:rPr lang="en-GB" dirty="0"/>
              <a:t>Betwixt us and the Sun.</a:t>
            </a:r>
          </a:p>
          <a:p>
            <a:endParaRPr lang="en-GB" dirty="0"/>
          </a:p>
          <a:p>
            <a:r>
              <a:rPr lang="en-GB" dirty="0"/>
              <a:t>And straight the Sun was flecked with bars,</a:t>
            </a:r>
          </a:p>
          <a:p>
            <a:r>
              <a:rPr lang="en-GB" dirty="0"/>
              <a:t>(Heaven’s Mother send us grace!)</a:t>
            </a:r>
          </a:p>
          <a:p>
            <a:r>
              <a:rPr lang="en-GB" dirty="0"/>
              <a:t>As if through a dungeon-grate he peered,</a:t>
            </a:r>
          </a:p>
          <a:p>
            <a:r>
              <a:rPr lang="en-GB" dirty="0"/>
              <a:t>With broad and burning face.</a:t>
            </a:r>
          </a:p>
        </p:txBody>
      </p:sp>
      <p:sp>
        <p:nvSpPr>
          <p:cNvPr id="5" name="Rectangle 4"/>
          <p:cNvSpPr/>
          <p:nvPr/>
        </p:nvSpPr>
        <p:spPr>
          <a:xfrm>
            <a:off x="2364879" y="5133737"/>
            <a:ext cx="4241409"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dirty="0"/>
              <a:t>Her lips were red, her looks were free,</a:t>
            </a:r>
          </a:p>
          <a:p>
            <a:r>
              <a:rPr lang="en-GB" dirty="0"/>
              <a:t>Her locks were yellow as gold:</a:t>
            </a:r>
          </a:p>
          <a:p>
            <a:r>
              <a:rPr lang="en-GB" dirty="0"/>
              <a:t>Her skin was as white as leprosy,</a:t>
            </a:r>
          </a:p>
          <a:p>
            <a:r>
              <a:rPr lang="en-GB" dirty="0"/>
              <a:t>The Night-Mare Life-in-Death was she,</a:t>
            </a:r>
          </a:p>
          <a:p>
            <a:r>
              <a:rPr lang="en-GB" dirty="0"/>
              <a:t>Who </a:t>
            </a:r>
            <a:r>
              <a:rPr lang="en-GB" dirty="0" err="1"/>
              <a:t>thicks</a:t>
            </a:r>
            <a:r>
              <a:rPr lang="en-GB" dirty="0"/>
              <a:t> man’s blood with cold.</a:t>
            </a:r>
          </a:p>
        </p:txBody>
      </p:sp>
      <p:sp>
        <p:nvSpPr>
          <p:cNvPr id="6" name="Rectangle 5"/>
          <p:cNvSpPr/>
          <p:nvPr/>
        </p:nvSpPr>
        <p:spPr>
          <a:xfrm>
            <a:off x="4637984" y="2903549"/>
            <a:ext cx="4241409" cy="203132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dirty="0"/>
              <a:t>The naked hulk alongside came,</a:t>
            </a:r>
          </a:p>
          <a:p>
            <a:r>
              <a:rPr lang="en-GB" dirty="0"/>
              <a:t>And the twain were casting dice;</a:t>
            </a:r>
          </a:p>
          <a:p>
            <a:r>
              <a:rPr lang="en-GB" dirty="0"/>
              <a:t>‘The game is done! I’ve won, I’ve won!’</a:t>
            </a:r>
          </a:p>
          <a:p>
            <a:r>
              <a:rPr lang="en-GB" dirty="0" err="1"/>
              <a:t>Quoth</a:t>
            </a:r>
            <a:r>
              <a:rPr lang="en-GB" dirty="0"/>
              <a:t> she, and whistles thrice.</a:t>
            </a:r>
          </a:p>
          <a:p>
            <a:endParaRPr lang="en-GB" dirty="0"/>
          </a:p>
          <a:p>
            <a:r>
              <a:rPr lang="en-GB" dirty="0"/>
              <a:t>The Sun’s rim dips; the stars rush out;</a:t>
            </a:r>
          </a:p>
          <a:p>
            <a:r>
              <a:rPr lang="en-GB" dirty="0"/>
              <a:t>At one stride comes the dark…</a:t>
            </a:r>
          </a:p>
        </p:txBody>
      </p:sp>
    </p:spTree>
    <p:extLst>
      <p:ext uri="{BB962C8B-B14F-4D97-AF65-F5344CB8AC3E}">
        <p14:creationId xmlns:p14="http://schemas.microsoft.com/office/powerpoint/2010/main" val="182594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dissolve">
                                      <p:cBhvr>
                                        <p:cTn id="20" dur="500"/>
                                        <p:tgtEl>
                                          <p:spTgt spid="2"/>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ssolve">
                                      <p:cBhvr>
                                        <p:cTn id="23" dur="500"/>
                                        <p:tgtEl>
                                          <p:spTgt spid="6"/>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dissolv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55000" lnSpcReduction="20000"/>
          </a:bodyPr>
          <a:lstStyle/>
          <a:p>
            <a:pPr marL="0" indent="0">
              <a:spcAft>
                <a:spcPts val="1200"/>
              </a:spcAft>
              <a:buNone/>
            </a:pPr>
            <a:r>
              <a:rPr lang="en-US" sz="5100" b="1" dirty="0"/>
              <a:t>Part Four: focus questions</a:t>
            </a:r>
          </a:p>
          <a:p>
            <a:pPr>
              <a:spcAft>
                <a:spcPts val="1200"/>
              </a:spcAft>
            </a:pPr>
            <a:r>
              <a:rPr lang="en-GB" sz="3800" dirty="0"/>
              <a:t>‘Alone, alone, all, all alone, / Alone on a wide wide sea!’ Analyse the use of language here.</a:t>
            </a:r>
          </a:p>
          <a:p>
            <a:pPr>
              <a:spcAft>
                <a:spcPts val="1200"/>
              </a:spcAft>
            </a:pPr>
            <a:r>
              <a:rPr lang="en-GB" sz="3800" dirty="0"/>
              <a:t>What is the effect of language and structure in Stanza 5? (‘I looked upon the rotting sea…’)</a:t>
            </a:r>
          </a:p>
          <a:p>
            <a:pPr>
              <a:spcAft>
                <a:spcPts val="1200"/>
              </a:spcAft>
            </a:pPr>
            <a:r>
              <a:rPr lang="en-GB" sz="3800" dirty="0"/>
              <a:t>Why is the Mariner unable to pray? How does the use of language, form and structure help to create meaning in Stanza 6?</a:t>
            </a:r>
          </a:p>
          <a:p>
            <a:pPr>
              <a:spcAft>
                <a:spcPts val="1200"/>
              </a:spcAft>
            </a:pPr>
            <a:r>
              <a:rPr lang="en-GB" sz="3800" dirty="0"/>
              <a:t>Explore the symbolism of the moon in this section of the poem (Stanzas 10-12). (Note: the Virgin Mary is sometimes associated with the moon. The Book of Revelation describes how she appeared with 'the moon under her feet and a crown of twelve stars on her head’)</a:t>
            </a:r>
          </a:p>
          <a:p>
            <a:pPr>
              <a:spcAft>
                <a:spcPts val="1200"/>
              </a:spcAft>
            </a:pPr>
            <a:r>
              <a:rPr lang="en-GB" sz="3800" dirty="0"/>
              <a:t>Explore the final three stanzas of this section: what is the significance of the Mariner’s realisation? Why is he now able to pray?</a:t>
            </a:r>
          </a:p>
        </p:txBody>
      </p:sp>
    </p:spTree>
    <p:extLst>
      <p:ext uri="{BB962C8B-B14F-4D97-AF65-F5344CB8AC3E}">
        <p14:creationId xmlns:p14="http://schemas.microsoft.com/office/powerpoint/2010/main" val="12823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47500" lnSpcReduction="20000"/>
          </a:bodyPr>
          <a:lstStyle/>
          <a:p>
            <a:pPr marL="0" indent="0">
              <a:spcAft>
                <a:spcPts val="1200"/>
              </a:spcAft>
              <a:buNone/>
            </a:pPr>
            <a:r>
              <a:rPr lang="en-US" sz="5900" b="1" dirty="0"/>
              <a:t>Part Five: focus questions</a:t>
            </a:r>
          </a:p>
          <a:p>
            <a:pPr>
              <a:spcAft>
                <a:spcPts val="1200"/>
              </a:spcAft>
            </a:pPr>
            <a:r>
              <a:rPr lang="en-GB" sz="3800" dirty="0"/>
              <a:t>At the beginning of this section, the Mariner is finally able to sleep and drink. Why is he now able to do this? What could be the significance of sleeping and drinking water?</a:t>
            </a:r>
          </a:p>
          <a:p>
            <a:pPr>
              <a:spcAft>
                <a:spcPts val="1200"/>
              </a:spcAft>
            </a:pPr>
            <a:r>
              <a:rPr lang="en-GB" sz="3800" dirty="0"/>
              <a:t>What is the significance of the storm (p.165)?</a:t>
            </a:r>
          </a:p>
          <a:p>
            <a:pPr>
              <a:spcAft>
                <a:spcPts val="1200"/>
              </a:spcAft>
            </a:pPr>
            <a:r>
              <a:rPr lang="en-GB" sz="3800" dirty="0"/>
              <a:t>The bodies of the crew appear to come to life and perform their old sailors’ tasks (p.166). The natural and the supernatural, angels and spirits, terror and awe are all mixed together. What could be the significance of this? Why is the Mariner not afraid?</a:t>
            </a:r>
          </a:p>
          <a:p>
            <a:pPr>
              <a:spcAft>
                <a:spcPts val="1200"/>
              </a:spcAft>
            </a:pPr>
            <a:r>
              <a:rPr lang="en-GB" sz="3800" dirty="0"/>
              <a:t>One of the bodies is his nephew – ‘the body of my brother’s son’ – could this increase the reader’s sympathy towards the Mariner? Does it make our understanding of him as a ‘criminal’ or ‘sinner’ more complex?</a:t>
            </a:r>
          </a:p>
          <a:p>
            <a:pPr>
              <a:spcAft>
                <a:spcPts val="1200"/>
              </a:spcAft>
            </a:pPr>
            <a:r>
              <a:rPr lang="en-GB" sz="3800" dirty="0"/>
              <a:t>What is the significance of the dawn and birdsong?</a:t>
            </a:r>
          </a:p>
          <a:p>
            <a:pPr>
              <a:spcAft>
                <a:spcPts val="1200"/>
              </a:spcAft>
            </a:pPr>
            <a:r>
              <a:rPr lang="en-GB" sz="3800" dirty="0"/>
              <a:t>Who are the two ‘voices’ at the end of Part 5?</a:t>
            </a:r>
          </a:p>
          <a:p>
            <a:pPr>
              <a:spcAft>
                <a:spcPts val="1200"/>
              </a:spcAft>
            </a:pPr>
            <a:r>
              <a:rPr lang="en-GB" sz="3800" dirty="0"/>
              <a:t>‘The man hath penance done, / And penance more will do.’ – what does this suggest? Could this challenge traditional Christian teachings?</a:t>
            </a:r>
          </a:p>
        </p:txBody>
      </p:sp>
    </p:spTree>
    <p:extLst>
      <p:ext uri="{BB962C8B-B14F-4D97-AF65-F5344CB8AC3E}">
        <p14:creationId xmlns:p14="http://schemas.microsoft.com/office/powerpoint/2010/main" val="34594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47500" lnSpcReduction="20000"/>
          </a:bodyPr>
          <a:lstStyle/>
          <a:p>
            <a:pPr marL="0" indent="0">
              <a:spcAft>
                <a:spcPts val="1200"/>
              </a:spcAft>
              <a:buNone/>
            </a:pPr>
            <a:r>
              <a:rPr lang="en-US" sz="5900" b="1" dirty="0"/>
              <a:t>Part Six: focus questions</a:t>
            </a:r>
          </a:p>
          <a:p>
            <a:pPr>
              <a:spcAft>
                <a:spcPts val="600"/>
              </a:spcAft>
            </a:pPr>
            <a:r>
              <a:rPr lang="en-GB" sz="4400" dirty="0"/>
              <a:t>In light of the symbolic interpretations of the ocean and moon that we have considered before, analyse the language in Stanza 3.</a:t>
            </a:r>
          </a:p>
          <a:p>
            <a:pPr>
              <a:spcAft>
                <a:spcPts val="600"/>
              </a:spcAft>
            </a:pPr>
            <a:r>
              <a:rPr lang="en-GB" sz="4400" dirty="0"/>
              <a:t>Why does the Mariner’s penance return, and then disappear again, in Stanzas 9 and 10?</a:t>
            </a:r>
          </a:p>
          <a:p>
            <a:pPr>
              <a:spcAft>
                <a:spcPts val="600"/>
              </a:spcAft>
            </a:pPr>
            <a:r>
              <a:rPr lang="en-GB" sz="4400" dirty="0"/>
              <a:t>‘Like one, that on a lonesome road…’: explore the presentation of the Mariner in this stanza.</a:t>
            </a:r>
          </a:p>
          <a:p>
            <a:pPr>
              <a:spcAft>
                <a:spcPts val="600"/>
              </a:spcAft>
            </a:pPr>
            <a:r>
              <a:rPr lang="en-GB" sz="4400" dirty="0"/>
              <a:t>Explore the language used to describe the wind that ‘breathed’ upon the Mariner.</a:t>
            </a:r>
          </a:p>
          <a:p>
            <a:pPr>
              <a:spcAft>
                <a:spcPts val="600"/>
              </a:spcAft>
            </a:pPr>
            <a:r>
              <a:rPr lang="en-GB" sz="4400" dirty="0"/>
              <a:t>What is the symbolism of the ‘light-house’, the ‘harbour-bar’ and the land the Mariner sees?</a:t>
            </a:r>
          </a:p>
          <a:p>
            <a:pPr>
              <a:spcAft>
                <a:spcPts val="600"/>
              </a:spcAft>
            </a:pPr>
            <a:r>
              <a:rPr lang="en-GB" sz="4400" dirty="0"/>
              <a:t>Analyse the symbolism of the seraphim angels (believed to be the highest order of angels whose purpose is to glow with the love of God).</a:t>
            </a:r>
          </a:p>
          <a:p>
            <a:pPr>
              <a:spcAft>
                <a:spcPts val="600"/>
              </a:spcAft>
            </a:pPr>
            <a:r>
              <a:rPr lang="en-GB" sz="4400" dirty="0"/>
              <a:t>What is the significance of the ‘dash of oars’ breaking the silence of the angels? What is the significance of the hermit?</a:t>
            </a:r>
          </a:p>
        </p:txBody>
      </p:sp>
    </p:spTree>
    <p:extLst>
      <p:ext uri="{BB962C8B-B14F-4D97-AF65-F5344CB8AC3E}">
        <p14:creationId xmlns:p14="http://schemas.microsoft.com/office/powerpoint/2010/main" val="204311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70000" lnSpcReduction="20000"/>
          </a:bodyPr>
          <a:lstStyle/>
          <a:p>
            <a:pPr marL="0" indent="0">
              <a:spcAft>
                <a:spcPts val="1200"/>
              </a:spcAft>
              <a:buNone/>
            </a:pPr>
            <a:r>
              <a:rPr lang="en-US" sz="3600" b="1" dirty="0"/>
              <a:t>Part Seven: focus questions</a:t>
            </a:r>
          </a:p>
          <a:p>
            <a:pPr>
              <a:spcAft>
                <a:spcPts val="600"/>
              </a:spcAft>
            </a:pPr>
            <a:r>
              <a:rPr lang="en-GB" sz="2800" dirty="0"/>
              <a:t>What is the Mariner’s final test from nature in this section? How can we tell that he has learned to accept his fate? Consider the symbolic significance of the Mariner falling into the water at this point.</a:t>
            </a:r>
          </a:p>
          <a:p>
            <a:pPr>
              <a:spcAft>
                <a:spcPts val="600"/>
              </a:spcAft>
            </a:pPr>
            <a:r>
              <a:rPr lang="en-GB" sz="2800" dirty="0"/>
              <a:t>Why do the Pilot, Hermit and Pilot’s Boy fall into a fit/pray/go ‘crazy’?</a:t>
            </a:r>
          </a:p>
          <a:p>
            <a:pPr>
              <a:spcAft>
                <a:spcPts val="600"/>
              </a:spcAft>
            </a:pPr>
            <a:r>
              <a:rPr lang="en-GB" sz="2800" dirty="0"/>
              <a:t>‘Forthwith this frame of mine was wrenched…’: what happens to the Mariner here? What is the significance of his new penance?</a:t>
            </a:r>
          </a:p>
          <a:p>
            <a:pPr>
              <a:spcAft>
                <a:spcPts val="600"/>
              </a:spcAft>
            </a:pPr>
            <a:r>
              <a:rPr lang="en-GB" sz="2800" dirty="0"/>
              <a:t>‘I know the man that must hear me: / To him my tale I teach.’ – why was the Wedding Guest chosen to hear the tale?</a:t>
            </a:r>
          </a:p>
          <a:p>
            <a:pPr>
              <a:spcAft>
                <a:spcPts val="600"/>
              </a:spcAft>
            </a:pPr>
            <a:r>
              <a:rPr lang="en-GB" sz="2800" dirty="0"/>
              <a:t>Why do you think the Mariner finally makes reference to the wedding party at this point?</a:t>
            </a:r>
          </a:p>
          <a:p>
            <a:pPr>
              <a:spcAft>
                <a:spcPts val="600"/>
              </a:spcAft>
            </a:pPr>
            <a:r>
              <a:rPr lang="en-GB" sz="2800" dirty="0"/>
              <a:t>What final lesson does the Mariner teach the Wedding Guest?</a:t>
            </a:r>
          </a:p>
          <a:p>
            <a:pPr>
              <a:spcAft>
                <a:spcPts val="600"/>
              </a:spcAft>
            </a:pPr>
            <a:r>
              <a:rPr lang="en-GB" sz="2800" dirty="0"/>
              <a:t>What effect has the Mariner’s tale had on the Wedding Guest and what is the significance of this?</a:t>
            </a:r>
          </a:p>
        </p:txBody>
      </p:sp>
    </p:spTree>
    <p:extLst>
      <p:ext uri="{BB962C8B-B14F-4D97-AF65-F5344CB8AC3E}">
        <p14:creationId xmlns:p14="http://schemas.microsoft.com/office/powerpoint/2010/main" val="67953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9076"/>
            <a:ext cx="8229600" cy="5467088"/>
          </a:xfrm>
        </p:spPr>
        <p:txBody>
          <a:bodyPr/>
          <a:lstStyle/>
          <a:p>
            <a:pPr marL="0" indent="0">
              <a:buNone/>
            </a:pPr>
            <a:r>
              <a:rPr lang="en-GB" dirty="0"/>
              <a:t>Both Coleridge and the Mariner are storytellers, as they both impart their wisdom on to others.  </a:t>
            </a:r>
          </a:p>
          <a:p>
            <a:pPr marL="0" indent="0">
              <a:buNone/>
            </a:pPr>
            <a:endParaRPr lang="en-GB" dirty="0"/>
          </a:p>
          <a:p>
            <a:pPr marL="0" indent="0">
              <a:buNone/>
            </a:pPr>
            <a:r>
              <a:rPr lang="en-GB" dirty="0"/>
              <a:t>Coleridge could be seen to suggest that writers are compelled to tell stories and are capable of changing people and the world.</a:t>
            </a:r>
          </a:p>
          <a:p>
            <a:pPr marL="0" indent="0">
              <a:buNone/>
            </a:pPr>
            <a:endParaRPr lang="en-GB" dirty="0"/>
          </a:p>
          <a:p>
            <a:pPr marL="0" indent="0">
              <a:buNone/>
            </a:pPr>
            <a:r>
              <a:rPr lang="en-GB" dirty="0"/>
              <a:t>How does this relate to the Romantic ideology? </a:t>
            </a:r>
            <a:endParaRPr lang="en-US" dirty="0"/>
          </a:p>
        </p:txBody>
      </p:sp>
    </p:spTree>
    <p:extLst>
      <p:ext uri="{BB962C8B-B14F-4D97-AF65-F5344CB8AC3E}">
        <p14:creationId xmlns:p14="http://schemas.microsoft.com/office/powerpoint/2010/main" val="237979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a:bodyPr>
          <a:lstStyle/>
          <a:p>
            <a:pPr marL="0" indent="0">
              <a:buNone/>
            </a:pPr>
            <a:r>
              <a:rPr lang="en-US" sz="2800" b="1" dirty="0"/>
              <a:t>Samuel Taylor Coleridge</a:t>
            </a:r>
          </a:p>
          <a:p>
            <a:pPr marL="0" indent="0">
              <a:buNone/>
            </a:pPr>
            <a:endParaRPr lang="en-US" sz="1800" dirty="0"/>
          </a:p>
          <a:p>
            <a:pPr marL="0" indent="0">
              <a:buNone/>
            </a:pPr>
            <a:r>
              <a:rPr lang="en-US" sz="2600" dirty="0"/>
              <a:t>What do you know about this poet?</a:t>
            </a:r>
          </a:p>
          <a:p>
            <a:pPr marL="0" indent="0">
              <a:buNone/>
            </a:pPr>
            <a:r>
              <a:rPr lang="en-US" sz="2600" dirty="0">
                <a:solidFill>
                  <a:srgbClr val="953735"/>
                </a:solidFill>
              </a:rPr>
              <a:t>Which of the Romantic sentiments can be </a:t>
            </a:r>
            <a:br>
              <a:rPr lang="en-US" sz="2600" dirty="0">
                <a:solidFill>
                  <a:srgbClr val="953735"/>
                </a:solidFill>
              </a:rPr>
            </a:br>
            <a:r>
              <a:rPr lang="en-US" sz="2600" dirty="0">
                <a:solidFill>
                  <a:srgbClr val="953735"/>
                </a:solidFill>
              </a:rPr>
              <a:t>seen in </a:t>
            </a:r>
            <a:r>
              <a:rPr lang="en-US" sz="2600" i="1" dirty="0">
                <a:solidFill>
                  <a:srgbClr val="953735"/>
                </a:solidFill>
              </a:rPr>
              <a:t>The Rime of the Ancient Mariner</a:t>
            </a:r>
            <a:r>
              <a:rPr lang="en-US" sz="2600" dirty="0">
                <a:solidFill>
                  <a:srgbClr val="953735"/>
                </a:solidFill>
              </a:rPr>
              <a:t>?</a:t>
            </a:r>
          </a:p>
        </p:txBody>
      </p:sp>
      <p:pic>
        <p:nvPicPr>
          <p:cNvPr id="4" name="Picture 3"/>
          <p:cNvPicPr>
            <a:picLocks noChangeAspect="1"/>
          </p:cNvPicPr>
          <p:nvPr/>
        </p:nvPicPr>
        <p:blipFill>
          <a:blip r:embed="rId2"/>
          <a:stretch>
            <a:fillRect/>
          </a:stretch>
        </p:blipFill>
        <p:spPr>
          <a:xfrm>
            <a:off x="6704260" y="872816"/>
            <a:ext cx="1776087" cy="2373497"/>
          </a:xfrm>
          <a:prstGeom prst="rect">
            <a:avLst/>
          </a:prstGeom>
        </p:spPr>
      </p:pic>
      <p:pic>
        <p:nvPicPr>
          <p:cNvPr id="5" name="Picture 2" descr="C:\Users\lhughes\AppData\Local\Microsoft\Windows\Temporary Internet Files\Content.IE5\9OM5W9SN\The-Rime-of-The-Ancient-M-001[1].jpg"/>
          <p:cNvPicPr>
            <a:picLocks noChangeAspect="1" noChangeArrowheads="1"/>
          </p:cNvPicPr>
          <p:nvPr/>
        </p:nvPicPr>
        <p:blipFill rotWithShape="1">
          <a:blip r:embed="rId3">
            <a:extLst>
              <a:ext uri="{28A0092B-C50C-407E-A947-70E740481C1C}">
                <a14:useLocalDpi xmlns:a14="http://schemas.microsoft.com/office/drawing/2010/main" val="0"/>
              </a:ext>
            </a:extLst>
          </a:blip>
          <a:srcRect l="21171"/>
          <a:stretch/>
        </p:blipFill>
        <p:spPr bwMode="auto">
          <a:xfrm>
            <a:off x="5659231" y="3745963"/>
            <a:ext cx="2857503" cy="217497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659173" y="2997056"/>
            <a:ext cx="4855362" cy="292387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spcAft>
                <a:spcPts val="600"/>
              </a:spcAft>
            </a:pPr>
            <a:r>
              <a:rPr lang="en-US" sz="1600" b="1" dirty="0"/>
              <a:t>Reminder: key features of Romanticism</a:t>
            </a:r>
          </a:p>
          <a:p>
            <a:pPr marL="285750" indent="-285750">
              <a:spcAft>
                <a:spcPts val="600"/>
              </a:spcAft>
              <a:buFont typeface="Arial"/>
              <a:buChar char="•"/>
            </a:pPr>
            <a:r>
              <a:rPr lang="en-US" sz="1600" dirty="0"/>
              <a:t>Emphasis on emotional and imaginative spontaneity</a:t>
            </a:r>
          </a:p>
          <a:p>
            <a:pPr marL="285750" indent="-285750">
              <a:spcAft>
                <a:spcPts val="600"/>
              </a:spcAft>
              <a:buFont typeface="Arial"/>
              <a:buChar char="•"/>
            </a:pPr>
            <a:r>
              <a:rPr lang="en-US" sz="1600" dirty="0"/>
              <a:t>Importance of self-expression and individual feeling</a:t>
            </a:r>
          </a:p>
          <a:p>
            <a:pPr marL="285750" indent="-285750">
              <a:spcAft>
                <a:spcPts val="600"/>
              </a:spcAft>
              <a:buFont typeface="Arial"/>
              <a:buChar char="•"/>
            </a:pPr>
            <a:r>
              <a:rPr lang="en-US" sz="1600" dirty="0"/>
              <a:t>An almost religious response to nature </a:t>
            </a:r>
          </a:p>
          <a:p>
            <a:pPr marL="285750" indent="-285750">
              <a:spcAft>
                <a:spcPts val="600"/>
              </a:spcAft>
              <a:buFont typeface="Arial"/>
              <a:buChar char="•"/>
            </a:pPr>
            <a:r>
              <a:rPr lang="en-US" sz="1600" dirty="0"/>
              <a:t>The Sublime</a:t>
            </a:r>
          </a:p>
          <a:p>
            <a:pPr marL="285750" indent="-285750">
              <a:spcAft>
                <a:spcPts val="600"/>
              </a:spcAft>
              <a:buFont typeface="Arial"/>
              <a:buChar char="•"/>
            </a:pPr>
            <a:r>
              <a:rPr lang="en-US" sz="1600" dirty="0"/>
              <a:t>A capacity for wonder</a:t>
            </a:r>
          </a:p>
          <a:p>
            <a:pPr marL="285750" indent="-285750">
              <a:spcAft>
                <a:spcPts val="600"/>
              </a:spcAft>
              <a:buFont typeface="Arial"/>
              <a:buChar char="•"/>
            </a:pPr>
            <a:r>
              <a:rPr lang="en-US" sz="1600" dirty="0"/>
              <a:t>Reverence for the innocence of childhood</a:t>
            </a:r>
          </a:p>
          <a:p>
            <a:pPr marL="285750" indent="-285750">
              <a:spcAft>
                <a:spcPts val="600"/>
              </a:spcAft>
              <a:buFont typeface="Arial"/>
              <a:buChar char="•"/>
            </a:pPr>
            <a:r>
              <a:rPr lang="en-US" sz="1600" dirty="0"/>
              <a:t>Interest in and concern for the outcasts of society</a:t>
            </a:r>
          </a:p>
          <a:p>
            <a:pPr marL="285750" indent="-285750">
              <a:spcAft>
                <a:spcPts val="600"/>
              </a:spcAft>
              <a:buFont typeface="Arial"/>
              <a:buChar char="•"/>
            </a:pPr>
            <a:r>
              <a:rPr lang="en-US" sz="1600" dirty="0"/>
              <a:t>The poet as a visionary figure</a:t>
            </a:r>
          </a:p>
        </p:txBody>
      </p:sp>
    </p:spTree>
    <p:extLst>
      <p:ext uri="{BB962C8B-B14F-4D97-AF65-F5344CB8AC3E}">
        <p14:creationId xmlns:p14="http://schemas.microsoft.com/office/powerpoint/2010/main" val="360916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85000" lnSpcReduction="20000"/>
          </a:bodyPr>
          <a:lstStyle/>
          <a:p>
            <a:r>
              <a:rPr lang="en-US" sz="2800" dirty="0"/>
              <a:t>As we already know, Coleridge collaborated with Wordsworth on </a:t>
            </a:r>
            <a:r>
              <a:rPr lang="en-US" sz="2800" i="1" dirty="0"/>
              <a:t>Lyrical Ballads.</a:t>
            </a:r>
            <a:r>
              <a:rPr lang="en-US" sz="2800" dirty="0"/>
              <a:t> But this was more Wordsworth’s project than Coleridge’s.</a:t>
            </a:r>
          </a:p>
          <a:p>
            <a:r>
              <a:rPr lang="en-US" sz="2800" dirty="0"/>
              <a:t>Thus, while it is possible to understand Wordsworth’s poetic output in light of his preface to the 1802 edition of the volume, the preface’s ideas should not be used to analyse Coleridge’s work.</a:t>
            </a:r>
          </a:p>
          <a:p>
            <a:r>
              <a:rPr lang="en-US" sz="2800" dirty="0"/>
              <a:t>Insofar as Wordsworth was the poet of nature, the purity of childhood, and memory, Coleridge became </a:t>
            </a:r>
            <a:r>
              <a:rPr lang="en-US" sz="2800" dirty="0">
                <a:solidFill>
                  <a:schemeClr val="accent2">
                    <a:lumMod val="75000"/>
                  </a:schemeClr>
                </a:solidFill>
              </a:rPr>
              <a:t>the poet of imagination, exploring the relationships between nature and the mind as it exists as a separate entity</a:t>
            </a:r>
            <a:r>
              <a:rPr lang="en-US" sz="2800" dirty="0"/>
              <a:t>.</a:t>
            </a:r>
          </a:p>
          <a:p>
            <a:r>
              <a:rPr lang="en-US" sz="2800" dirty="0"/>
              <a:t>Poems such as ‘The Rime of the Ancient Mariner’ and ‘</a:t>
            </a:r>
            <a:r>
              <a:rPr lang="en-US" sz="2800" dirty="0" err="1"/>
              <a:t>Kubla</a:t>
            </a:r>
            <a:r>
              <a:rPr lang="en-US" sz="2800" dirty="0"/>
              <a:t> Khan’ demonstrate Coleridge’s talent for concocting bizarre, unsettling stories full of fantastic imagery and magic; in poems such as ‘Frost at Midnight’ and ‘Dejection: An Ode’, he muses explicitly on the nature of the mind as it interacts with the creative source of nature.</a:t>
            </a:r>
          </a:p>
          <a:p>
            <a:pPr marL="0" indent="0">
              <a:buNone/>
            </a:pPr>
            <a:endParaRPr lang="en-US" sz="2800" dirty="0"/>
          </a:p>
        </p:txBody>
      </p:sp>
    </p:spTree>
    <p:extLst>
      <p:ext uri="{BB962C8B-B14F-4D97-AF65-F5344CB8AC3E}">
        <p14:creationId xmlns:p14="http://schemas.microsoft.com/office/powerpoint/2010/main" val="198224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77500" lnSpcReduction="20000"/>
          </a:bodyPr>
          <a:lstStyle/>
          <a:p>
            <a:pPr marL="0" indent="0">
              <a:buNone/>
            </a:pPr>
            <a:r>
              <a:rPr lang="en-US" sz="2800" b="1" dirty="0"/>
              <a:t>The Rime of the Ancient Mariner</a:t>
            </a:r>
          </a:p>
          <a:p>
            <a:pPr marL="0" indent="0">
              <a:buNone/>
            </a:pPr>
            <a:endParaRPr lang="en-US" sz="2800" dirty="0"/>
          </a:p>
          <a:p>
            <a:pPr marL="0" indent="0">
              <a:buNone/>
            </a:pPr>
            <a:r>
              <a:rPr lang="en-US" sz="2800" dirty="0"/>
              <a:t>The poem is not placed in any specific time period, though it is heavily invested in Romantic ideas, and it draws on both early explorers and contemporary accounts of wild discoveries and sea journeys. While the Age of Discovery was just ending, expeditions (especially for the North and South Poles) were being mounted as ships could sail across the globe with greater and greater ease.</a:t>
            </a:r>
          </a:p>
          <a:p>
            <a:pPr marL="0" indent="0">
              <a:buNone/>
            </a:pPr>
            <a:endParaRPr lang="en-US" sz="2800" dirty="0">
              <a:solidFill>
                <a:srgbClr val="953735"/>
              </a:solidFill>
            </a:endParaRPr>
          </a:p>
          <a:p>
            <a:pPr marL="0" indent="0">
              <a:buNone/>
            </a:pPr>
            <a:r>
              <a:rPr lang="en-US" sz="2800" dirty="0"/>
              <a:t>Many argue that the Rime of the Ancient Mariner was inspired by accounts of voyages to the Antarctic by James Cook or the Arctic by Thomas James. Wordsworth, however, claimed that the poem was inspired by a conversation between himself and the poet regarding George </a:t>
            </a:r>
            <a:r>
              <a:rPr lang="en-US" sz="2800" dirty="0" err="1"/>
              <a:t>Shelvocke’s</a:t>
            </a:r>
            <a:r>
              <a:rPr lang="en-US" sz="2800" dirty="0"/>
              <a:t> A Voyage Round the World by Way of the Great South Sea, a 1726 book that Wordsworth was reading that included an account of a sailor shooting an albatross.</a:t>
            </a:r>
          </a:p>
        </p:txBody>
      </p:sp>
    </p:spTree>
    <p:extLst>
      <p:ext uri="{BB962C8B-B14F-4D97-AF65-F5344CB8AC3E}">
        <p14:creationId xmlns:p14="http://schemas.microsoft.com/office/powerpoint/2010/main" val="2851855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lnSpcReduction="10000"/>
          </a:bodyPr>
          <a:lstStyle/>
          <a:p>
            <a:pPr marL="0" indent="0">
              <a:spcAft>
                <a:spcPts val="1200"/>
              </a:spcAft>
              <a:buNone/>
            </a:pPr>
            <a:r>
              <a:rPr lang="en-US" sz="2800" b="1" dirty="0"/>
              <a:t>Initial response to the poem</a:t>
            </a:r>
            <a:endParaRPr lang="en-US" sz="2800" dirty="0">
              <a:solidFill>
                <a:srgbClr val="953735"/>
              </a:solidFill>
            </a:endParaRPr>
          </a:p>
          <a:p>
            <a:pPr>
              <a:spcAft>
                <a:spcPts val="1200"/>
              </a:spcAft>
            </a:pPr>
            <a:r>
              <a:rPr lang="en-US" sz="2800" dirty="0">
                <a:solidFill>
                  <a:srgbClr val="000000"/>
                </a:solidFill>
              </a:rPr>
              <a:t>Write a quick summary of the </a:t>
            </a:r>
            <a:br>
              <a:rPr lang="en-US" sz="2800" dirty="0">
                <a:solidFill>
                  <a:srgbClr val="000000"/>
                </a:solidFill>
              </a:rPr>
            </a:br>
            <a:r>
              <a:rPr lang="en-US" sz="2800" dirty="0">
                <a:solidFill>
                  <a:srgbClr val="000000"/>
                </a:solidFill>
              </a:rPr>
              <a:t>key events of the poem. Which </a:t>
            </a:r>
            <a:br>
              <a:rPr lang="en-US" sz="2800" dirty="0">
                <a:solidFill>
                  <a:srgbClr val="000000"/>
                </a:solidFill>
              </a:rPr>
            </a:br>
            <a:r>
              <a:rPr lang="en-US" sz="2800" dirty="0">
                <a:solidFill>
                  <a:srgbClr val="000000"/>
                </a:solidFill>
              </a:rPr>
              <a:t>key themes and ideas are </a:t>
            </a:r>
            <a:br>
              <a:rPr lang="en-US" sz="2800" dirty="0">
                <a:solidFill>
                  <a:srgbClr val="000000"/>
                </a:solidFill>
              </a:rPr>
            </a:br>
            <a:r>
              <a:rPr lang="en-US" sz="2800" dirty="0">
                <a:solidFill>
                  <a:srgbClr val="000000"/>
                </a:solidFill>
              </a:rPr>
              <a:t>explored?</a:t>
            </a:r>
          </a:p>
          <a:p>
            <a:pPr>
              <a:spcAft>
                <a:spcPts val="1200"/>
              </a:spcAft>
            </a:pPr>
            <a:r>
              <a:rPr lang="en-US" sz="2800" dirty="0">
                <a:solidFill>
                  <a:srgbClr val="000000"/>
                </a:solidFill>
              </a:rPr>
              <a:t>What do you think the albatross </a:t>
            </a:r>
            <a:r>
              <a:rPr lang="en-US" sz="2800" dirty="0" err="1">
                <a:solidFill>
                  <a:srgbClr val="000000"/>
                </a:solidFill>
              </a:rPr>
              <a:t>symbolises</a:t>
            </a:r>
            <a:r>
              <a:rPr lang="en-US" sz="2800" dirty="0">
                <a:solidFill>
                  <a:srgbClr val="000000"/>
                </a:solidFill>
              </a:rPr>
              <a:t>?</a:t>
            </a:r>
          </a:p>
          <a:p>
            <a:pPr>
              <a:spcAft>
                <a:spcPts val="1200"/>
              </a:spcAft>
            </a:pPr>
            <a:r>
              <a:rPr lang="en-US" sz="2800" dirty="0">
                <a:solidFill>
                  <a:srgbClr val="000000"/>
                </a:solidFill>
              </a:rPr>
              <a:t>In what ways does the Mariner compare/contrast with the other personae in the poem?</a:t>
            </a:r>
          </a:p>
          <a:p>
            <a:pPr>
              <a:spcAft>
                <a:spcPts val="1200"/>
              </a:spcAft>
            </a:pPr>
            <a:r>
              <a:rPr lang="en-US" sz="2800" dirty="0">
                <a:solidFill>
                  <a:srgbClr val="000000"/>
                </a:solidFill>
              </a:rPr>
              <a:t>To what extent do you </a:t>
            </a:r>
            <a:r>
              <a:rPr lang="en-US" sz="2800" dirty="0" err="1">
                <a:solidFill>
                  <a:srgbClr val="000000"/>
                </a:solidFill>
              </a:rPr>
              <a:t>empathise</a:t>
            </a:r>
            <a:r>
              <a:rPr lang="en-US" sz="2800" dirty="0">
                <a:solidFill>
                  <a:srgbClr val="000000"/>
                </a:solidFill>
              </a:rPr>
              <a:t> with the Mariner?</a:t>
            </a:r>
          </a:p>
          <a:p>
            <a:pPr>
              <a:spcAft>
                <a:spcPts val="1200"/>
              </a:spcAft>
            </a:pPr>
            <a:r>
              <a:rPr lang="en-US" sz="2800" dirty="0">
                <a:solidFill>
                  <a:srgbClr val="000000"/>
                </a:solidFill>
              </a:rPr>
              <a:t>What could be the overriding message of this poem?</a:t>
            </a:r>
          </a:p>
        </p:txBody>
      </p:sp>
      <p:pic>
        <p:nvPicPr>
          <p:cNvPr id="5" name="Picture 2" descr="C:\Users\lhughes\AppData\Local\Microsoft\Windows\Temporary Internet Files\Content.IE5\9OM5W9SN\The-Rime-of-The-Ancient-M-001[1].jpg"/>
          <p:cNvPicPr>
            <a:picLocks noChangeAspect="1" noChangeArrowheads="1"/>
          </p:cNvPicPr>
          <p:nvPr/>
        </p:nvPicPr>
        <p:blipFill rotWithShape="1">
          <a:blip r:embed="rId2">
            <a:extLst>
              <a:ext uri="{28A0092B-C50C-407E-A947-70E740481C1C}">
                <a14:useLocalDpi xmlns:a14="http://schemas.microsoft.com/office/drawing/2010/main" val="0"/>
              </a:ext>
            </a:extLst>
          </a:blip>
          <a:srcRect l="21171"/>
          <a:stretch/>
        </p:blipFill>
        <p:spPr bwMode="auto">
          <a:xfrm>
            <a:off x="5659231" y="836387"/>
            <a:ext cx="2857503" cy="21749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3139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77500" lnSpcReduction="20000"/>
          </a:bodyPr>
          <a:lstStyle/>
          <a:p>
            <a:pPr marL="0" indent="0">
              <a:spcAft>
                <a:spcPts val="1200"/>
              </a:spcAft>
              <a:buNone/>
            </a:pPr>
            <a:r>
              <a:rPr lang="en-US" sz="2800" b="1" dirty="0"/>
              <a:t>What is the form of this poem?</a:t>
            </a:r>
          </a:p>
          <a:p>
            <a:pPr>
              <a:spcAft>
                <a:spcPts val="1200"/>
              </a:spcAft>
            </a:pPr>
            <a:r>
              <a:rPr lang="en-US" sz="2800" dirty="0">
                <a:solidFill>
                  <a:srgbClr val="000000"/>
                </a:solidFill>
              </a:rPr>
              <a:t>Coleridge uses the traditional </a:t>
            </a:r>
            <a:r>
              <a:rPr lang="en-US" sz="2800" u="sng" dirty="0">
                <a:solidFill>
                  <a:srgbClr val="000000"/>
                </a:solidFill>
              </a:rPr>
              <a:t>ballad</a:t>
            </a:r>
            <a:r>
              <a:rPr lang="en-US" sz="2800" dirty="0">
                <a:solidFill>
                  <a:srgbClr val="000000"/>
                </a:solidFill>
              </a:rPr>
              <a:t> stanza form: quatrains with alternating lines of </a:t>
            </a:r>
            <a:r>
              <a:rPr lang="en-US" sz="2800" dirty="0">
                <a:solidFill>
                  <a:schemeClr val="accent2">
                    <a:lumMod val="75000"/>
                  </a:schemeClr>
                </a:solidFill>
              </a:rPr>
              <a:t>tetrameter</a:t>
            </a:r>
            <a:r>
              <a:rPr lang="en-US" sz="2800" dirty="0">
                <a:solidFill>
                  <a:srgbClr val="000000"/>
                </a:solidFill>
              </a:rPr>
              <a:t> and </a:t>
            </a:r>
            <a:r>
              <a:rPr lang="en-US" sz="2800" dirty="0" err="1">
                <a:solidFill>
                  <a:srgbClr val="953735"/>
                </a:solidFill>
              </a:rPr>
              <a:t>trimeter</a:t>
            </a:r>
            <a:r>
              <a:rPr lang="en-US" sz="2800" dirty="0">
                <a:solidFill>
                  <a:srgbClr val="000000"/>
                </a:solidFill>
              </a:rPr>
              <a:t>.</a:t>
            </a:r>
          </a:p>
          <a:p>
            <a:pPr>
              <a:spcAft>
                <a:spcPts val="1200"/>
              </a:spcAft>
            </a:pPr>
            <a:r>
              <a:rPr lang="en-US" sz="2800" dirty="0">
                <a:solidFill>
                  <a:srgbClr val="000000"/>
                </a:solidFill>
              </a:rPr>
              <a:t>The ABCB rhyme scheme is also typical of the ballad form.</a:t>
            </a:r>
          </a:p>
          <a:p>
            <a:pPr marL="0" indent="0">
              <a:buNone/>
            </a:pPr>
            <a:r>
              <a:rPr lang="en-US" sz="2800" b="1" dirty="0">
                <a:solidFill>
                  <a:srgbClr val="000000"/>
                </a:solidFill>
              </a:rPr>
              <a:t>Can you explain the use of narrative voice in the poem?</a:t>
            </a:r>
          </a:p>
          <a:p>
            <a:pPr marL="0" indent="0">
              <a:buNone/>
            </a:pPr>
            <a:r>
              <a:rPr lang="en-US" sz="2800" b="1" dirty="0">
                <a:solidFill>
                  <a:srgbClr val="000000"/>
                </a:solidFill>
              </a:rPr>
              <a:t>(Hint: there are two narratives at work: the </a:t>
            </a:r>
            <a:r>
              <a:rPr lang="en-US" sz="2800" b="1" u="sng" dirty="0">
                <a:solidFill>
                  <a:srgbClr val="000000"/>
                </a:solidFill>
              </a:rPr>
              <a:t>frame</a:t>
            </a:r>
            <a:r>
              <a:rPr lang="en-US" sz="2800" b="1" dirty="0">
                <a:solidFill>
                  <a:srgbClr val="000000"/>
                </a:solidFill>
              </a:rPr>
              <a:t> narrative and the </a:t>
            </a:r>
            <a:r>
              <a:rPr lang="en-US" sz="2800" b="1" u="sng" dirty="0">
                <a:solidFill>
                  <a:srgbClr val="000000"/>
                </a:solidFill>
              </a:rPr>
              <a:t>embedded</a:t>
            </a:r>
            <a:r>
              <a:rPr lang="en-US" sz="2800" b="1" dirty="0">
                <a:solidFill>
                  <a:srgbClr val="000000"/>
                </a:solidFill>
              </a:rPr>
              <a:t> narrative.)</a:t>
            </a:r>
          </a:p>
          <a:p>
            <a:r>
              <a:rPr lang="en-GB" sz="2800" dirty="0"/>
              <a:t>Frame narrative: the story of the Mariner and the Wedding Guest</a:t>
            </a:r>
          </a:p>
          <a:p>
            <a:r>
              <a:rPr lang="en-GB" sz="2800" dirty="0"/>
              <a:t>Embedded narrative: the story of the Mariner’s voyage</a:t>
            </a:r>
          </a:p>
          <a:p>
            <a:r>
              <a:rPr lang="en-GB" sz="2800" dirty="0"/>
              <a:t>The narrator of the poem has a third-person limited perspective; he knows the thoughts of only one of the two characters: the Wedding Guest.  But the narrator remains in the background for most of the poem, and we don’t learn the Wedding Guest’s thoughts until the very end of the ballad.  This frame narrative helps to accentuate the </a:t>
            </a:r>
            <a:r>
              <a:rPr lang="en-GB" sz="2800" dirty="0">
                <a:solidFill>
                  <a:srgbClr val="953735"/>
                </a:solidFill>
              </a:rPr>
              <a:t>moral framework </a:t>
            </a:r>
            <a:r>
              <a:rPr lang="en-GB" sz="2800" dirty="0"/>
              <a:t>of the story. </a:t>
            </a:r>
            <a:endParaRPr lang="en-US" sz="2800" dirty="0">
              <a:solidFill>
                <a:srgbClr val="000000"/>
              </a:solidFill>
            </a:endParaRPr>
          </a:p>
        </p:txBody>
      </p:sp>
    </p:spTree>
    <p:extLst>
      <p:ext uri="{BB962C8B-B14F-4D97-AF65-F5344CB8AC3E}">
        <p14:creationId xmlns:p14="http://schemas.microsoft.com/office/powerpoint/2010/main" val="275562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dissolve">
                                      <p:cBhvr>
                                        <p:cTn id="15" dur="500"/>
                                        <p:tgtEl>
                                          <p:spTgt spid="3">
                                            <p:txEl>
                                              <p:pRg st="5" end="5"/>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dissolve">
                                      <p:cBhvr>
                                        <p:cTn id="18" dur="500"/>
                                        <p:tgtEl>
                                          <p:spTgt spid="3">
                                            <p:txEl>
                                              <p:pRg st="6" end="6"/>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dissolv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62500" lnSpcReduction="20000"/>
          </a:bodyPr>
          <a:lstStyle/>
          <a:p>
            <a:pPr marL="0" indent="0">
              <a:spcAft>
                <a:spcPts val="1200"/>
              </a:spcAft>
              <a:buNone/>
            </a:pPr>
            <a:r>
              <a:rPr lang="en-US" sz="4500" b="1" dirty="0"/>
              <a:t>Part One: focus questions</a:t>
            </a:r>
          </a:p>
          <a:p>
            <a:pPr>
              <a:spcAft>
                <a:spcPts val="1200"/>
              </a:spcAft>
            </a:pPr>
            <a:r>
              <a:rPr lang="en-GB" sz="3400" dirty="0"/>
              <a:t>‘It is an ancient Mariner, / And he </a:t>
            </a:r>
            <a:r>
              <a:rPr lang="en-GB" sz="3400" dirty="0" err="1"/>
              <a:t>stoppeth</a:t>
            </a:r>
            <a:r>
              <a:rPr lang="en-GB" sz="3400" dirty="0"/>
              <a:t> one of three.’  The number three is very significant in Christianity (to name just a few examples: the holy trinity; there were three crosses at Calvary; Christ rose on the third day). What could the significance of this be?</a:t>
            </a:r>
          </a:p>
          <a:p>
            <a:pPr>
              <a:spcAft>
                <a:spcPts val="1200"/>
              </a:spcAft>
            </a:pPr>
            <a:r>
              <a:rPr lang="en-GB" sz="3400" dirty="0"/>
              <a:t>The Mariner has a ‘long grey beard,’ a ‘skinny hand’ and a ‘glittering eye’; later he is referred to as the ‘bright-eyed Mariner.’  Consider the significance of the Mariner’s physical appearance. </a:t>
            </a:r>
          </a:p>
          <a:p>
            <a:pPr>
              <a:spcAft>
                <a:spcPts val="1200"/>
              </a:spcAft>
            </a:pPr>
            <a:r>
              <a:rPr lang="en-US" sz="3400" dirty="0"/>
              <a:t>How is the motif of the wedding used in contrast with nature/the Mariner’s tale? Think about the mundane vs. the sublime.</a:t>
            </a:r>
          </a:p>
          <a:p>
            <a:pPr>
              <a:spcAft>
                <a:spcPts val="600"/>
              </a:spcAft>
            </a:pPr>
            <a:r>
              <a:rPr lang="en-GB" sz="3400" dirty="0"/>
              <a:t>The Wedding Guest briefly interrupts the Mariner’s tale to announce the entrance of the bride: ‘The bride hath paced into the hall.’ </a:t>
            </a:r>
            <a:r>
              <a:rPr lang="en-US" sz="3400" dirty="0"/>
              <a:t>What is the significance of this narrative intrusion?</a:t>
            </a:r>
            <a:endParaRPr lang="en-GB" sz="3400" dirty="0"/>
          </a:p>
          <a:p>
            <a:pPr>
              <a:spcAft>
                <a:spcPts val="600"/>
              </a:spcAft>
            </a:pPr>
            <a:r>
              <a:rPr lang="en-GB" sz="3400" dirty="0"/>
              <a:t>‘The ice was here, the ice was there […] Like noises in a </a:t>
            </a:r>
            <a:r>
              <a:rPr lang="en-GB" sz="3400" dirty="0" err="1"/>
              <a:t>swound</a:t>
            </a:r>
            <a:r>
              <a:rPr lang="en-GB" sz="3400" dirty="0"/>
              <a:t>.’  How does Coleridge use poetic devices to drive home key ideas in this stanza?</a:t>
            </a:r>
          </a:p>
        </p:txBody>
      </p:sp>
    </p:spTree>
    <p:extLst>
      <p:ext uri="{BB962C8B-B14F-4D97-AF65-F5344CB8AC3E}">
        <p14:creationId xmlns:p14="http://schemas.microsoft.com/office/powerpoint/2010/main" val="3399958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Autofit/>
          </a:bodyPr>
          <a:lstStyle/>
          <a:p>
            <a:pPr marL="0" indent="0">
              <a:spcAft>
                <a:spcPts val="1200"/>
              </a:spcAft>
              <a:buNone/>
            </a:pPr>
            <a:r>
              <a:rPr lang="en-US" sz="2800" b="1" dirty="0"/>
              <a:t>Part One: focus questions</a:t>
            </a:r>
          </a:p>
          <a:p>
            <a:pPr>
              <a:spcAft>
                <a:spcPts val="1200"/>
              </a:spcAft>
            </a:pPr>
            <a:r>
              <a:rPr lang="en-GB" sz="1800" dirty="0"/>
              <a:t>The structure of Part One is very significant. There is no indication that the Mariner is going to kill the bird; his act is sudden and unexpected. What could this suggest about the Mariner and humanity as a whole? </a:t>
            </a:r>
          </a:p>
          <a:p>
            <a:r>
              <a:rPr lang="en-GB" sz="1800" dirty="0"/>
              <a:t>Think about the significance of killing the albatross. Consider it as…</a:t>
            </a:r>
          </a:p>
          <a:p>
            <a:pPr lvl="1"/>
            <a:r>
              <a:rPr lang="en-GB" sz="1800" dirty="0"/>
              <a:t>A crime against the natural world (and therefore God)</a:t>
            </a:r>
          </a:p>
          <a:p>
            <a:pPr lvl="1"/>
            <a:r>
              <a:rPr lang="en-GB" sz="1800" dirty="0"/>
              <a:t>An attempt to assert the mundane over the sublime</a:t>
            </a:r>
          </a:p>
          <a:p>
            <a:pPr lvl="1"/>
            <a:r>
              <a:rPr lang="en-GB" sz="1800" dirty="0"/>
              <a:t>Is the Mariner fulfilling the human desire to interpret? </a:t>
            </a:r>
            <a:r>
              <a:rPr lang="en-US" sz="1800" dirty="0"/>
              <a:t>The Albatross was once ethereal, natural and supernatural, crossing boundaries and exhibiting qualities of both worlds, but by killing it the Mariner forces a singular interpretation on it: dead.</a:t>
            </a:r>
            <a:endParaRPr lang="en-GB" sz="1800" dirty="0"/>
          </a:p>
          <a:p>
            <a:pPr lvl="1">
              <a:spcAft>
                <a:spcPts val="1200"/>
              </a:spcAft>
            </a:pPr>
            <a:r>
              <a:rPr lang="en-GB" sz="1800" dirty="0"/>
              <a:t>Is the fact that the albatross is killed by a </a:t>
            </a:r>
            <a:r>
              <a:rPr lang="en-GB" sz="1800" u="sng" dirty="0"/>
              <a:t>cross-bow</a:t>
            </a:r>
            <a:r>
              <a:rPr lang="en-GB" sz="1800" dirty="0"/>
              <a:t> significant?</a:t>
            </a:r>
          </a:p>
          <a:p>
            <a:pPr>
              <a:spcAft>
                <a:spcPts val="1200"/>
              </a:spcAft>
            </a:pPr>
            <a:r>
              <a:rPr lang="en-GB" sz="1800" dirty="0"/>
              <a:t>The Mariner, out on the ice, is free from all social rules and regulations.  The Romantics believed that the individual should be free.  However, the result of the Mariner’s free will is violence.  How does this relate to Romanticism? Think about what was happening at the time the poem was written.</a:t>
            </a:r>
            <a:endParaRPr lang="en-US" sz="1800" dirty="0"/>
          </a:p>
        </p:txBody>
      </p:sp>
    </p:spTree>
    <p:extLst>
      <p:ext uri="{BB962C8B-B14F-4D97-AF65-F5344CB8AC3E}">
        <p14:creationId xmlns:p14="http://schemas.microsoft.com/office/powerpoint/2010/main" val="13237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ssolve">
                                      <p:cBhvr>
                                        <p:cTn id="21" dur="500"/>
                                        <p:tgtEl>
                                          <p:spTgt spid="3">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ssolv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dissolv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6316"/>
            <a:ext cx="8229600" cy="5449848"/>
          </a:xfrm>
        </p:spPr>
        <p:txBody>
          <a:bodyPr>
            <a:normAutofit fontScale="55000" lnSpcReduction="20000"/>
          </a:bodyPr>
          <a:lstStyle/>
          <a:p>
            <a:pPr marL="0" indent="0">
              <a:spcAft>
                <a:spcPts val="1200"/>
              </a:spcAft>
              <a:buNone/>
            </a:pPr>
            <a:r>
              <a:rPr lang="en-US" sz="5100" b="1" dirty="0"/>
              <a:t>Part Two: focus questions</a:t>
            </a:r>
          </a:p>
          <a:p>
            <a:pPr>
              <a:spcAft>
                <a:spcPts val="1200"/>
              </a:spcAft>
            </a:pPr>
            <a:r>
              <a:rPr lang="en-US" sz="3400" dirty="0"/>
              <a:t>In Stanzas 3 and 4, how do the other sailors become accomplices to the Mariner’s crime? Think about humanity’s desire to interpret.</a:t>
            </a:r>
          </a:p>
          <a:p>
            <a:pPr>
              <a:spcAft>
                <a:spcPts val="1200"/>
              </a:spcAft>
            </a:pPr>
            <a:r>
              <a:rPr lang="en-US" sz="3400" dirty="0"/>
              <a:t>Explore the language in Stanza 5 (‘the fair breeze flew…’). What is the effect?</a:t>
            </a:r>
          </a:p>
          <a:p>
            <a:pPr>
              <a:spcAft>
                <a:spcPts val="1200"/>
              </a:spcAft>
            </a:pPr>
            <a:r>
              <a:rPr lang="en-US" sz="3400" dirty="0"/>
              <a:t>How do the final two lines of this stanza reflect ideas about voyage and discovery? What is Coleridge’s attitude towards colonialism/the slave trade/European conquest? What might the albatross symbolise at this point?</a:t>
            </a:r>
          </a:p>
          <a:p>
            <a:pPr>
              <a:spcAft>
                <a:spcPts val="1200"/>
              </a:spcAft>
            </a:pPr>
            <a:r>
              <a:rPr lang="en-GB" sz="3400" dirty="0"/>
              <a:t>Explore the use of alliteration, caesura and imagery in Stanza 6 (‘down dropt the breeze…’).</a:t>
            </a:r>
          </a:p>
          <a:p>
            <a:pPr>
              <a:spcAft>
                <a:spcPts val="1200"/>
              </a:spcAft>
            </a:pPr>
            <a:r>
              <a:rPr lang="en-GB" sz="3400" dirty="0"/>
              <a:t>‘Yes, slimy things did crawl with legs / Upon the slimy sea.’ What is the significance of these lines? Think about the importance of nature to the Romantics: does the Mariner appreciate the natural world?</a:t>
            </a:r>
          </a:p>
          <a:p>
            <a:pPr>
              <a:spcAft>
                <a:spcPts val="1200"/>
              </a:spcAft>
            </a:pPr>
            <a:r>
              <a:rPr lang="en-GB" sz="3400" dirty="0"/>
              <a:t>‘The water, like a witch’s oils, / Burnt green, and blue and white.’ The ocean can be seen as a symbol for the mysteries of the human soul. If the ocean is the Mariner’s soul, what has happened to it?</a:t>
            </a:r>
          </a:p>
          <a:p>
            <a:pPr>
              <a:spcAft>
                <a:spcPts val="1200"/>
              </a:spcAft>
            </a:pPr>
            <a:r>
              <a:rPr lang="en-GB" sz="3400" dirty="0"/>
              <a:t>How is the Christian symbolism made clear in the final stanza of Part II?</a:t>
            </a:r>
          </a:p>
        </p:txBody>
      </p:sp>
    </p:spTree>
    <p:extLst>
      <p:ext uri="{BB962C8B-B14F-4D97-AF65-F5344CB8AC3E}">
        <p14:creationId xmlns:p14="http://schemas.microsoft.com/office/powerpoint/2010/main" val="119341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5BDD062-48FE-4EC2-AB79-D71103E6A906}"/>
</file>

<file path=customXml/itemProps2.xml><?xml version="1.0" encoding="utf-8"?>
<ds:datastoreItem xmlns:ds="http://schemas.openxmlformats.org/officeDocument/2006/customXml" ds:itemID="{FC3B7CE0-36C7-4C81-8F56-E25BCFD0BEF2}"/>
</file>

<file path=customXml/itemProps3.xml><?xml version="1.0" encoding="utf-8"?>
<ds:datastoreItem xmlns:ds="http://schemas.openxmlformats.org/officeDocument/2006/customXml" ds:itemID="{1773DED5-E74A-49D6-BBA2-A22BAA1715C4}"/>
</file>

<file path=docProps/app.xml><?xml version="1.0" encoding="utf-8"?>
<Properties xmlns="http://schemas.openxmlformats.org/officeDocument/2006/extended-properties" xmlns:vt="http://schemas.openxmlformats.org/officeDocument/2006/docPropsVTypes">
  <TotalTime>1791</TotalTime>
  <Words>2077</Words>
  <Application>Microsoft Office PowerPoint</Application>
  <PresentationFormat>On-screen Show (4:3)</PresentationFormat>
  <Paragraphs>124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The Romantics: Samuel Taylor Coleridge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tasks</dc:title>
  <dc:creator>Sophie Lindsay</dc:creator>
  <cp:lastModifiedBy>Sophie Lindsay</cp:lastModifiedBy>
  <cp:revision>67</cp:revision>
  <dcterms:created xsi:type="dcterms:W3CDTF">2017-02-21T11:39:53Z</dcterms:created>
  <dcterms:modified xsi:type="dcterms:W3CDTF">2017-04-27T11:32:28Z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