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21" r:id="rId3"/>
    <p:sldId id="346" r:id="rId4"/>
    <p:sldId id="347" r:id="rId5"/>
    <p:sldId id="348" r:id="rId6"/>
    <p:sldId id="349" r:id="rId7"/>
    <p:sldId id="350" r:id="rId8"/>
    <p:sldId id="351" r:id="rId9"/>
    <p:sldId id="352" r:id="rId10"/>
    <p:sldId id="353" r:id="rId11"/>
    <p:sldId id="355" r:id="rId12"/>
    <p:sldId id="359" r:id="rId13"/>
    <p:sldId id="356" r:id="rId14"/>
    <p:sldId id="360" r:id="rId15"/>
    <p:sldId id="361" r:id="rId16"/>
    <p:sldId id="362" r:id="rId17"/>
    <p:sldId id="363" r:id="rId18"/>
    <p:sldId id="364" r:id="rId19"/>
    <p:sldId id="365" r:id="rId20"/>
    <p:sldId id="366" r:id="rId21"/>
    <p:sldId id="357" r:id="rId22"/>
    <p:sldId id="367" r:id="rId23"/>
    <p:sldId id="368" r:id="rId24"/>
    <p:sldId id="34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474"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4D53DC-5438-0A4A-91A2-C84327858985}"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4AC9A-69C0-684A-B31E-321CF3F4CE07}" type="slidenum">
              <a:rPr lang="en-US" smtClean="0"/>
              <a:t>‹#›</a:t>
            </a:fld>
            <a:endParaRPr lang="en-US"/>
          </a:p>
        </p:txBody>
      </p:sp>
    </p:spTree>
    <p:extLst>
      <p:ext uri="{BB962C8B-B14F-4D97-AF65-F5344CB8AC3E}">
        <p14:creationId xmlns:p14="http://schemas.microsoft.com/office/powerpoint/2010/main" val="1042783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Date Placeholder 3"/>
          <p:cNvSpPr>
            <a:spLocks noGrp="1"/>
          </p:cNvSpPr>
          <p:nvPr>
            <p:ph type="dt" sz="half" idx="10"/>
          </p:nvPr>
        </p:nvSpPr>
        <p:spPr/>
        <p:txBody>
          <a:bodyPr/>
          <a:lstStyle/>
          <a:p>
            <a:fld id="{924D53DC-5438-0A4A-91A2-C84327858985}"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4AC9A-69C0-684A-B31E-321CF3F4CE07}" type="slidenum">
              <a:rPr lang="en-US" smtClean="0"/>
              <a:t>‹#›</a:t>
            </a:fld>
            <a:endParaRPr lang="en-US"/>
          </a:p>
        </p:txBody>
      </p:sp>
    </p:spTree>
    <p:extLst>
      <p:ext uri="{BB962C8B-B14F-4D97-AF65-F5344CB8AC3E}">
        <p14:creationId xmlns:p14="http://schemas.microsoft.com/office/powerpoint/2010/main" val="205379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Date Placeholder 3"/>
          <p:cNvSpPr>
            <a:spLocks noGrp="1"/>
          </p:cNvSpPr>
          <p:nvPr>
            <p:ph type="dt" sz="half" idx="10"/>
          </p:nvPr>
        </p:nvSpPr>
        <p:spPr/>
        <p:txBody>
          <a:bodyPr/>
          <a:lstStyle/>
          <a:p>
            <a:fld id="{924D53DC-5438-0A4A-91A2-C84327858985}"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4AC9A-69C0-684A-B31E-321CF3F4CE07}" type="slidenum">
              <a:rPr lang="en-US" smtClean="0"/>
              <a:t>‹#›</a:t>
            </a:fld>
            <a:endParaRPr lang="en-US"/>
          </a:p>
        </p:txBody>
      </p:sp>
    </p:spTree>
    <p:extLst>
      <p:ext uri="{BB962C8B-B14F-4D97-AF65-F5344CB8AC3E}">
        <p14:creationId xmlns:p14="http://schemas.microsoft.com/office/powerpoint/2010/main" val="457080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Content Placeholder 2"/>
          <p:cNvSpPr>
            <a:spLocks noGrp="1"/>
          </p:cNvSpPr>
          <p:nvPr>
            <p:ph idx="1"/>
          </p:nvPr>
        </p:nvSpPr>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Date Placeholder 3"/>
          <p:cNvSpPr>
            <a:spLocks noGrp="1"/>
          </p:cNvSpPr>
          <p:nvPr>
            <p:ph type="dt" sz="half" idx="10"/>
          </p:nvPr>
        </p:nvSpPr>
        <p:spPr/>
        <p:txBody>
          <a:bodyPr/>
          <a:lstStyle/>
          <a:p>
            <a:fld id="{924D53DC-5438-0A4A-91A2-C84327858985}"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4AC9A-69C0-684A-B31E-321CF3F4CE07}" type="slidenum">
              <a:rPr lang="en-US" smtClean="0"/>
              <a:t>‹#›</a:t>
            </a:fld>
            <a:endParaRPr lang="en-US"/>
          </a:p>
        </p:txBody>
      </p:sp>
    </p:spTree>
    <p:extLst>
      <p:ext uri="{BB962C8B-B14F-4D97-AF65-F5344CB8AC3E}">
        <p14:creationId xmlns:p14="http://schemas.microsoft.com/office/powerpoint/2010/main" val="3038980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Click to edit Master text styles</a:t>
            </a:r>
          </a:p>
        </p:txBody>
      </p:sp>
      <p:sp>
        <p:nvSpPr>
          <p:cNvPr id="4" name="Date Placeholder 3"/>
          <p:cNvSpPr>
            <a:spLocks noGrp="1"/>
          </p:cNvSpPr>
          <p:nvPr>
            <p:ph type="dt" sz="half" idx="10"/>
          </p:nvPr>
        </p:nvSpPr>
        <p:spPr/>
        <p:txBody>
          <a:bodyPr/>
          <a:lstStyle/>
          <a:p>
            <a:fld id="{924D53DC-5438-0A4A-91A2-C84327858985}"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4AC9A-69C0-684A-B31E-321CF3F4CE07}" type="slidenum">
              <a:rPr lang="en-US" smtClean="0"/>
              <a:t>‹#›</a:t>
            </a:fld>
            <a:endParaRPr lang="en-US"/>
          </a:p>
        </p:txBody>
      </p:sp>
    </p:spTree>
    <p:extLst>
      <p:ext uri="{BB962C8B-B14F-4D97-AF65-F5344CB8AC3E}">
        <p14:creationId xmlns:p14="http://schemas.microsoft.com/office/powerpoint/2010/main" val="3519673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5" name="Date Placeholder 4"/>
          <p:cNvSpPr>
            <a:spLocks noGrp="1"/>
          </p:cNvSpPr>
          <p:nvPr>
            <p:ph type="dt" sz="half" idx="10"/>
          </p:nvPr>
        </p:nvSpPr>
        <p:spPr/>
        <p:txBody>
          <a:bodyPr/>
          <a:lstStyle/>
          <a:p>
            <a:fld id="{924D53DC-5438-0A4A-91A2-C84327858985}" type="datetimeFigureOut">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4AC9A-69C0-684A-B31E-321CF3F4CE07}" type="slidenum">
              <a:rPr lang="en-US" smtClean="0"/>
              <a:t>‹#›</a:t>
            </a:fld>
            <a:endParaRPr lang="en-US"/>
          </a:p>
        </p:txBody>
      </p:sp>
    </p:spTree>
    <p:extLst>
      <p:ext uri="{BB962C8B-B14F-4D97-AF65-F5344CB8AC3E}">
        <p14:creationId xmlns:p14="http://schemas.microsoft.com/office/powerpoint/2010/main" val="3371360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7" name="Date Placeholder 6"/>
          <p:cNvSpPr>
            <a:spLocks noGrp="1"/>
          </p:cNvSpPr>
          <p:nvPr>
            <p:ph type="dt" sz="half" idx="10"/>
          </p:nvPr>
        </p:nvSpPr>
        <p:spPr/>
        <p:txBody>
          <a:bodyPr/>
          <a:lstStyle/>
          <a:p>
            <a:fld id="{924D53DC-5438-0A4A-91A2-C84327858985}" type="datetimeFigureOut">
              <a:rPr lang="en-US" smtClean="0"/>
              <a:t>4/27/2017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4AC9A-69C0-684A-B31E-321CF3F4CE07}" type="slidenum">
              <a:rPr lang="en-US" smtClean="0"/>
              <a:t>‹#›</a:t>
            </a:fld>
            <a:endParaRPr lang="en-US"/>
          </a:p>
        </p:txBody>
      </p:sp>
    </p:spTree>
    <p:extLst>
      <p:ext uri="{BB962C8B-B14F-4D97-AF65-F5344CB8AC3E}">
        <p14:creationId xmlns:p14="http://schemas.microsoft.com/office/powerpoint/2010/main" val="1196268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Date Placeholder 2"/>
          <p:cNvSpPr>
            <a:spLocks noGrp="1"/>
          </p:cNvSpPr>
          <p:nvPr>
            <p:ph type="dt" sz="half" idx="10"/>
          </p:nvPr>
        </p:nvSpPr>
        <p:spPr/>
        <p:txBody>
          <a:bodyPr/>
          <a:lstStyle/>
          <a:p>
            <a:fld id="{924D53DC-5438-0A4A-91A2-C84327858985}" type="datetimeFigureOut">
              <a:rPr lang="en-US" smtClean="0"/>
              <a:t>4/27/2017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4AC9A-69C0-684A-B31E-321CF3F4CE07}" type="slidenum">
              <a:rPr lang="en-US" smtClean="0"/>
              <a:t>‹#›</a:t>
            </a:fld>
            <a:endParaRPr lang="en-US"/>
          </a:p>
        </p:txBody>
      </p:sp>
    </p:spTree>
    <p:extLst>
      <p:ext uri="{BB962C8B-B14F-4D97-AF65-F5344CB8AC3E}">
        <p14:creationId xmlns:p14="http://schemas.microsoft.com/office/powerpoint/2010/main" val="464993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D53DC-5438-0A4A-91A2-C84327858985}" type="datetimeFigureOut">
              <a:rPr lang="en-US" smtClean="0"/>
              <a:t>4/27/2017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4AC9A-69C0-684A-B31E-321CF3F4CE07}" type="slidenum">
              <a:rPr lang="en-US" smtClean="0"/>
              <a:t>‹#›</a:t>
            </a:fld>
            <a:endParaRPr lang="en-US"/>
          </a:p>
        </p:txBody>
      </p:sp>
    </p:spTree>
    <p:extLst>
      <p:ext uri="{BB962C8B-B14F-4D97-AF65-F5344CB8AC3E}">
        <p14:creationId xmlns:p14="http://schemas.microsoft.com/office/powerpoint/2010/main" val="2998657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edit Master text styles</a:t>
            </a:r>
          </a:p>
        </p:txBody>
      </p:sp>
      <p:sp>
        <p:nvSpPr>
          <p:cNvPr id="5" name="Date Placeholder 4"/>
          <p:cNvSpPr>
            <a:spLocks noGrp="1"/>
          </p:cNvSpPr>
          <p:nvPr>
            <p:ph type="dt" sz="half" idx="10"/>
          </p:nvPr>
        </p:nvSpPr>
        <p:spPr/>
        <p:txBody>
          <a:bodyPr/>
          <a:lstStyle/>
          <a:p>
            <a:fld id="{924D53DC-5438-0A4A-91A2-C84327858985}" type="datetimeFigureOut">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4AC9A-69C0-684A-B31E-321CF3F4CE07}" type="slidenum">
              <a:rPr lang="en-US" smtClean="0"/>
              <a:t>‹#›</a:t>
            </a:fld>
            <a:endParaRPr lang="en-US"/>
          </a:p>
        </p:txBody>
      </p:sp>
    </p:spTree>
    <p:extLst>
      <p:ext uri="{BB962C8B-B14F-4D97-AF65-F5344CB8AC3E}">
        <p14:creationId xmlns:p14="http://schemas.microsoft.com/office/powerpoint/2010/main" val="4108471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edit Master text styles</a:t>
            </a:r>
          </a:p>
        </p:txBody>
      </p:sp>
      <p:sp>
        <p:nvSpPr>
          <p:cNvPr id="5" name="Date Placeholder 4"/>
          <p:cNvSpPr>
            <a:spLocks noGrp="1"/>
          </p:cNvSpPr>
          <p:nvPr>
            <p:ph type="dt" sz="half" idx="10"/>
          </p:nvPr>
        </p:nvSpPr>
        <p:spPr/>
        <p:txBody>
          <a:bodyPr/>
          <a:lstStyle/>
          <a:p>
            <a:fld id="{924D53DC-5438-0A4A-91A2-C84327858985}" type="datetimeFigureOut">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4AC9A-69C0-684A-B31E-321CF3F4CE07}" type="slidenum">
              <a:rPr lang="en-US" smtClean="0"/>
              <a:t>‹#›</a:t>
            </a:fld>
            <a:endParaRPr lang="en-US"/>
          </a:p>
        </p:txBody>
      </p:sp>
    </p:spTree>
    <p:extLst>
      <p:ext uri="{BB962C8B-B14F-4D97-AF65-F5344CB8AC3E}">
        <p14:creationId xmlns:p14="http://schemas.microsoft.com/office/powerpoint/2010/main" val="524953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lt1">
              <a:alpha val="73000"/>
            </a:schemeClr>
          </a:solidFill>
        </p:spPr>
        <p:style>
          <a:lnRef idx="2">
            <a:schemeClr val="dk1"/>
          </a:lnRef>
          <a:fillRef idx="1">
            <a:schemeClr val="lt1"/>
          </a:fillRef>
          <a:effectRef idx="0">
            <a:schemeClr val="dk1"/>
          </a:effectRef>
          <a:fontRef idx="none"/>
        </p:style>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a:solidFill>
            <a:schemeClr val="lt1">
              <a:alpha val="74000"/>
            </a:schemeClr>
          </a:solidFill>
        </p:spPr>
        <p:style>
          <a:lnRef idx="2">
            <a:schemeClr val="dk1"/>
          </a:lnRef>
          <a:fillRef idx="1">
            <a:schemeClr val="lt1"/>
          </a:fillRef>
          <a:effectRef idx="0">
            <a:schemeClr val="dk1"/>
          </a:effectRef>
          <a:fontRef idx="none"/>
        </p:style>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D53DC-5438-0A4A-91A2-C84327858985}" type="datetimeFigureOut">
              <a:rPr lang="en-US" smtClean="0"/>
              <a:t>4/27/2017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4AC9A-69C0-684A-B31E-321CF3F4CE07}" type="slidenum">
              <a:rPr lang="en-US" smtClean="0"/>
              <a:t>‹#›</a:t>
            </a:fld>
            <a:endParaRPr lang="en-US"/>
          </a:p>
        </p:txBody>
      </p:sp>
    </p:spTree>
    <p:extLst>
      <p:ext uri="{BB962C8B-B14F-4D97-AF65-F5344CB8AC3E}">
        <p14:creationId xmlns:p14="http://schemas.microsoft.com/office/powerpoint/2010/main" val="1380908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Romantics:</a:t>
            </a:r>
            <a:br>
              <a:rPr lang="en-US" dirty="0"/>
            </a:br>
            <a:r>
              <a:rPr lang="en-US" dirty="0"/>
              <a:t>Percy Bysshe Shelley</a:t>
            </a:r>
          </a:p>
        </p:txBody>
      </p:sp>
      <p:sp>
        <p:nvSpPr>
          <p:cNvPr id="3" name="Subtitle 2"/>
          <p:cNvSpPr>
            <a:spLocks noGrp="1"/>
          </p:cNvSpPr>
          <p:nvPr>
            <p:ph type="subTitle" idx="1"/>
          </p:nvPr>
        </p:nvSpPr>
        <p:spPr>
          <a:xfrm>
            <a:off x="685801" y="3886200"/>
            <a:ext cx="7772400" cy="1752600"/>
          </a:xfrm>
        </p:spPr>
        <p:txBody>
          <a:bodyPr>
            <a:normAutofit fontScale="85000" lnSpcReduction="20000"/>
          </a:bodyPr>
          <a:lstStyle/>
          <a:p>
            <a:r>
              <a:rPr lang="en-US" dirty="0">
                <a:solidFill>
                  <a:schemeClr val="tx1">
                    <a:lumMod val="65000"/>
                    <a:lumOff val="35000"/>
                  </a:schemeClr>
                </a:solidFill>
              </a:rPr>
              <a:t>‘The cold earth slept below’</a:t>
            </a:r>
          </a:p>
          <a:p>
            <a:r>
              <a:rPr lang="en-US" dirty="0">
                <a:solidFill>
                  <a:schemeClr val="tx1">
                    <a:lumMod val="65000"/>
                    <a:lumOff val="35000"/>
                  </a:schemeClr>
                </a:solidFill>
              </a:rPr>
              <a:t>Stanzas Written in Dejection, near Naples</a:t>
            </a:r>
          </a:p>
          <a:p>
            <a:r>
              <a:rPr lang="en-US" dirty="0">
                <a:solidFill>
                  <a:schemeClr val="tx1">
                    <a:lumMod val="65000"/>
                    <a:lumOff val="35000"/>
                  </a:schemeClr>
                </a:solidFill>
              </a:rPr>
              <a:t>Ode to the West Wind</a:t>
            </a:r>
          </a:p>
          <a:p>
            <a:r>
              <a:rPr lang="en-US" dirty="0">
                <a:solidFill>
                  <a:schemeClr val="tx1">
                    <a:lumMod val="65000"/>
                    <a:lumOff val="35000"/>
                  </a:schemeClr>
                </a:solidFill>
              </a:rPr>
              <a:t>The Question</a:t>
            </a:r>
          </a:p>
        </p:txBody>
      </p:sp>
    </p:spTree>
    <p:extLst>
      <p:ext uri="{BB962C8B-B14F-4D97-AF65-F5344CB8AC3E}">
        <p14:creationId xmlns:p14="http://schemas.microsoft.com/office/powerpoint/2010/main" val="341405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316"/>
            <a:ext cx="8229600" cy="5449848"/>
          </a:xfrm>
        </p:spPr>
        <p:txBody>
          <a:bodyPr>
            <a:normAutofit/>
          </a:bodyPr>
          <a:lstStyle/>
          <a:p>
            <a:pPr marL="0" indent="0">
              <a:buNone/>
            </a:pPr>
            <a:r>
              <a:rPr lang="en-US" b="1" dirty="0"/>
              <a:t>Stanzas Written in Dejection, near Naples</a:t>
            </a:r>
            <a:endParaRPr lang="en-US" sz="1400" dirty="0"/>
          </a:p>
          <a:p>
            <a:pPr marL="0" indent="0">
              <a:buNone/>
            </a:pPr>
            <a:endParaRPr lang="en-US" sz="2800" dirty="0"/>
          </a:p>
          <a:p>
            <a:r>
              <a:rPr lang="en-US" sz="2800" dirty="0"/>
              <a:t>How does the tone develop in Stanza 4? What desire does Shelley express here?</a:t>
            </a:r>
          </a:p>
          <a:p>
            <a:r>
              <a:rPr lang="en-US" sz="2800" dirty="0"/>
              <a:t>Explore the use of language and imagery to convey these ideas.</a:t>
            </a:r>
            <a:endParaRPr lang="en-US" dirty="0"/>
          </a:p>
        </p:txBody>
      </p:sp>
    </p:spTree>
    <p:extLst>
      <p:ext uri="{BB962C8B-B14F-4D97-AF65-F5344CB8AC3E}">
        <p14:creationId xmlns:p14="http://schemas.microsoft.com/office/powerpoint/2010/main" val="2512951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316"/>
            <a:ext cx="8229600" cy="5449848"/>
          </a:xfrm>
        </p:spPr>
        <p:txBody>
          <a:bodyPr>
            <a:normAutofit fontScale="85000" lnSpcReduction="20000"/>
          </a:bodyPr>
          <a:lstStyle/>
          <a:p>
            <a:pPr marL="0" indent="0">
              <a:buNone/>
            </a:pPr>
            <a:r>
              <a:rPr lang="en-US" b="1" dirty="0"/>
              <a:t>Stanzas Written in Dejection, near Naples</a:t>
            </a:r>
            <a:endParaRPr lang="en-US" sz="1400" dirty="0"/>
          </a:p>
          <a:p>
            <a:pPr marL="0" indent="0">
              <a:buNone/>
            </a:pPr>
            <a:endParaRPr lang="en-US" sz="2800" dirty="0"/>
          </a:p>
          <a:p>
            <a:r>
              <a:rPr lang="en-US" sz="2800" dirty="0"/>
              <a:t>Stanza 5: ‘Some might lament that I were cold’ – what does this suggest?</a:t>
            </a:r>
          </a:p>
          <a:p>
            <a:r>
              <a:rPr lang="en-US" sz="2800" dirty="0"/>
              <a:t>How does Shelley suggest in this stanza that he is aware of the fact that he is unappreciative of the beauty of the natural world around him?</a:t>
            </a:r>
          </a:p>
          <a:p>
            <a:r>
              <a:rPr lang="en-US" sz="2800" dirty="0"/>
              <a:t>How does the use of structure in this stanza affect the tone? Think about caesurae in particular.</a:t>
            </a:r>
          </a:p>
          <a:p>
            <a:r>
              <a:rPr lang="en-US" sz="2800" dirty="0"/>
              <a:t>The final few lines have a fairly awkward syntax: what does Shelley mean when he says the following?</a:t>
            </a:r>
          </a:p>
          <a:p>
            <a:pPr marL="400050" lvl="1" indent="0">
              <a:buNone/>
            </a:pPr>
            <a:r>
              <a:rPr lang="en-US" dirty="0">
                <a:solidFill>
                  <a:schemeClr val="accent2">
                    <a:lumMod val="75000"/>
                  </a:schemeClr>
                </a:solidFill>
              </a:rPr>
              <a:t>…and yet regret,</a:t>
            </a:r>
          </a:p>
          <a:p>
            <a:pPr marL="400050" lvl="1" indent="0">
              <a:buNone/>
            </a:pPr>
            <a:r>
              <a:rPr lang="en-US" dirty="0">
                <a:solidFill>
                  <a:schemeClr val="accent5">
                    <a:lumMod val="50000"/>
                  </a:schemeClr>
                </a:solidFill>
              </a:rPr>
              <a:t>Unlike this day, which when the sun</a:t>
            </a:r>
          </a:p>
          <a:p>
            <a:pPr marL="400050" lvl="1" indent="0">
              <a:buNone/>
            </a:pPr>
            <a:r>
              <a:rPr lang="en-US" dirty="0">
                <a:solidFill>
                  <a:schemeClr val="accent5">
                    <a:lumMod val="50000"/>
                  </a:schemeClr>
                </a:solidFill>
              </a:rPr>
              <a:t>Shall on its stainless glory set,</a:t>
            </a:r>
          </a:p>
          <a:p>
            <a:pPr marL="400050" lvl="1" indent="0">
              <a:buNone/>
            </a:pPr>
            <a:r>
              <a:rPr lang="en-US" dirty="0">
                <a:solidFill>
                  <a:schemeClr val="accent2">
                    <a:lumMod val="75000"/>
                  </a:schemeClr>
                </a:solidFill>
              </a:rPr>
              <a:t>Will linger, </a:t>
            </a:r>
            <a:r>
              <a:rPr lang="en-US" dirty="0">
                <a:solidFill>
                  <a:srgbClr val="215968"/>
                </a:solidFill>
              </a:rPr>
              <a:t>though enjoyed, like joy in memory yet.</a:t>
            </a:r>
          </a:p>
        </p:txBody>
      </p:sp>
    </p:spTree>
    <p:extLst>
      <p:ext uri="{BB962C8B-B14F-4D97-AF65-F5344CB8AC3E}">
        <p14:creationId xmlns:p14="http://schemas.microsoft.com/office/powerpoint/2010/main" val="3026466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316"/>
            <a:ext cx="8229600" cy="5449848"/>
          </a:xfrm>
        </p:spPr>
        <p:txBody>
          <a:bodyPr>
            <a:normAutofit/>
          </a:bodyPr>
          <a:lstStyle/>
          <a:p>
            <a:pPr marL="0" indent="0">
              <a:buNone/>
            </a:pPr>
            <a:r>
              <a:rPr lang="en-US" b="1" dirty="0"/>
              <a:t>Ode to the West Wind</a:t>
            </a:r>
            <a:endParaRPr lang="en-US" sz="1400" dirty="0"/>
          </a:p>
          <a:p>
            <a:pPr marL="0" indent="0">
              <a:buNone/>
            </a:pPr>
            <a:endParaRPr lang="en-US" sz="2800" dirty="0"/>
          </a:p>
          <a:p>
            <a:pPr marL="0" indent="0">
              <a:buNone/>
            </a:pPr>
            <a:r>
              <a:rPr lang="en-US" sz="2800" dirty="0"/>
              <a:t>What is this poem about?</a:t>
            </a:r>
          </a:p>
          <a:p>
            <a:pPr marL="0" indent="0">
              <a:buNone/>
            </a:pPr>
            <a:r>
              <a:rPr lang="en-US" sz="2800" dirty="0"/>
              <a:t>Is the West Wind literal or metaphorical?</a:t>
            </a:r>
          </a:p>
          <a:p>
            <a:pPr marL="0" indent="0">
              <a:buNone/>
            </a:pPr>
            <a:r>
              <a:rPr lang="en-US" sz="2800" dirty="0"/>
              <a:t>What are the key ideas expressed?</a:t>
            </a:r>
          </a:p>
        </p:txBody>
      </p:sp>
    </p:spTree>
    <p:extLst>
      <p:ext uri="{BB962C8B-B14F-4D97-AF65-F5344CB8AC3E}">
        <p14:creationId xmlns:p14="http://schemas.microsoft.com/office/powerpoint/2010/main" val="214554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316"/>
            <a:ext cx="8229600" cy="5449848"/>
          </a:xfrm>
        </p:spPr>
        <p:txBody>
          <a:bodyPr>
            <a:normAutofit fontScale="70000" lnSpcReduction="20000"/>
          </a:bodyPr>
          <a:lstStyle/>
          <a:p>
            <a:pPr marL="0" indent="0">
              <a:buNone/>
            </a:pPr>
            <a:r>
              <a:rPr lang="en-US" sz="3000" b="1" dirty="0"/>
              <a:t>Context of the poem</a:t>
            </a:r>
            <a:endParaRPr lang="en-US" sz="2800" dirty="0"/>
          </a:p>
          <a:p>
            <a:r>
              <a:rPr lang="en-US" sz="2800" dirty="0"/>
              <a:t>Written in Italy in 1819</a:t>
            </a:r>
          </a:p>
          <a:p>
            <a:r>
              <a:rPr lang="en-US" sz="2800" dirty="0"/>
              <a:t>Some have interpreted the poem as Shelley lamenting his inability to help those back in England</a:t>
            </a:r>
          </a:p>
          <a:p>
            <a:r>
              <a:rPr lang="en-US" sz="2800" dirty="0"/>
              <a:t>The poem also expresses the hope that it will inspire and influence those who read it (a typically Romantic aim)</a:t>
            </a:r>
          </a:p>
          <a:p>
            <a:r>
              <a:rPr lang="en-US" sz="2800" dirty="0"/>
              <a:t>Some also believe that it was written in response to the loss of his son William (who died the year after Clara, in early 1919)</a:t>
            </a:r>
          </a:p>
          <a:p>
            <a:r>
              <a:rPr lang="en-US" sz="2800" dirty="0"/>
              <a:t>Shelley certainly would have had the </a:t>
            </a:r>
            <a:r>
              <a:rPr lang="en-US" sz="2800" dirty="0" err="1"/>
              <a:t>Peterloo</a:t>
            </a:r>
            <a:r>
              <a:rPr lang="en-US" sz="2800" dirty="0"/>
              <a:t> Massacre (August 1819) in mind at the time of writing</a:t>
            </a:r>
          </a:p>
          <a:p>
            <a:pPr lvl="1"/>
            <a:r>
              <a:rPr lang="en-US" sz="2500" dirty="0">
                <a:solidFill>
                  <a:schemeClr val="accent2">
                    <a:lumMod val="75000"/>
                  </a:schemeClr>
                </a:solidFill>
              </a:rPr>
              <a:t>A long period of famine and unemployed following the Napoleonic Wars led the Manchester Patriotic Union to </a:t>
            </a:r>
            <a:r>
              <a:rPr lang="en-US" sz="2500" dirty="0" err="1">
                <a:solidFill>
                  <a:schemeClr val="accent2">
                    <a:lumMod val="75000"/>
                  </a:schemeClr>
                </a:solidFill>
              </a:rPr>
              <a:t>organise</a:t>
            </a:r>
            <a:r>
              <a:rPr lang="en-US" sz="2500" dirty="0">
                <a:solidFill>
                  <a:schemeClr val="accent2">
                    <a:lumMod val="75000"/>
                  </a:schemeClr>
                </a:solidFill>
              </a:rPr>
              <a:t> a demonstration to demand the reform of parliamentary representation </a:t>
            </a:r>
          </a:p>
          <a:p>
            <a:pPr lvl="1"/>
            <a:r>
              <a:rPr lang="en-US" sz="2500" dirty="0">
                <a:solidFill>
                  <a:schemeClr val="accent2">
                    <a:lumMod val="75000"/>
                  </a:schemeClr>
                </a:solidFill>
              </a:rPr>
              <a:t>Local magistrates called on military authorities to arrest the </a:t>
            </a:r>
            <a:r>
              <a:rPr lang="en-US" sz="2500" dirty="0" err="1">
                <a:solidFill>
                  <a:schemeClr val="accent2">
                    <a:lumMod val="75000"/>
                  </a:schemeClr>
                </a:solidFill>
              </a:rPr>
              <a:t>organisers</a:t>
            </a:r>
            <a:r>
              <a:rPr lang="en-US" sz="2500" dirty="0">
                <a:solidFill>
                  <a:schemeClr val="accent2">
                    <a:lumMod val="75000"/>
                  </a:schemeClr>
                </a:solidFill>
              </a:rPr>
              <a:t> and disperse the crowds</a:t>
            </a:r>
          </a:p>
          <a:p>
            <a:pPr lvl="1"/>
            <a:r>
              <a:rPr lang="en-US" sz="2500" dirty="0">
                <a:solidFill>
                  <a:schemeClr val="accent2">
                    <a:lumMod val="75000"/>
                  </a:schemeClr>
                </a:solidFill>
              </a:rPr>
              <a:t>Cavalry charged the crowds, leading to 15 deaths and 400-700 injuries</a:t>
            </a:r>
          </a:p>
          <a:p>
            <a:r>
              <a:rPr lang="en-US" sz="2800" dirty="0"/>
              <a:t>Other poems written at the same time include the same themes of political change and revolution (e.g. ‘Prometheus Unbound’ and ‘England in 1819’)</a:t>
            </a:r>
          </a:p>
        </p:txBody>
      </p:sp>
    </p:spTree>
    <p:extLst>
      <p:ext uri="{BB962C8B-B14F-4D97-AF65-F5344CB8AC3E}">
        <p14:creationId xmlns:p14="http://schemas.microsoft.com/office/powerpoint/2010/main" val="419127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dissolve">
                                      <p:cBhvr>
                                        <p:cTn id="19" dur="500"/>
                                        <p:tgtEl>
                                          <p:spTgt spid="3">
                                            <p:txEl>
                                              <p:pRg st="5" end="5"/>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dissolve">
                                      <p:cBhvr>
                                        <p:cTn id="25" dur="500"/>
                                        <p:tgtEl>
                                          <p:spTgt spid="3">
                                            <p:txEl>
                                              <p:pRg st="7" end="7"/>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dissolve">
                                      <p:cBhvr>
                                        <p:cTn id="28" dur="500"/>
                                        <p:tgtEl>
                                          <p:spTgt spid="3">
                                            <p:txEl>
                                              <p:pRg st="8" end="8"/>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dissolv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316"/>
            <a:ext cx="8229600" cy="5449848"/>
          </a:xfrm>
        </p:spPr>
        <p:txBody>
          <a:bodyPr>
            <a:normAutofit/>
          </a:bodyPr>
          <a:lstStyle/>
          <a:p>
            <a:pPr marL="0" indent="0">
              <a:buNone/>
            </a:pPr>
            <a:r>
              <a:rPr lang="en-US" sz="3000" b="1" dirty="0"/>
              <a:t>Form and structure</a:t>
            </a:r>
          </a:p>
          <a:p>
            <a:pPr marL="0" indent="0">
              <a:buNone/>
            </a:pPr>
            <a:endParaRPr lang="en-US" sz="2000" b="1" dirty="0"/>
          </a:p>
          <a:p>
            <a:pPr marL="0" indent="0">
              <a:buNone/>
            </a:pPr>
            <a:r>
              <a:rPr lang="en-US" sz="3000" dirty="0"/>
              <a:t>What is the form of this poem?</a:t>
            </a:r>
          </a:p>
          <a:p>
            <a:r>
              <a:rPr lang="en-US" sz="3000" dirty="0"/>
              <a:t>It is an ode, written in iambic pentameter</a:t>
            </a:r>
          </a:p>
          <a:p>
            <a:r>
              <a:rPr lang="en-US" sz="2800" dirty="0"/>
              <a:t>It consists of five sections known as ‘cantos’ written in </a:t>
            </a:r>
            <a:r>
              <a:rPr lang="en-US" sz="2800" dirty="0" err="1"/>
              <a:t>terza</a:t>
            </a:r>
            <a:r>
              <a:rPr lang="en-US" sz="2800" dirty="0"/>
              <a:t> </a:t>
            </a:r>
            <a:r>
              <a:rPr lang="en-US" sz="2800" dirty="0" err="1"/>
              <a:t>rima</a:t>
            </a:r>
            <a:r>
              <a:rPr lang="en-US" sz="2800" dirty="0"/>
              <a:t> (using the interlocking rhyme scheme ABA BCB CDC DED), each ending with a rhyming couplet</a:t>
            </a:r>
          </a:p>
          <a:p>
            <a:r>
              <a:rPr lang="en-US" sz="2800" dirty="0">
                <a:solidFill>
                  <a:schemeClr val="accent2">
                    <a:lumMod val="75000"/>
                  </a:schemeClr>
                </a:solidFill>
              </a:rPr>
              <a:t>What could be the significance of this form?</a:t>
            </a:r>
          </a:p>
          <a:p>
            <a:endParaRPr lang="en-US" sz="2800" dirty="0"/>
          </a:p>
        </p:txBody>
      </p:sp>
    </p:spTree>
    <p:extLst>
      <p:ext uri="{BB962C8B-B14F-4D97-AF65-F5344CB8AC3E}">
        <p14:creationId xmlns:p14="http://schemas.microsoft.com/office/powerpoint/2010/main" val="4464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dissolv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316"/>
            <a:ext cx="8229600" cy="5449848"/>
          </a:xfrm>
        </p:spPr>
        <p:txBody>
          <a:bodyPr>
            <a:normAutofit lnSpcReduction="10000"/>
          </a:bodyPr>
          <a:lstStyle/>
          <a:p>
            <a:pPr marL="0" indent="0">
              <a:buNone/>
            </a:pPr>
            <a:r>
              <a:rPr lang="en-US" sz="3000" b="1" dirty="0"/>
              <a:t>Canto 1</a:t>
            </a:r>
          </a:p>
          <a:p>
            <a:pPr marL="0" indent="0">
              <a:buNone/>
            </a:pPr>
            <a:endParaRPr lang="en-US" sz="2000" b="1" dirty="0"/>
          </a:p>
          <a:p>
            <a:r>
              <a:rPr lang="en-US" sz="2800" dirty="0"/>
              <a:t>Comment on the poetic voice in this canto (and in cantos 2 and 3). Key word: apostrophe</a:t>
            </a:r>
          </a:p>
          <a:p>
            <a:r>
              <a:rPr lang="en-US" sz="2800" dirty="0"/>
              <a:t>Which of the elements is referred to in this stanza? Explore one or two examples of this.</a:t>
            </a:r>
          </a:p>
          <a:p>
            <a:r>
              <a:rPr lang="en-US" sz="2800" dirty="0"/>
              <a:t>Explore the use of autumnal imagery: what mood or tone is created?</a:t>
            </a:r>
          </a:p>
          <a:p>
            <a:r>
              <a:rPr lang="en-US" sz="2800" dirty="0"/>
              <a:t>How does this imagery develop/change in the penultimate stanza?</a:t>
            </a:r>
          </a:p>
          <a:p>
            <a:r>
              <a:rPr lang="en-US" sz="2800" dirty="0"/>
              <a:t>What is the significance of the phrase ‘destroyer and preserver’?</a:t>
            </a:r>
          </a:p>
        </p:txBody>
      </p:sp>
    </p:spTree>
    <p:extLst>
      <p:ext uri="{BB962C8B-B14F-4D97-AF65-F5344CB8AC3E}">
        <p14:creationId xmlns:p14="http://schemas.microsoft.com/office/powerpoint/2010/main" val="822547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316"/>
            <a:ext cx="8229600" cy="5449848"/>
          </a:xfrm>
        </p:spPr>
        <p:txBody>
          <a:bodyPr>
            <a:normAutofit/>
          </a:bodyPr>
          <a:lstStyle/>
          <a:p>
            <a:pPr marL="0" indent="0">
              <a:buNone/>
            </a:pPr>
            <a:r>
              <a:rPr lang="en-US" sz="3000" b="1" dirty="0"/>
              <a:t>Canto 2</a:t>
            </a:r>
          </a:p>
          <a:p>
            <a:pPr marL="0" indent="0">
              <a:buNone/>
            </a:pPr>
            <a:endParaRPr lang="en-US" sz="2000" b="1" dirty="0"/>
          </a:p>
          <a:p>
            <a:r>
              <a:rPr lang="en-US" sz="2800" dirty="0"/>
              <a:t>Which of the elements is referred to here? How does this differ from Canto 1?</a:t>
            </a:r>
          </a:p>
          <a:p>
            <a:r>
              <a:rPr lang="en-US" sz="2800" dirty="0"/>
              <a:t>What is the significance of the imagery in stanzas 2 and 3?</a:t>
            </a:r>
          </a:p>
          <a:p>
            <a:r>
              <a:rPr lang="en-US" sz="2800" dirty="0"/>
              <a:t>How does Shelley make use of funereal imagery in this canto?</a:t>
            </a:r>
          </a:p>
          <a:p>
            <a:r>
              <a:rPr lang="en-US" sz="2800" dirty="0"/>
              <a:t>Explore the use of </a:t>
            </a:r>
            <a:r>
              <a:rPr lang="en-US" sz="2800" dirty="0" err="1"/>
              <a:t>colour</a:t>
            </a:r>
            <a:r>
              <a:rPr lang="en-US" sz="2800" dirty="0"/>
              <a:t> in this canto.</a:t>
            </a:r>
          </a:p>
        </p:txBody>
      </p:sp>
    </p:spTree>
    <p:extLst>
      <p:ext uri="{BB962C8B-B14F-4D97-AF65-F5344CB8AC3E}">
        <p14:creationId xmlns:p14="http://schemas.microsoft.com/office/powerpoint/2010/main" val="2676816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316"/>
            <a:ext cx="8229600" cy="5449848"/>
          </a:xfrm>
        </p:spPr>
        <p:txBody>
          <a:bodyPr>
            <a:normAutofit/>
          </a:bodyPr>
          <a:lstStyle/>
          <a:p>
            <a:pPr marL="0" indent="0">
              <a:buNone/>
            </a:pPr>
            <a:r>
              <a:rPr lang="en-US" sz="3000" b="1" dirty="0"/>
              <a:t>Canto 3</a:t>
            </a:r>
          </a:p>
          <a:p>
            <a:pPr marL="0" indent="0">
              <a:buNone/>
            </a:pPr>
            <a:endParaRPr lang="en-US" sz="2000" b="1" dirty="0"/>
          </a:p>
          <a:p>
            <a:r>
              <a:rPr lang="en-US" sz="2800" dirty="0"/>
              <a:t>Which of the elements is now referred to? Explore the imagery and use of </a:t>
            </a:r>
            <a:r>
              <a:rPr lang="en-US" sz="2800" dirty="0" err="1"/>
              <a:t>colour</a:t>
            </a:r>
            <a:r>
              <a:rPr lang="en-US" sz="2800" dirty="0"/>
              <a:t> in relation to this.</a:t>
            </a:r>
          </a:p>
          <a:p>
            <a:r>
              <a:rPr lang="en-US" sz="2800" dirty="0"/>
              <a:t>What could be the significance of the imagery in stanza 2? Explore more than one interpretation.</a:t>
            </a:r>
          </a:p>
          <a:p>
            <a:r>
              <a:rPr lang="en-US" sz="2800" dirty="0"/>
              <a:t>How is the influence of the West Wind demonstrated in the final stanza here?</a:t>
            </a:r>
          </a:p>
        </p:txBody>
      </p:sp>
    </p:spTree>
    <p:extLst>
      <p:ext uri="{BB962C8B-B14F-4D97-AF65-F5344CB8AC3E}">
        <p14:creationId xmlns:p14="http://schemas.microsoft.com/office/powerpoint/2010/main" val="1819193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316"/>
            <a:ext cx="8229600" cy="5449848"/>
          </a:xfrm>
        </p:spPr>
        <p:txBody>
          <a:bodyPr>
            <a:normAutofit/>
          </a:bodyPr>
          <a:lstStyle/>
          <a:p>
            <a:pPr marL="0" indent="0">
              <a:buNone/>
            </a:pPr>
            <a:r>
              <a:rPr lang="en-US" sz="3000" b="1" dirty="0"/>
              <a:t>Canto 4</a:t>
            </a:r>
          </a:p>
          <a:p>
            <a:pPr marL="0" indent="0">
              <a:buNone/>
            </a:pPr>
            <a:endParaRPr lang="en-US" sz="2000" b="1" dirty="0"/>
          </a:p>
          <a:p>
            <a:r>
              <a:rPr lang="en-US" sz="2800" dirty="0"/>
              <a:t>The tone changes in this canto: in what way?</a:t>
            </a:r>
          </a:p>
          <a:p>
            <a:r>
              <a:rPr lang="en-US" sz="2800" dirty="0"/>
              <a:t>What is the significance of the imagery in the first stanza here?</a:t>
            </a:r>
          </a:p>
          <a:p>
            <a:r>
              <a:rPr lang="en-US" sz="2800" dirty="0"/>
              <a:t>What impression do we get of the speaker/Shelley in this canto?</a:t>
            </a:r>
          </a:p>
          <a:p>
            <a:r>
              <a:rPr lang="en-US" sz="2800" dirty="0"/>
              <a:t>What is the significance of the words in the final couplet?</a:t>
            </a:r>
          </a:p>
        </p:txBody>
      </p:sp>
    </p:spTree>
    <p:extLst>
      <p:ext uri="{BB962C8B-B14F-4D97-AF65-F5344CB8AC3E}">
        <p14:creationId xmlns:p14="http://schemas.microsoft.com/office/powerpoint/2010/main" val="1488230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316"/>
            <a:ext cx="8229600" cy="5449848"/>
          </a:xfrm>
        </p:spPr>
        <p:txBody>
          <a:bodyPr>
            <a:normAutofit/>
          </a:bodyPr>
          <a:lstStyle/>
          <a:p>
            <a:pPr marL="0" indent="0">
              <a:buNone/>
            </a:pPr>
            <a:r>
              <a:rPr lang="en-US" sz="3000" b="1" dirty="0"/>
              <a:t>Canto 5</a:t>
            </a:r>
          </a:p>
          <a:p>
            <a:pPr marL="0" indent="0">
              <a:buNone/>
            </a:pPr>
            <a:endParaRPr lang="en-US" sz="2000" b="1" dirty="0"/>
          </a:p>
          <a:p>
            <a:r>
              <a:rPr lang="en-US" sz="2800" dirty="0"/>
              <a:t>How does the tone continue to change/develop here?</a:t>
            </a:r>
          </a:p>
          <a:p>
            <a:r>
              <a:rPr lang="en-US" sz="2800" dirty="0"/>
              <a:t>How has the metaphor of the wind changed here? Explore Shelley’s final message.</a:t>
            </a:r>
          </a:p>
          <a:p>
            <a:r>
              <a:rPr lang="en-US" sz="2800" dirty="0"/>
              <a:t>Which of the elements in introduced in this canto and with what effect?</a:t>
            </a:r>
          </a:p>
          <a:p>
            <a:r>
              <a:rPr lang="en-US" sz="2800" dirty="0"/>
              <a:t>What is the significance of the final line: ‘If Winter comes, can Spring be far behind?’</a:t>
            </a:r>
          </a:p>
        </p:txBody>
      </p:sp>
    </p:spTree>
    <p:extLst>
      <p:ext uri="{BB962C8B-B14F-4D97-AF65-F5344CB8AC3E}">
        <p14:creationId xmlns:p14="http://schemas.microsoft.com/office/powerpoint/2010/main" val="1848935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316"/>
            <a:ext cx="8229600" cy="5449848"/>
          </a:xfrm>
        </p:spPr>
        <p:txBody>
          <a:bodyPr>
            <a:normAutofit fontScale="62500" lnSpcReduction="20000"/>
          </a:bodyPr>
          <a:lstStyle/>
          <a:p>
            <a:pPr marL="0" indent="0">
              <a:buNone/>
            </a:pPr>
            <a:r>
              <a:rPr lang="en-US" b="1" dirty="0"/>
              <a:t>Percy Bysshe Shelley </a:t>
            </a:r>
            <a:r>
              <a:rPr lang="en-US" dirty="0"/>
              <a:t>(1792-1822)</a:t>
            </a:r>
          </a:p>
          <a:p>
            <a:pPr marL="0" indent="0">
              <a:buNone/>
            </a:pPr>
            <a:endParaRPr lang="en-US" sz="1400" dirty="0"/>
          </a:p>
          <a:p>
            <a:pPr marL="0" indent="0">
              <a:buNone/>
            </a:pPr>
            <a:r>
              <a:rPr lang="en-US" sz="2800" dirty="0"/>
              <a:t>What do you know about this poet?</a:t>
            </a:r>
          </a:p>
          <a:p>
            <a:r>
              <a:rPr lang="en-US" sz="2600" dirty="0"/>
              <a:t>Came from a wealthy family and was in line to inherit his </a:t>
            </a:r>
            <a:br>
              <a:rPr lang="en-US" sz="2600" dirty="0"/>
            </a:br>
            <a:r>
              <a:rPr lang="en-US" sz="2600" dirty="0"/>
              <a:t>grandfather’s role as an MP</a:t>
            </a:r>
          </a:p>
          <a:p>
            <a:r>
              <a:rPr lang="en-US" sz="2600" dirty="0"/>
              <a:t>Went to Eton College and then Oxford, but was expelled from university </a:t>
            </a:r>
            <a:br>
              <a:rPr lang="en-US" sz="2600" dirty="0"/>
            </a:br>
            <a:r>
              <a:rPr lang="en-US" sz="2600" dirty="0"/>
              <a:t>for writing a pamphlet about atheism – this led to a fallout with his </a:t>
            </a:r>
            <a:br>
              <a:rPr lang="en-US" sz="2600" dirty="0"/>
            </a:br>
            <a:r>
              <a:rPr lang="en-US" sz="2600" dirty="0"/>
              <a:t>father, who disinherited him</a:t>
            </a:r>
          </a:p>
          <a:p>
            <a:r>
              <a:rPr lang="en-US" sz="2600" dirty="0"/>
              <a:t>He eloped in 1811 at the age of 19, with Harriet Westbrook (aged 16) – </a:t>
            </a:r>
            <a:br>
              <a:rPr lang="en-US" sz="2600" dirty="0"/>
            </a:br>
            <a:r>
              <a:rPr lang="en-US" sz="2600" dirty="0"/>
              <a:t>they moved to the Lake District where he continued to write</a:t>
            </a:r>
          </a:p>
          <a:p>
            <a:r>
              <a:rPr lang="en-US" sz="2600" dirty="0"/>
              <a:t>Three years later he left for Europe with another woman, Mary Godwin </a:t>
            </a:r>
            <a:br>
              <a:rPr lang="en-US" sz="2600" dirty="0"/>
            </a:br>
            <a:r>
              <a:rPr lang="en-US" sz="2600" dirty="0"/>
              <a:t>(who became Mary Shelley – author of </a:t>
            </a:r>
            <a:r>
              <a:rPr lang="en-US" sz="2600" i="1" dirty="0"/>
              <a:t>Frankenstein</a:t>
            </a:r>
            <a:r>
              <a:rPr lang="en-US" sz="2600" dirty="0"/>
              <a:t>)</a:t>
            </a:r>
          </a:p>
          <a:p>
            <a:r>
              <a:rPr lang="en-US" sz="2600" dirty="0"/>
              <a:t>In 1816 Harriet Westbrook’s body was found in a lake – it is thought she drowned herself</a:t>
            </a:r>
          </a:p>
          <a:p>
            <a:r>
              <a:rPr lang="en-US" sz="2600" dirty="0"/>
              <a:t>Three weeks later Shelley married Mary</a:t>
            </a:r>
          </a:p>
          <a:p>
            <a:r>
              <a:rPr lang="en-US" sz="2600" dirty="0"/>
              <a:t>He died just before his 30</a:t>
            </a:r>
            <a:r>
              <a:rPr lang="en-US" sz="2600" baseline="30000" dirty="0"/>
              <a:t>th</a:t>
            </a:r>
            <a:r>
              <a:rPr lang="en-US" sz="2600" dirty="0"/>
              <a:t> birthday when he was caught in a storm on a sailing trip</a:t>
            </a:r>
          </a:p>
          <a:p>
            <a:r>
              <a:rPr lang="en-US" sz="2600" dirty="0"/>
              <a:t>Shelley was the most politically active of the Romantic poets. He detested the waste of living in luxury and felt that the royal family were liars and hypocrites</a:t>
            </a:r>
          </a:p>
          <a:p>
            <a:r>
              <a:rPr lang="en-US" sz="2600" dirty="0"/>
              <a:t>He believed in humanity and equality rather than Christianity</a:t>
            </a:r>
          </a:p>
          <a:p>
            <a:r>
              <a:rPr lang="en-US" sz="2600" dirty="0"/>
              <a:t>He was an idealist who took an extreme position on things – this partly damaged his reputation as some people felt they couldn’t take him seriously</a:t>
            </a:r>
          </a:p>
        </p:txBody>
      </p:sp>
      <p:pic>
        <p:nvPicPr>
          <p:cNvPr id="2" name="Picture 1"/>
          <p:cNvPicPr>
            <a:picLocks noChangeAspect="1"/>
          </p:cNvPicPr>
          <p:nvPr/>
        </p:nvPicPr>
        <p:blipFill rotWithShape="1">
          <a:blip r:embed="rId2"/>
          <a:srcRect b="6441"/>
          <a:stretch/>
        </p:blipFill>
        <p:spPr>
          <a:xfrm>
            <a:off x="6889951" y="885386"/>
            <a:ext cx="1613782" cy="2088490"/>
          </a:xfrm>
          <a:prstGeom prst="rect">
            <a:avLst/>
          </a:prstGeom>
        </p:spPr>
      </p:pic>
    </p:spTree>
    <p:extLst>
      <p:ext uri="{BB962C8B-B14F-4D97-AF65-F5344CB8AC3E}">
        <p14:creationId xmlns:p14="http://schemas.microsoft.com/office/powerpoint/2010/main" val="286780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dissolv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dissolve">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dissolve">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dissolve">
                                      <p:cBhvr>
                                        <p:cTn id="5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316"/>
            <a:ext cx="8229600" cy="5449848"/>
          </a:xfrm>
        </p:spPr>
        <p:txBody>
          <a:bodyPr>
            <a:normAutofit/>
          </a:bodyPr>
          <a:lstStyle/>
          <a:p>
            <a:pPr marL="0" indent="0">
              <a:buNone/>
            </a:pPr>
            <a:r>
              <a:rPr lang="en-US" sz="3000" b="1" dirty="0"/>
              <a:t>Key themes</a:t>
            </a:r>
          </a:p>
          <a:p>
            <a:pPr marL="0" indent="0">
              <a:buNone/>
            </a:pPr>
            <a:endParaRPr lang="en-US" sz="2000" b="1" dirty="0"/>
          </a:p>
          <a:p>
            <a:pPr marL="0" indent="0">
              <a:buNone/>
            </a:pPr>
            <a:r>
              <a:rPr lang="en-US" sz="2800" dirty="0"/>
              <a:t>Comment on the significance of these key themes and motifs in ‘Ode to the West Wind’:</a:t>
            </a:r>
          </a:p>
          <a:p>
            <a:r>
              <a:rPr lang="en-US" sz="2800" dirty="0"/>
              <a:t>The poet as a visionary figure</a:t>
            </a:r>
          </a:p>
          <a:p>
            <a:r>
              <a:rPr lang="en-US" sz="2800" dirty="0"/>
              <a:t>Power of nature / the sublime</a:t>
            </a:r>
          </a:p>
          <a:p>
            <a:r>
              <a:rPr lang="en-US" sz="2800" dirty="0"/>
              <a:t>Autumn</a:t>
            </a:r>
            <a:endParaRPr lang="en-US" dirty="0"/>
          </a:p>
        </p:txBody>
      </p:sp>
    </p:spTree>
    <p:extLst>
      <p:ext uri="{BB962C8B-B14F-4D97-AF65-F5344CB8AC3E}">
        <p14:creationId xmlns:p14="http://schemas.microsoft.com/office/powerpoint/2010/main" val="4286011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316"/>
            <a:ext cx="8229600" cy="5449848"/>
          </a:xfrm>
        </p:spPr>
        <p:txBody>
          <a:bodyPr>
            <a:normAutofit/>
          </a:bodyPr>
          <a:lstStyle/>
          <a:p>
            <a:pPr marL="0" indent="0">
              <a:buNone/>
            </a:pPr>
            <a:r>
              <a:rPr lang="en-US" b="1" dirty="0"/>
              <a:t>The Question</a:t>
            </a:r>
            <a:endParaRPr lang="en-US" sz="1400" dirty="0"/>
          </a:p>
          <a:p>
            <a:pPr marL="0" indent="0">
              <a:buNone/>
            </a:pPr>
            <a:endParaRPr lang="en-US" sz="2800" dirty="0"/>
          </a:p>
          <a:p>
            <a:pPr marL="0" indent="0">
              <a:buNone/>
            </a:pPr>
            <a:r>
              <a:rPr lang="en-US" sz="2800" dirty="0"/>
              <a:t>What is the significance of the title ‘The Question’?</a:t>
            </a:r>
          </a:p>
          <a:p>
            <a:pPr marL="0" indent="0">
              <a:buNone/>
            </a:pPr>
            <a:r>
              <a:rPr lang="en-US" sz="2800" dirty="0"/>
              <a:t>What are the key images, themes and ideas in this poem?</a:t>
            </a:r>
          </a:p>
          <a:p>
            <a:pPr marL="0" indent="0">
              <a:buNone/>
            </a:pPr>
            <a:endParaRPr lang="en-US" sz="2800" dirty="0"/>
          </a:p>
          <a:p>
            <a:pPr marL="0" indent="0">
              <a:buNone/>
            </a:pPr>
            <a:r>
              <a:rPr lang="en-US" sz="2800" dirty="0"/>
              <a:t>Comment on the form and structure:</a:t>
            </a:r>
          </a:p>
          <a:p>
            <a:r>
              <a:rPr lang="en-US" sz="2800" dirty="0"/>
              <a:t>Rhythm/meter?</a:t>
            </a:r>
          </a:p>
          <a:p>
            <a:r>
              <a:rPr lang="en-US" sz="2800" dirty="0"/>
              <a:t>Rhyme?</a:t>
            </a:r>
          </a:p>
          <a:p>
            <a:r>
              <a:rPr lang="en-US" sz="2800" dirty="0"/>
              <a:t>Significance of this?</a:t>
            </a:r>
          </a:p>
        </p:txBody>
      </p:sp>
    </p:spTree>
    <p:extLst>
      <p:ext uri="{BB962C8B-B14F-4D97-AF65-F5344CB8AC3E}">
        <p14:creationId xmlns:p14="http://schemas.microsoft.com/office/powerpoint/2010/main" val="257612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dissolve">
                                      <p:cBhvr>
                                        <p:cTn id="13" dur="500"/>
                                        <p:tgtEl>
                                          <p:spTgt spid="3">
                                            <p:txEl>
                                              <p:pRg st="7" end="7"/>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dissolve">
                                      <p:cBhvr>
                                        <p:cTn id="1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316"/>
            <a:ext cx="8229600" cy="5449848"/>
          </a:xfrm>
        </p:spPr>
        <p:txBody>
          <a:bodyPr>
            <a:normAutofit/>
          </a:bodyPr>
          <a:lstStyle/>
          <a:p>
            <a:pPr marL="0" indent="0">
              <a:buNone/>
            </a:pPr>
            <a:r>
              <a:rPr lang="en-US" b="1" dirty="0"/>
              <a:t>The Question</a:t>
            </a:r>
            <a:endParaRPr lang="en-US" sz="1400" dirty="0"/>
          </a:p>
          <a:p>
            <a:pPr marL="0" indent="0">
              <a:buNone/>
            </a:pPr>
            <a:endParaRPr lang="en-US" sz="2800" dirty="0"/>
          </a:p>
          <a:p>
            <a:pPr marL="0" indent="0">
              <a:buNone/>
            </a:pPr>
            <a:r>
              <a:rPr lang="en-US" sz="2800" dirty="0"/>
              <a:t>This poem is a loose adaptation of a section of Dante’s ‘</a:t>
            </a:r>
            <a:r>
              <a:rPr lang="en-US" sz="2800" dirty="0" err="1"/>
              <a:t>Purgatorio</a:t>
            </a:r>
            <a:r>
              <a:rPr lang="en-US" sz="2800" dirty="0"/>
              <a:t>’ (Canto 28).</a:t>
            </a:r>
          </a:p>
          <a:p>
            <a:r>
              <a:rPr lang="en-US" sz="2800" dirty="0">
                <a:solidFill>
                  <a:schemeClr val="accent2">
                    <a:lumMod val="75000"/>
                  </a:schemeClr>
                </a:solidFill>
              </a:rPr>
              <a:t>Have a read through the extract from </a:t>
            </a:r>
            <a:r>
              <a:rPr lang="en-US" sz="2800" dirty="0" err="1">
                <a:solidFill>
                  <a:schemeClr val="accent2">
                    <a:lumMod val="75000"/>
                  </a:schemeClr>
                </a:solidFill>
              </a:rPr>
              <a:t>Purgatorio</a:t>
            </a:r>
            <a:r>
              <a:rPr lang="en-US" sz="2800" dirty="0">
                <a:solidFill>
                  <a:schemeClr val="accent2">
                    <a:lumMod val="75000"/>
                  </a:schemeClr>
                </a:solidFill>
              </a:rPr>
              <a:t> on your handout</a:t>
            </a:r>
          </a:p>
          <a:p>
            <a:r>
              <a:rPr lang="en-US" sz="2800" dirty="0">
                <a:solidFill>
                  <a:schemeClr val="accent2">
                    <a:lumMod val="75000"/>
                  </a:schemeClr>
                </a:solidFill>
              </a:rPr>
              <a:t>What similarities do you notice between the two poems?</a:t>
            </a:r>
          </a:p>
          <a:p>
            <a:r>
              <a:rPr lang="en-US" sz="2800" dirty="0">
                <a:solidFill>
                  <a:schemeClr val="accent2">
                    <a:lumMod val="75000"/>
                  </a:schemeClr>
                </a:solidFill>
              </a:rPr>
              <a:t>There are also some stark contrasts: what are they and what is the significance of these?</a:t>
            </a:r>
          </a:p>
        </p:txBody>
      </p:sp>
    </p:spTree>
    <p:extLst>
      <p:ext uri="{BB962C8B-B14F-4D97-AF65-F5344CB8AC3E}">
        <p14:creationId xmlns:p14="http://schemas.microsoft.com/office/powerpoint/2010/main" val="271329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316"/>
            <a:ext cx="8229600" cy="5449848"/>
          </a:xfrm>
        </p:spPr>
        <p:txBody>
          <a:bodyPr>
            <a:normAutofit fontScale="85000" lnSpcReduction="20000"/>
          </a:bodyPr>
          <a:lstStyle/>
          <a:p>
            <a:pPr marL="0" indent="0">
              <a:buNone/>
            </a:pPr>
            <a:r>
              <a:rPr lang="en-US" b="1" dirty="0"/>
              <a:t>The Question</a:t>
            </a:r>
            <a:endParaRPr lang="en-US" sz="1400" dirty="0"/>
          </a:p>
          <a:p>
            <a:pPr marL="0" indent="0">
              <a:buNone/>
            </a:pPr>
            <a:endParaRPr lang="en-US" sz="2800" dirty="0"/>
          </a:p>
          <a:p>
            <a:pPr marL="0" indent="0">
              <a:buNone/>
            </a:pPr>
            <a:r>
              <a:rPr lang="en-US" sz="2800" b="1" dirty="0"/>
              <a:t>Key images to explore:</a:t>
            </a:r>
          </a:p>
          <a:p>
            <a:r>
              <a:rPr lang="en-US" sz="2800" dirty="0"/>
              <a:t>The idea of dreams and visions</a:t>
            </a:r>
          </a:p>
          <a:p>
            <a:r>
              <a:rPr lang="en-US" sz="2800" dirty="0"/>
              <a:t>Significance of the stream</a:t>
            </a:r>
          </a:p>
          <a:p>
            <a:pPr lvl="1"/>
            <a:r>
              <a:rPr lang="en-US" sz="2400" dirty="0">
                <a:solidFill>
                  <a:schemeClr val="accent2">
                    <a:lumMod val="75000"/>
                  </a:schemeClr>
                </a:solidFill>
              </a:rPr>
              <a:t>In Dante’s poem, the river he visits is Lethe, a river in Hades whose water caused forgetfulness</a:t>
            </a:r>
          </a:p>
          <a:p>
            <a:r>
              <a:rPr lang="en-US" sz="2800" dirty="0"/>
              <a:t>Wide range of references to spring flowers (why spring in particular? why so many different flowers? why such specific names of flowers?)</a:t>
            </a:r>
          </a:p>
          <a:p>
            <a:r>
              <a:rPr lang="en-US" sz="2800" dirty="0"/>
              <a:t>Comparisons of flowers to children (stanza 2 and stanza 5) – think about the importance of children in Romantic poetry</a:t>
            </a:r>
          </a:p>
          <a:p>
            <a:r>
              <a:rPr lang="en-US" sz="2800" dirty="0"/>
              <a:t>References to the heavens/stars</a:t>
            </a:r>
          </a:p>
          <a:p>
            <a:r>
              <a:rPr lang="en-US" sz="2800" dirty="0"/>
              <a:t>Significance of the final stanza: what could the ‘visionary flowers’ represent? why does Shelley have no one to present them to?</a:t>
            </a:r>
          </a:p>
          <a:p>
            <a:endParaRPr lang="en-US" sz="2800" dirty="0"/>
          </a:p>
        </p:txBody>
      </p:sp>
    </p:spTree>
    <p:extLst>
      <p:ext uri="{BB962C8B-B14F-4D97-AF65-F5344CB8AC3E}">
        <p14:creationId xmlns:p14="http://schemas.microsoft.com/office/powerpoint/2010/main" val="1399053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316"/>
            <a:ext cx="8229600" cy="5449848"/>
          </a:xfrm>
        </p:spPr>
        <p:txBody>
          <a:bodyPr>
            <a:normAutofit/>
          </a:bodyPr>
          <a:lstStyle/>
          <a:p>
            <a:pPr marL="0" indent="0">
              <a:buNone/>
            </a:pPr>
            <a:r>
              <a:rPr lang="en-US" b="1" dirty="0"/>
              <a:t>Exam style task</a:t>
            </a:r>
          </a:p>
          <a:p>
            <a:pPr marL="0" indent="0">
              <a:buNone/>
            </a:pPr>
            <a:endParaRPr lang="en-US" sz="2800" dirty="0"/>
          </a:p>
          <a:p>
            <a:pPr marL="0" indent="0">
              <a:buNone/>
            </a:pPr>
            <a:r>
              <a:rPr lang="en-US" sz="2800" dirty="0"/>
              <a:t>Explore the ways in which nature is presented in ‘Ode to the West Wind’</a:t>
            </a:r>
            <a:r>
              <a:rPr lang="en-US" sz="2800" i="1" dirty="0"/>
              <a:t> </a:t>
            </a:r>
            <a:r>
              <a:rPr lang="en-US" sz="2800" dirty="0"/>
              <a:t>by Percy Bysshe Shelley and </a:t>
            </a:r>
            <a:r>
              <a:rPr lang="en-US" sz="2800" b="1" dirty="0"/>
              <a:t>one</a:t>
            </a:r>
            <a:r>
              <a:rPr lang="en-US" sz="2800" dirty="0"/>
              <a:t> other poem.</a:t>
            </a:r>
          </a:p>
          <a:p>
            <a:pPr marL="0" indent="0">
              <a:buNone/>
            </a:pPr>
            <a:endParaRPr lang="en-US" sz="2800" dirty="0"/>
          </a:p>
          <a:p>
            <a:pPr marL="0" indent="0">
              <a:buNone/>
            </a:pPr>
            <a:r>
              <a:rPr lang="en-US" sz="2800" dirty="0"/>
              <a:t>You must discuss relevant contextual factors.</a:t>
            </a:r>
          </a:p>
          <a:p>
            <a:pPr marL="0" indent="0">
              <a:buNone/>
            </a:pPr>
            <a:endParaRPr lang="en-US" sz="2800" dirty="0"/>
          </a:p>
          <a:p>
            <a:pPr marL="0" indent="0" algn="r">
              <a:buNone/>
            </a:pPr>
            <a:r>
              <a:rPr lang="en-US" sz="2800" b="1" dirty="0"/>
              <a:t>(30 marks)</a:t>
            </a:r>
          </a:p>
        </p:txBody>
      </p:sp>
    </p:spTree>
    <p:extLst>
      <p:ext uri="{BB962C8B-B14F-4D97-AF65-F5344CB8AC3E}">
        <p14:creationId xmlns:p14="http://schemas.microsoft.com/office/powerpoint/2010/main" val="463007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316"/>
            <a:ext cx="8229600" cy="5449848"/>
          </a:xfrm>
        </p:spPr>
        <p:txBody>
          <a:bodyPr>
            <a:normAutofit fontScale="85000" lnSpcReduction="20000"/>
          </a:bodyPr>
          <a:lstStyle/>
          <a:p>
            <a:pPr marL="0" indent="0">
              <a:buNone/>
            </a:pPr>
            <a:r>
              <a:rPr lang="en-US" b="1" dirty="0"/>
              <a:t>‘The cold earth slept below’</a:t>
            </a:r>
            <a:endParaRPr lang="en-US" sz="1400" dirty="0"/>
          </a:p>
          <a:p>
            <a:pPr marL="0" indent="0">
              <a:buNone/>
            </a:pPr>
            <a:endParaRPr lang="en-US" sz="2800" dirty="0"/>
          </a:p>
          <a:p>
            <a:pPr marL="0" indent="0">
              <a:buNone/>
            </a:pPr>
            <a:r>
              <a:rPr lang="en-US" sz="2800" dirty="0"/>
              <a:t>Who could be the subject of this poem?</a:t>
            </a:r>
          </a:p>
          <a:p>
            <a:r>
              <a:rPr lang="en-US" sz="2800" dirty="0"/>
              <a:t>Composed in December 1816 in response to the death of Shelley’s first wife </a:t>
            </a:r>
          </a:p>
          <a:p>
            <a:r>
              <a:rPr lang="en-US" sz="2800" dirty="0"/>
              <a:t>The poem was first published posthumously in 1823 in </a:t>
            </a:r>
            <a:r>
              <a:rPr lang="en-US" sz="2800" i="1" dirty="0"/>
              <a:t>Hunt’s Literary Handbook</a:t>
            </a:r>
            <a:r>
              <a:rPr lang="en-US" sz="2800" dirty="0"/>
              <a:t>. Interestingly, in this edition it is dated November </a:t>
            </a:r>
            <a:r>
              <a:rPr lang="en-US" sz="2800" u="sng" dirty="0"/>
              <a:t>1815</a:t>
            </a:r>
            <a:r>
              <a:rPr lang="en-US" sz="2800" dirty="0"/>
              <a:t>. However, the editor’s note in Hutchinson’s </a:t>
            </a:r>
            <a:r>
              <a:rPr lang="en-US" sz="2800" i="1" dirty="0"/>
              <a:t>Shelley: Poetical Works </a:t>
            </a:r>
            <a:r>
              <a:rPr lang="en-US" sz="2800" dirty="0"/>
              <a:t>reads as so:</a:t>
            </a:r>
          </a:p>
          <a:p>
            <a:pPr lvl="1"/>
            <a:r>
              <a:rPr lang="en-US" sz="2400" dirty="0">
                <a:solidFill>
                  <a:schemeClr val="accent2">
                    <a:lumMod val="75000"/>
                  </a:schemeClr>
                </a:solidFill>
              </a:rPr>
              <a:t>“These [lines] appear to be antedated by a year, as they evidently allude to the death of Harriet Shelley in November, 1816.”</a:t>
            </a:r>
          </a:p>
          <a:p>
            <a:r>
              <a:rPr lang="en-US" sz="2800" dirty="0"/>
              <a:t>Since the original manuscript shows a date of December 1816, the date must have been deliberately changed, presumably by Mary Shelley, to give the false impression that the poem was written before, rather than after and in response to, the death of Harriet Shelley.</a:t>
            </a:r>
          </a:p>
        </p:txBody>
      </p:sp>
    </p:spTree>
    <p:extLst>
      <p:ext uri="{BB962C8B-B14F-4D97-AF65-F5344CB8AC3E}">
        <p14:creationId xmlns:p14="http://schemas.microsoft.com/office/powerpoint/2010/main" val="305593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dissolve">
                                      <p:cBhvr>
                                        <p:cTn id="13" dur="500"/>
                                        <p:tgtEl>
                                          <p:spTgt spid="3">
                                            <p:txEl>
                                              <p:pRg st="5" end="5"/>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dissolv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316"/>
            <a:ext cx="8229600" cy="5449848"/>
          </a:xfrm>
        </p:spPr>
        <p:txBody>
          <a:bodyPr>
            <a:normAutofit/>
          </a:bodyPr>
          <a:lstStyle/>
          <a:p>
            <a:pPr marL="0" indent="0">
              <a:buNone/>
            </a:pPr>
            <a:r>
              <a:rPr lang="en-US" b="1" dirty="0"/>
              <a:t>‘The cold earth slept below’</a:t>
            </a:r>
            <a:endParaRPr lang="en-US" sz="1400" dirty="0"/>
          </a:p>
          <a:p>
            <a:pPr marL="0" indent="0">
              <a:buNone/>
            </a:pPr>
            <a:endParaRPr lang="en-US" sz="2800" dirty="0"/>
          </a:p>
          <a:p>
            <a:pPr marL="0" indent="0">
              <a:buNone/>
            </a:pPr>
            <a:r>
              <a:rPr lang="en-US" sz="2800" dirty="0"/>
              <a:t>What is the overall tone/mood of this poem?</a:t>
            </a:r>
          </a:p>
          <a:p>
            <a:pPr marL="0" indent="0">
              <a:buNone/>
            </a:pPr>
            <a:r>
              <a:rPr lang="en-US" sz="2800" dirty="0"/>
              <a:t>How is the subject’s death presented?</a:t>
            </a:r>
          </a:p>
        </p:txBody>
      </p:sp>
      <p:sp>
        <p:nvSpPr>
          <p:cNvPr id="2" name="TextBox 1"/>
          <p:cNvSpPr txBox="1"/>
          <p:nvPr/>
        </p:nvSpPr>
        <p:spPr>
          <a:xfrm>
            <a:off x="787791" y="3134626"/>
            <a:ext cx="7443819" cy="3170099"/>
          </a:xfrm>
          <a:prstGeom prst="rect">
            <a:avLst/>
          </a:prstGeom>
          <a:solidFill>
            <a:schemeClr val="lt1">
              <a:alpha val="86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a:t>There are a variety of contrasting images and symbols used in this poem, meaning that its message and tone is more complicated than it might seem at first glance.</a:t>
            </a:r>
          </a:p>
          <a:p>
            <a:endParaRPr lang="en-US" sz="2000" dirty="0"/>
          </a:p>
          <a:p>
            <a:r>
              <a:rPr lang="en-US" sz="2000" dirty="0"/>
              <a:t>Some of the key images used to convey death are </a:t>
            </a:r>
            <a:r>
              <a:rPr lang="en-US" sz="2000" u="sng" dirty="0"/>
              <a:t>sleep</a:t>
            </a:r>
            <a:r>
              <a:rPr lang="en-US" sz="2000" dirty="0"/>
              <a:t>, </a:t>
            </a:r>
            <a:r>
              <a:rPr lang="en-US" sz="2000" u="sng" dirty="0"/>
              <a:t>winter</a:t>
            </a:r>
            <a:r>
              <a:rPr lang="en-US" sz="2000" dirty="0"/>
              <a:t> and </a:t>
            </a:r>
            <a:r>
              <a:rPr lang="en-US" sz="2000" u="sng" dirty="0"/>
              <a:t>night</a:t>
            </a:r>
            <a:r>
              <a:rPr lang="en-US" sz="2000" dirty="0"/>
              <a:t>. Find examples of these and explore how they are used. What sort of tone do they create?</a:t>
            </a:r>
          </a:p>
          <a:p>
            <a:endParaRPr lang="en-US" sz="2000" dirty="0"/>
          </a:p>
          <a:p>
            <a:r>
              <a:rPr lang="en-US" sz="2000" dirty="0"/>
              <a:t>Are there any other images that contrast with those above? How do these affect the tone/meaning?</a:t>
            </a:r>
          </a:p>
        </p:txBody>
      </p:sp>
    </p:spTree>
    <p:extLst>
      <p:ext uri="{BB962C8B-B14F-4D97-AF65-F5344CB8AC3E}">
        <p14:creationId xmlns:p14="http://schemas.microsoft.com/office/powerpoint/2010/main" val="253785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316"/>
            <a:ext cx="8229600" cy="5449848"/>
          </a:xfrm>
        </p:spPr>
        <p:txBody>
          <a:bodyPr>
            <a:normAutofit/>
          </a:bodyPr>
          <a:lstStyle/>
          <a:p>
            <a:pPr marL="0" indent="0">
              <a:buNone/>
            </a:pPr>
            <a:r>
              <a:rPr lang="en-US" b="1" dirty="0"/>
              <a:t>‘The cold earth slept below’</a:t>
            </a:r>
            <a:endParaRPr lang="en-US" sz="1400" dirty="0"/>
          </a:p>
          <a:p>
            <a:pPr marL="0" indent="0">
              <a:buNone/>
            </a:pPr>
            <a:endParaRPr lang="en-US" sz="2800" dirty="0"/>
          </a:p>
          <a:p>
            <a:r>
              <a:rPr lang="en-US" sz="2800" dirty="0"/>
              <a:t>Explore the form and structure of this poem:</a:t>
            </a:r>
          </a:p>
          <a:p>
            <a:pPr lvl="1"/>
            <a:r>
              <a:rPr lang="en-US" sz="2400" dirty="0"/>
              <a:t>What is the rhyme scheme?</a:t>
            </a:r>
          </a:p>
          <a:p>
            <a:pPr lvl="1"/>
            <a:r>
              <a:rPr lang="en-US" sz="2400" dirty="0"/>
              <a:t>What is the meter?</a:t>
            </a:r>
          </a:p>
          <a:p>
            <a:pPr lvl="1"/>
            <a:r>
              <a:rPr lang="en-US" sz="2400" dirty="0"/>
              <a:t>How does this affect/reflect the tone?</a:t>
            </a:r>
          </a:p>
        </p:txBody>
      </p:sp>
    </p:spTree>
    <p:extLst>
      <p:ext uri="{BB962C8B-B14F-4D97-AF65-F5344CB8AC3E}">
        <p14:creationId xmlns:p14="http://schemas.microsoft.com/office/powerpoint/2010/main" val="1072260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316"/>
            <a:ext cx="8229600" cy="5449848"/>
          </a:xfrm>
        </p:spPr>
        <p:txBody>
          <a:bodyPr>
            <a:normAutofit/>
          </a:bodyPr>
          <a:lstStyle/>
          <a:p>
            <a:pPr marL="0" indent="0">
              <a:buNone/>
            </a:pPr>
            <a:r>
              <a:rPr lang="en-US" b="1" dirty="0"/>
              <a:t>Stanzas Written in Dejection, near Naples</a:t>
            </a:r>
            <a:endParaRPr lang="en-US" sz="1400" dirty="0"/>
          </a:p>
          <a:p>
            <a:pPr marL="0" indent="0">
              <a:buNone/>
            </a:pPr>
            <a:endParaRPr lang="en-US" sz="1800" dirty="0"/>
          </a:p>
          <a:p>
            <a:pPr marL="0" indent="0">
              <a:buNone/>
            </a:pPr>
            <a:r>
              <a:rPr lang="en-US" sz="2800" dirty="0"/>
              <a:t>Context</a:t>
            </a:r>
          </a:p>
          <a:p>
            <a:r>
              <a:rPr lang="en-US" sz="2400" dirty="0"/>
              <a:t>Written in December 1818, when Shelley was living in Naples</a:t>
            </a:r>
          </a:p>
          <a:p>
            <a:r>
              <a:rPr lang="en-US" sz="2400" dirty="0"/>
              <a:t>Shelley was extremely depressed whilst in Naples</a:t>
            </a:r>
          </a:p>
          <a:p>
            <a:r>
              <a:rPr lang="en-US" sz="2400" dirty="0"/>
              <a:t>He was in poor health and his young daughter Clara had died in September of that year – this loss left Mary in a deep depression which isolated her from her husband</a:t>
            </a:r>
          </a:p>
          <a:p>
            <a:r>
              <a:rPr lang="en-US" sz="2400" dirty="0"/>
              <a:t>Shelley had also lost custody of his two children with Harriet, had a range of financial problems, friends had turned against him and his poetry was not being received well by the public or critics</a:t>
            </a:r>
          </a:p>
        </p:txBody>
      </p:sp>
    </p:spTree>
    <p:extLst>
      <p:ext uri="{BB962C8B-B14F-4D97-AF65-F5344CB8AC3E}">
        <p14:creationId xmlns:p14="http://schemas.microsoft.com/office/powerpoint/2010/main" val="352290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dissolve">
                                      <p:cBhvr>
                                        <p:cTn id="13" dur="500"/>
                                        <p:tgtEl>
                                          <p:spTgt spid="3">
                                            <p:txEl>
                                              <p:pRg st="5" end="5"/>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dissolv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316"/>
            <a:ext cx="8229600" cy="5449848"/>
          </a:xfrm>
        </p:spPr>
        <p:txBody>
          <a:bodyPr>
            <a:normAutofit/>
          </a:bodyPr>
          <a:lstStyle/>
          <a:p>
            <a:pPr marL="0" indent="0">
              <a:buNone/>
            </a:pPr>
            <a:r>
              <a:rPr lang="en-US" b="1" dirty="0"/>
              <a:t>Stanzas Written in Dejection, near Naples</a:t>
            </a:r>
            <a:endParaRPr lang="en-US" sz="1400" dirty="0"/>
          </a:p>
          <a:p>
            <a:pPr marL="0" indent="0">
              <a:buNone/>
            </a:pPr>
            <a:endParaRPr lang="en-US" sz="2800" dirty="0"/>
          </a:p>
          <a:p>
            <a:r>
              <a:rPr lang="en-US" sz="2800" dirty="0"/>
              <a:t>Write a short ‘headline’ or summary for each stanza in this poem</a:t>
            </a:r>
          </a:p>
          <a:p>
            <a:r>
              <a:rPr lang="en-US" sz="2800" dirty="0"/>
              <a:t>What do you think was Shelley’s intention in structuring the stanzas in this way?</a:t>
            </a:r>
          </a:p>
        </p:txBody>
      </p:sp>
    </p:spTree>
    <p:extLst>
      <p:ext uri="{BB962C8B-B14F-4D97-AF65-F5344CB8AC3E}">
        <p14:creationId xmlns:p14="http://schemas.microsoft.com/office/powerpoint/2010/main" val="389700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316"/>
            <a:ext cx="8229600" cy="5449848"/>
          </a:xfrm>
        </p:spPr>
        <p:txBody>
          <a:bodyPr>
            <a:normAutofit/>
          </a:bodyPr>
          <a:lstStyle/>
          <a:p>
            <a:pPr marL="0" indent="0">
              <a:buNone/>
            </a:pPr>
            <a:r>
              <a:rPr lang="en-US" b="1" dirty="0"/>
              <a:t>Stanzas Written in Dejection, near Naples</a:t>
            </a:r>
            <a:endParaRPr lang="en-US" sz="1400" dirty="0"/>
          </a:p>
          <a:p>
            <a:pPr marL="0" indent="0">
              <a:buNone/>
            </a:pPr>
            <a:endParaRPr lang="en-US" sz="2800" dirty="0"/>
          </a:p>
          <a:p>
            <a:r>
              <a:rPr lang="en-US" sz="2800" dirty="0"/>
              <a:t>Explore the first two stanzas, in which Shelley describes the beauty of Naples</a:t>
            </a:r>
          </a:p>
          <a:p>
            <a:r>
              <a:rPr lang="en-US" sz="2800" dirty="0"/>
              <a:t>Pick out several examples of imagery and comment on their effects – what tone is created in these opening stanzas?</a:t>
            </a:r>
          </a:p>
          <a:p>
            <a:r>
              <a:rPr lang="en-US" sz="2800" dirty="0"/>
              <a:t>Are there any hints in Stanza 2 at the change in tone that is to come?</a:t>
            </a:r>
          </a:p>
        </p:txBody>
      </p:sp>
    </p:spTree>
    <p:extLst>
      <p:ext uri="{BB962C8B-B14F-4D97-AF65-F5344CB8AC3E}">
        <p14:creationId xmlns:p14="http://schemas.microsoft.com/office/powerpoint/2010/main" val="3060322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316"/>
            <a:ext cx="8229600" cy="5449848"/>
          </a:xfrm>
        </p:spPr>
        <p:txBody>
          <a:bodyPr>
            <a:normAutofit/>
          </a:bodyPr>
          <a:lstStyle/>
          <a:p>
            <a:pPr marL="0" indent="0">
              <a:buNone/>
            </a:pPr>
            <a:r>
              <a:rPr lang="en-US" b="1" dirty="0"/>
              <a:t>Stanzas Written in Dejection, near Naples</a:t>
            </a:r>
            <a:endParaRPr lang="en-US" sz="1400" dirty="0"/>
          </a:p>
          <a:p>
            <a:pPr marL="0" indent="0">
              <a:buNone/>
            </a:pPr>
            <a:endParaRPr lang="en-US" sz="2800" dirty="0"/>
          </a:p>
          <a:p>
            <a:r>
              <a:rPr lang="en-US" sz="2800" dirty="0"/>
              <a:t>How is Shelley’s state of dejection conveyed in Stanza 3? Explore the use of language and structure.</a:t>
            </a:r>
          </a:p>
          <a:p>
            <a:r>
              <a:rPr lang="en-US" sz="2800" dirty="0"/>
              <a:t>What do you think he means by these lines?</a:t>
            </a:r>
          </a:p>
          <a:p>
            <a:pPr marL="457200" lvl="1" indent="0">
              <a:buNone/>
            </a:pPr>
            <a:r>
              <a:rPr lang="en-US" sz="2400" dirty="0">
                <a:solidFill>
                  <a:schemeClr val="accent2"/>
                </a:solidFill>
              </a:rPr>
              <a:t>‘Others I see whom these surround – </a:t>
            </a:r>
            <a:br>
              <a:rPr lang="en-US" sz="2400" dirty="0">
                <a:solidFill>
                  <a:schemeClr val="accent2"/>
                </a:solidFill>
              </a:rPr>
            </a:br>
            <a:r>
              <a:rPr lang="en-US" sz="2400" dirty="0">
                <a:solidFill>
                  <a:schemeClr val="accent2"/>
                </a:solidFill>
              </a:rPr>
              <a:t>Smiling they live, and call life pleasure; –</a:t>
            </a:r>
            <a:br>
              <a:rPr lang="en-US" sz="2400" dirty="0">
                <a:solidFill>
                  <a:schemeClr val="accent2"/>
                </a:solidFill>
              </a:rPr>
            </a:br>
            <a:r>
              <a:rPr lang="en-US" sz="2400" dirty="0">
                <a:solidFill>
                  <a:schemeClr val="accent2"/>
                </a:solidFill>
              </a:rPr>
              <a:t>To me that cup has been dealt in another measure.’</a:t>
            </a:r>
          </a:p>
          <a:p>
            <a:pPr marL="57150" indent="0">
              <a:buNone/>
            </a:pPr>
            <a:endParaRPr lang="en-US" dirty="0"/>
          </a:p>
        </p:txBody>
      </p:sp>
    </p:spTree>
    <p:extLst>
      <p:ext uri="{BB962C8B-B14F-4D97-AF65-F5344CB8AC3E}">
        <p14:creationId xmlns:p14="http://schemas.microsoft.com/office/powerpoint/2010/main" val="998606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48E7283B295347B53FD80B4677A7D6" ma:contentTypeVersion="1" ma:contentTypeDescription="Create a new document." ma:contentTypeScope="" ma:versionID="da72d62e5be40e287b120dc05568a82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F4C7B72-11FB-4438-A352-634BEF190CA1}"/>
</file>

<file path=customXml/itemProps2.xml><?xml version="1.0" encoding="utf-8"?>
<ds:datastoreItem xmlns:ds="http://schemas.openxmlformats.org/officeDocument/2006/customXml" ds:itemID="{9482DA96-3BE5-4970-9BD8-95E05C6AE957}"/>
</file>

<file path=customXml/itemProps3.xml><?xml version="1.0" encoding="utf-8"?>
<ds:datastoreItem xmlns:ds="http://schemas.openxmlformats.org/officeDocument/2006/customXml" ds:itemID="{329E49C4-B060-424D-97A0-9AF02092FB49}"/>
</file>

<file path=docProps/app.xml><?xml version="1.0" encoding="utf-8"?>
<Properties xmlns="http://schemas.openxmlformats.org/officeDocument/2006/extended-properties" xmlns:vt="http://schemas.openxmlformats.org/officeDocument/2006/docPropsVTypes">
  <TotalTime>3237</TotalTime>
  <Words>1592</Words>
  <Application>Microsoft Office PowerPoint</Application>
  <PresentationFormat>On-screen Show (4:3)</PresentationFormat>
  <Paragraphs>164</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The Romantics: Percy Bysshe Shelley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tasks</dc:title>
  <dc:creator>Sophie Lindsay</dc:creator>
  <cp:lastModifiedBy>Sophie Lindsay</cp:lastModifiedBy>
  <cp:revision>111</cp:revision>
  <dcterms:created xsi:type="dcterms:W3CDTF">2017-02-21T11:39:53Z</dcterms:created>
  <dcterms:modified xsi:type="dcterms:W3CDTF">2017-04-27T11:37:07Z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0x010100E648E7283B295347B53FD80B4677A7D6</vt:lpwstr>
  </property>
</Properties>
</file>