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ppt/revisionInfo.xml" ContentType="application/vnd.ms-powerpoint.revisioninfo+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21" r:id="rId3"/>
    <p:sldId id="347" r:id="rId4"/>
    <p:sldId id="348" r:id="rId5"/>
    <p:sldId id="350" r:id="rId6"/>
    <p:sldId id="351" r:id="rId7"/>
    <p:sldId id="346" r:id="rId8"/>
    <p:sldId id="356" r:id="rId9"/>
    <p:sldId id="357" r:id="rId10"/>
    <p:sldId id="358" r:id="rId11"/>
    <p:sldId id="352" r:id="rId12"/>
    <p:sldId id="359" r:id="rId13"/>
    <p:sldId id="361" r:id="rId14"/>
    <p:sldId id="360" r:id="rId15"/>
    <p:sldId id="353" r:id="rId16"/>
    <p:sldId id="362" r:id="rId17"/>
    <p:sldId id="363" r:id="rId18"/>
    <p:sldId id="364" r:id="rId19"/>
    <p:sldId id="354" r:id="rId20"/>
    <p:sldId id="366" r:id="rId21"/>
    <p:sldId id="365" r:id="rId22"/>
    <p:sldId id="367" r:id="rId23"/>
    <p:sldId id="368" r:id="rId24"/>
    <p:sldId id="369" r:id="rId25"/>
    <p:sldId id="370" r:id="rId26"/>
    <p:sldId id="371" r:id="rId27"/>
    <p:sldId id="345"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2" d="100"/>
          <a:sy n="82" d="100"/>
        </p:scale>
        <p:origin x="1474"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35" Type="http://schemas.openxmlformats.org/officeDocument/2006/relationships/customXml" Target="../customXml/item2.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24D53DC-5438-0A4A-91A2-C84327858985}" type="datetimeFigureOut">
              <a:rPr lang="en-US" smtClean="0"/>
              <a:t>4/27/2017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1042783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p>
            <a:fld id="{924D53DC-5438-0A4A-91A2-C84327858985}" type="datetimeFigureOut">
              <a:rPr lang="en-US" smtClean="0"/>
              <a:t>4/27/2017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205379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FR"/>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p>
            <a:fld id="{924D53DC-5438-0A4A-91A2-C84327858985}" type="datetimeFigureOut">
              <a:rPr lang="en-US" smtClean="0"/>
              <a:t>4/27/2017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457080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p>
            <a:fld id="{924D53DC-5438-0A4A-91A2-C84327858985}" type="datetimeFigureOut">
              <a:rPr lang="en-US" smtClean="0"/>
              <a:t>4/27/2017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3038980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fr-FR"/>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Click to edit Master text styles</a:t>
            </a:r>
          </a:p>
        </p:txBody>
      </p:sp>
      <p:sp>
        <p:nvSpPr>
          <p:cNvPr id="4" name="Date Placeholder 3"/>
          <p:cNvSpPr>
            <a:spLocks noGrp="1"/>
          </p:cNvSpPr>
          <p:nvPr>
            <p:ph type="dt" sz="half" idx="10"/>
          </p:nvPr>
        </p:nvSpPr>
        <p:spPr/>
        <p:txBody>
          <a:bodyPr/>
          <a:lstStyle/>
          <a:p>
            <a:fld id="{924D53DC-5438-0A4A-91A2-C84327858985}" type="datetimeFigureOut">
              <a:rPr lang="en-US" smtClean="0"/>
              <a:t>4/27/2017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3519673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Date Placeholder 4"/>
          <p:cNvSpPr>
            <a:spLocks noGrp="1"/>
          </p:cNvSpPr>
          <p:nvPr>
            <p:ph type="dt" sz="half" idx="10"/>
          </p:nvPr>
        </p:nvSpPr>
        <p:spPr/>
        <p:txBody>
          <a:bodyPr/>
          <a:lstStyle/>
          <a:p>
            <a:fld id="{924D53DC-5438-0A4A-91A2-C84327858985}" type="datetimeFigureOut">
              <a:rPr lang="en-US" smtClean="0"/>
              <a:t>4/27/2017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3371360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7" name="Date Placeholder 6"/>
          <p:cNvSpPr>
            <a:spLocks noGrp="1"/>
          </p:cNvSpPr>
          <p:nvPr>
            <p:ph type="dt" sz="half" idx="10"/>
          </p:nvPr>
        </p:nvSpPr>
        <p:spPr/>
        <p:txBody>
          <a:bodyPr/>
          <a:lstStyle/>
          <a:p>
            <a:fld id="{924D53DC-5438-0A4A-91A2-C84327858985}" type="datetimeFigureOut">
              <a:rPr lang="en-US" smtClean="0"/>
              <a:t>4/27/2017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1196268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Date Placeholder 2"/>
          <p:cNvSpPr>
            <a:spLocks noGrp="1"/>
          </p:cNvSpPr>
          <p:nvPr>
            <p:ph type="dt" sz="half" idx="10"/>
          </p:nvPr>
        </p:nvSpPr>
        <p:spPr/>
        <p:txBody>
          <a:bodyPr/>
          <a:lstStyle/>
          <a:p>
            <a:fld id="{924D53DC-5438-0A4A-91A2-C84327858985}" type="datetimeFigureOut">
              <a:rPr lang="en-US" smtClean="0"/>
              <a:t>4/27/2017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464993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4D53DC-5438-0A4A-91A2-C84327858985}" type="datetimeFigureOut">
              <a:rPr lang="en-US" smtClean="0"/>
              <a:t>4/27/2017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2998657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p>
            <a:fld id="{924D53DC-5438-0A4A-91A2-C84327858985}" type="datetimeFigureOut">
              <a:rPr lang="en-US" smtClean="0"/>
              <a:t>4/27/2017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4108471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p>
            <a:fld id="{924D53DC-5438-0A4A-91A2-C84327858985}" type="datetimeFigureOut">
              <a:rPr lang="en-US" smtClean="0"/>
              <a:t>4/27/2017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524953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a:solidFill>
            <a:schemeClr val="lt1">
              <a:alpha val="73000"/>
            </a:schemeClr>
          </a:solidFill>
        </p:spPr>
        <p:style>
          <a:lnRef idx="2">
            <a:schemeClr val="dk1"/>
          </a:lnRef>
          <a:fillRef idx="1">
            <a:schemeClr val="lt1"/>
          </a:fillRef>
          <a:effectRef idx="0">
            <a:schemeClr val="dk1"/>
          </a:effectRef>
          <a:fontRef idx="none"/>
        </p:style>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a:solidFill>
            <a:schemeClr val="lt1">
              <a:alpha val="74000"/>
            </a:schemeClr>
          </a:solidFill>
        </p:spPr>
        <p:style>
          <a:lnRef idx="2">
            <a:schemeClr val="dk1"/>
          </a:lnRef>
          <a:fillRef idx="1">
            <a:schemeClr val="lt1"/>
          </a:fillRef>
          <a:effectRef idx="0">
            <a:schemeClr val="dk1"/>
          </a:effectRef>
          <a:fontRef idx="none"/>
        </p:style>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D53DC-5438-0A4A-91A2-C84327858985}" type="datetimeFigureOut">
              <a:rPr lang="en-US" smtClean="0"/>
              <a:t>4/27/2017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24AC9A-69C0-684A-B31E-321CF3F4CE07}" type="slidenum">
              <a:rPr lang="en-US" smtClean="0"/>
              <a:t>‹#›</a:t>
            </a:fld>
            <a:endParaRPr lang="en-US"/>
          </a:p>
        </p:txBody>
      </p:sp>
    </p:spTree>
    <p:extLst>
      <p:ext uri="{BB962C8B-B14F-4D97-AF65-F5344CB8AC3E}">
        <p14:creationId xmlns:p14="http://schemas.microsoft.com/office/powerpoint/2010/main" val="1380908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78450"/>
            <a:ext cx="7772400" cy="1470025"/>
          </a:xfrm>
        </p:spPr>
        <p:txBody>
          <a:bodyPr/>
          <a:lstStyle/>
          <a:p>
            <a:r>
              <a:rPr lang="en-US" dirty="0"/>
              <a:t>The Romantics:</a:t>
            </a:r>
            <a:br>
              <a:rPr lang="en-US" dirty="0"/>
            </a:br>
            <a:r>
              <a:rPr lang="en-US" dirty="0"/>
              <a:t>John Keats</a:t>
            </a:r>
          </a:p>
        </p:txBody>
      </p:sp>
      <p:sp>
        <p:nvSpPr>
          <p:cNvPr id="3" name="Subtitle 2"/>
          <p:cNvSpPr>
            <a:spLocks noGrp="1"/>
          </p:cNvSpPr>
          <p:nvPr>
            <p:ph type="subTitle" idx="1"/>
          </p:nvPr>
        </p:nvSpPr>
        <p:spPr>
          <a:xfrm>
            <a:off x="685801" y="3307500"/>
            <a:ext cx="7772400" cy="2302678"/>
          </a:xfrm>
        </p:spPr>
        <p:txBody>
          <a:bodyPr>
            <a:normAutofit fontScale="92500" lnSpcReduction="20000"/>
          </a:bodyPr>
          <a:lstStyle/>
          <a:p>
            <a:r>
              <a:rPr lang="en-US" dirty="0">
                <a:solidFill>
                  <a:schemeClr val="tx1">
                    <a:lumMod val="65000"/>
                    <a:lumOff val="35000"/>
                  </a:schemeClr>
                </a:solidFill>
              </a:rPr>
              <a:t>Ode to a Nightingale</a:t>
            </a:r>
          </a:p>
          <a:p>
            <a:r>
              <a:rPr lang="en-US" dirty="0">
                <a:solidFill>
                  <a:schemeClr val="tx1">
                    <a:lumMod val="65000"/>
                    <a:lumOff val="35000"/>
                  </a:schemeClr>
                </a:solidFill>
              </a:rPr>
              <a:t>Ode on a Grecian Urn</a:t>
            </a:r>
          </a:p>
          <a:p>
            <a:r>
              <a:rPr lang="en-US" dirty="0">
                <a:solidFill>
                  <a:schemeClr val="tx1">
                    <a:lumMod val="65000"/>
                    <a:lumOff val="35000"/>
                  </a:schemeClr>
                </a:solidFill>
              </a:rPr>
              <a:t>To Autumn</a:t>
            </a:r>
          </a:p>
          <a:p>
            <a:r>
              <a:rPr lang="en-US" dirty="0">
                <a:solidFill>
                  <a:schemeClr val="tx1">
                    <a:lumMod val="65000"/>
                    <a:lumOff val="35000"/>
                  </a:schemeClr>
                </a:solidFill>
              </a:rPr>
              <a:t>Ode on Melancholy</a:t>
            </a:r>
          </a:p>
          <a:p>
            <a:r>
              <a:rPr lang="en-US" dirty="0">
                <a:solidFill>
                  <a:schemeClr val="tx1">
                    <a:lumMod val="65000"/>
                    <a:lumOff val="35000"/>
                  </a:schemeClr>
                </a:solidFill>
              </a:rPr>
              <a:t>Sonnet on the Sea</a:t>
            </a:r>
          </a:p>
        </p:txBody>
      </p:sp>
    </p:spTree>
    <p:extLst>
      <p:ext uri="{BB962C8B-B14F-4D97-AF65-F5344CB8AC3E}">
        <p14:creationId xmlns:p14="http://schemas.microsoft.com/office/powerpoint/2010/main" val="341405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fontScale="92500" lnSpcReduction="20000"/>
          </a:bodyPr>
          <a:lstStyle/>
          <a:p>
            <a:pPr marL="0" indent="0">
              <a:buNone/>
            </a:pPr>
            <a:r>
              <a:rPr lang="en-US" sz="3800" b="1" dirty="0"/>
              <a:t>Key concepts</a:t>
            </a:r>
            <a:endParaRPr lang="en-US" sz="2800" dirty="0"/>
          </a:p>
          <a:p>
            <a:pPr marL="0" indent="0">
              <a:buNone/>
            </a:pPr>
            <a:endParaRPr lang="en-US" sz="2800" dirty="0"/>
          </a:p>
          <a:p>
            <a:pPr marL="0" indent="0">
              <a:buNone/>
            </a:pPr>
            <a:r>
              <a:rPr lang="en-US" sz="2800" dirty="0"/>
              <a:t>In what ways are the following key themes/ideas explored?</a:t>
            </a:r>
          </a:p>
          <a:p>
            <a:pPr marL="0" indent="0">
              <a:buNone/>
            </a:pPr>
            <a:endParaRPr lang="en-US" sz="2800" dirty="0"/>
          </a:p>
          <a:p>
            <a:pPr marL="0" indent="0">
              <a:buNone/>
            </a:pPr>
            <a:endParaRPr lang="en-US" sz="2800" dirty="0"/>
          </a:p>
          <a:p>
            <a:pPr marL="0" indent="0">
              <a:buNone/>
            </a:pPr>
            <a:endParaRPr lang="en-US" sz="2800" dirty="0"/>
          </a:p>
          <a:p>
            <a:r>
              <a:rPr lang="en-US" sz="2800" dirty="0"/>
              <a:t>Do you agree that there is a fundamental paradox in the poem? If so, what is it?</a:t>
            </a:r>
          </a:p>
          <a:p>
            <a:r>
              <a:rPr lang="en-US" sz="2800" dirty="0"/>
              <a:t>In what ways is this a poem about the co-existence and interdependence of pleasure and pain?</a:t>
            </a:r>
          </a:p>
          <a:p>
            <a:r>
              <a:rPr lang="en-US" sz="2800" dirty="0"/>
              <a:t>What does this poem have to say about the joys and limitations of the art produced by the human imagination?</a:t>
            </a:r>
          </a:p>
        </p:txBody>
      </p:sp>
      <p:sp>
        <p:nvSpPr>
          <p:cNvPr id="4" name="Rectangle 3"/>
          <p:cNvSpPr/>
          <p:nvPr/>
        </p:nvSpPr>
        <p:spPr>
          <a:xfrm>
            <a:off x="2238272" y="2105826"/>
            <a:ext cx="1736355" cy="916275"/>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a:t>The power of the imagination</a:t>
            </a:r>
          </a:p>
        </p:txBody>
      </p:sp>
      <p:sp>
        <p:nvSpPr>
          <p:cNvPr id="5" name="Rectangle 4"/>
          <p:cNvSpPr/>
          <p:nvPr/>
        </p:nvSpPr>
        <p:spPr>
          <a:xfrm>
            <a:off x="4127028" y="2105826"/>
            <a:ext cx="1101634" cy="916275"/>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a:t>Escape</a:t>
            </a:r>
          </a:p>
        </p:txBody>
      </p:sp>
      <p:sp>
        <p:nvSpPr>
          <p:cNvPr id="6" name="Rectangle 5"/>
          <p:cNvSpPr/>
          <p:nvPr/>
        </p:nvSpPr>
        <p:spPr>
          <a:xfrm>
            <a:off x="5381062" y="2105826"/>
            <a:ext cx="1519645" cy="916275"/>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a:t>Immortality</a:t>
            </a:r>
          </a:p>
        </p:txBody>
      </p:sp>
    </p:spTree>
    <p:extLst>
      <p:ext uri="{BB962C8B-B14F-4D97-AF65-F5344CB8AC3E}">
        <p14:creationId xmlns:p14="http://schemas.microsoft.com/office/powerpoint/2010/main" val="4251421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a:bodyPr>
          <a:lstStyle/>
          <a:p>
            <a:pPr marL="0" indent="0">
              <a:buNone/>
            </a:pPr>
            <a:r>
              <a:rPr lang="en-US" sz="3800" b="1" dirty="0"/>
              <a:t>Ode on a Grecian Urn</a:t>
            </a:r>
          </a:p>
          <a:p>
            <a:pPr marL="0" indent="0">
              <a:buNone/>
            </a:pPr>
            <a:endParaRPr lang="en-US" sz="2800" dirty="0"/>
          </a:p>
          <a:p>
            <a:pPr marL="0" indent="0">
              <a:buNone/>
            </a:pPr>
            <a:r>
              <a:rPr lang="en-US" sz="2800" dirty="0"/>
              <a:t>What are the key ideas/concepts in this poem?</a:t>
            </a:r>
          </a:p>
          <a:p>
            <a:pPr marL="0" indent="0">
              <a:buNone/>
            </a:pPr>
            <a:r>
              <a:rPr lang="en-US" sz="2800" dirty="0"/>
              <a:t>What is Keats’ final message or realisation?</a:t>
            </a:r>
          </a:p>
        </p:txBody>
      </p:sp>
      <p:sp>
        <p:nvSpPr>
          <p:cNvPr id="2" name="Rectangle 1"/>
          <p:cNvSpPr/>
          <p:nvPr/>
        </p:nvSpPr>
        <p:spPr>
          <a:xfrm>
            <a:off x="1028951" y="2952441"/>
            <a:ext cx="6881112" cy="2862322"/>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marL="285750" indent="-285750">
              <a:buFont typeface="Arial"/>
              <a:buChar char="•"/>
            </a:pPr>
            <a:r>
              <a:rPr lang="en-US" sz="2000" dirty="0"/>
              <a:t>How does the urn reflect Keats’ longing for permanence in a world of change?</a:t>
            </a:r>
          </a:p>
          <a:p>
            <a:pPr marL="285750" indent="-285750">
              <a:buFont typeface="Arial"/>
              <a:buChar char="•"/>
            </a:pPr>
            <a:r>
              <a:rPr lang="en-US" sz="2000" dirty="0"/>
              <a:t>What does this poem suggest about the role of art?</a:t>
            </a:r>
          </a:p>
          <a:p>
            <a:pPr marL="285750" indent="-285750">
              <a:buFont typeface="Arial"/>
              <a:buChar char="•"/>
            </a:pPr>
            <a:r>
              <a:rPr lang="en-US" sz="2000" dirty="0"/>
              <a:t>What evidence is there that Keats is meditating on what happens when one creative imagination interacts with another?</a:t>
            </a:r>
          </a:p>
          <a:p>
            <a:pPr marL="285750" indent="-285750">
              <a:buFont typeface="Arial"/>
              <a:buChar char="•"/>
            </a:pPr>
            <a:r>
              <a:rPr lang="en-US" sz="2000" dirty="0"/>
              <a:t>How does the poem treat the theme of time? </a:t>
            </a:r>
          </a:p>
          <a:p>
            <a:pPr marL="285750" indent="-285750">
              <a:buFont typeface="Arial"/>
              <a:buChar char="•"/>
            </a:pPr>
            <a:r>
              <a:rPr lang="en-US" sz="2000" dirty="0"/>
              <a:t>In what ways does the urn link Keats’ present with the classical past?</a:t>
            </a:r>
          </a:p>
        </p:txBody>
      </p:sp>
    </p:spTree>
    <p:extLst>
      <p:ext uri="{BB962C8B-B14F-4D97-AF65-F5344CB8AC3E}">
        <p14:creationId xmlns:p14="http://schemas.microsoft.com/office/powerpoint/2010/main" val="672513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a:bodyPr>
          <a:lstStyle/>
          <a:p>
            <a:pPr marL="0" indent="0">
              <a:buNone/>
            </a:pPr>
            <a:r>
              <a:rPr lang="en-US" sz="3800" b="1" dirty="0"/>
              <a:t>Ode on a Grecian Urn</a:t>
            </a:r>
          </a:p>
          <a:p>
            <a:pPr marL="0" indent="0">
              <a:buNone/>
            </a:pPr>
            <a:endParaRPr lang="en-US" sz="2800" dirty="0"/>
          </a:p>
          <a:p>
            <a:r>
              <a:rPr lang="en-US" sz="2800" dirty="0"/>
              <a:t>How does Keats create a sense of energy and urgency in the poem?</a:t>
            </a:r>
          </a:p>
          <a:p>
            <a:r>
              <a:rPr lang="en-US" sz="2800" dirty="0"/>
              <a:t>What do you notice about the verb tenses he employs? What is the effect?</a:t>
            </a:r>
          </a:p>
          <a:p>
            <a:r>
              <a:rPr lang="en-US" sz="2800" dirty="0"/>
              <a:t>What examples can you find of ambiguity in the poem? What does the uncertainty of meaning add to the poem’s overall effect?</a:t>
            </a:r>
          </a:p>
        </p:txBody>
      </p:sp>
    </p:spTree>
    <p:extLst>
      <p:ext uri="{BB962C8B-B14F-4D97-AF65-F5344CB8AC3E}">
        <p14:creationId xmlns:p14="http://schemas.microsoft.com/office/powerpoint/2010/main" val="2381911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fontScale="92500" lnSpcReduction="10000"/>
          </a:bodyPr>
          <a:lstStyle/>
          <a:p>
            <a:pPr marL="0" indent="0">
              <a:buNone/>
            </a:pPr>
            <a:r>
              <a:rPr lang="en-US" sz="3800" b="1" dirty="0"/>
              <a:t>Ode on a Grecian Urn</a:t>
            </a:r>
          </a:p>
          <a:p>
            <a:pPr marL="0" indent="0">
              <a:buNone/>
            </a:pPr>
            <a:endParaRPr lang="en-US" sz="2800" dirty="0"/>
          </a:p>
          <a:p>
            <a:r>
              <a:rPr lang="en-US" sz="2800" dirty="0"/>
              <a:t>Some readers have suggested that the urn </a:t>
            </a:r>
            <a:r>
              <a:rPr lang="en-US" sz="2800" dirty="0" err="1"/>
              <a:t>symbolises</a:t>
            </a:r>
            <a:r>
              <a:rPr lang="en-US" sz="2800" dirty="0"/>
              <a:t> both the beauty of perfection on the one hand – and cold sterility on the other. Do you agree with this assessment?</a:t>
            </a:r>
          </a:p>
          <a:p>
            <a:r>
              <a:rPr lang="en-US" sz="2800" dirty="0"/>
              <a:t>Analyse the effect of the images Keats uses to convey the story of each scene on the urn.</a:t>
            </a:r>
          </a:p>
          <a:p>
            <a:r>
              <a:rPr lang="en-US" sz="2800" dirty="0"/>
              <a:t>Do the images suggest that art is good and that life is bad – or is their effect more complex than this?</a:t>
            </a:r>
          </a:p>
          <a:p>
            <a:r>
              <a:rPr lang="en-US" sz="2800" dirty="0"/>
              <a:t>Investigate the opening image of the urn as a ‘bride’.  How many associations does this word have? </a:t>
            </a:r>
          </a:p>
          <a:p>
            <a:pPr lvl="1"/>
            <a:r>
              <a:rPr lang="en-US" sz="2400" dirty="0"/>
              <a:t>Is Keats exploiting both the idea of fruitfulness as well as the possible sterility of non-consummation?</a:t>
            </a:r>
          </a:p>
          <a:p>
            <a:pPr marL="0" indent="0">
              <a:buNone/>
            </a:pPr>
            <a:endParaRPr lang="en-US" sz="2800" dirty="0"/>
          </a:p>
        </p:txBody>
      </p:sp>
    </p:spTree>
    <p:extLst>
      <p:ext uri="{BB962C8B-B14F-4D97-AF65-F5344CB8AC3E}">
        <p14:creationId xmlns:p14="http://schemas.microsoft.com/office/powerpoint/2010/main" val="1630658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a:bodyPr>
          <a:lstStyle/>
          <a:p>
            <a:pPr marL="0" indent="0">
              <a:buNone/>
            </a:pPr>
            <a:r>
              <a:rPr lang="en-US" sz="3800" b="1" dirty="0"/>
              <a:t>Ode on a Grecian Urn</a:t>
            </a:r>
          </a:p>
          <a:p>
            <a:pPr marL="0" indent="0">
              <a:buNone/>
            </a:pPr>
            <a:endParaRPr lang="en-US" sz="2800" dirty="0"/>
          </a:p>
          <a:p>
            <a:r>
              <a:rPr lang="en-US" sz="2800" dirty="0"/>
              <a:t>Central to the poem’s structure is the contrast between life and art. Explain how the structure of the poem helps to shape the reader’s responses to these two concepts (think about the content/focus of each stanza and how this develops</a:t>
            </a:r>
            <a:r>
              <a:rPr lang="en-US" sz="2800"/>
              <a:t>).</a:t>
            </a:r>
          </a:p>
          <a:p>
            <a:pPr marL="0" indent="0">
              <a:buNone/>
            </a:pPr>
            <a:endParaRPr lang="en-US" sz="2800" dirty="0"/>
          </a:p>
          <a:p>
            <a:r>
              <a:rPr lang="en-US" sz="2800" dirty="0"/>
              <a:t>Does Keats intend to give the impression that his poem has been as artfully constructed as the urn about which he is writing?</a:t>
            </a:r>
          </a:p>
        </p:txBody>
      </p:sp>
    </p:spTree>
    <p:extLst>
      <p:ext uri="{BB962C8B-B14F-4D97-AF65-F5344CB8AC3E}">
        <p14:creationId xmlns:p14="http://schemas.microsoft.com/office/powerpoint/2010/main" val="33316689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a:bodyPr>
          <a:lstStyle/>
          <a:p>
            <a:pPr marL="0" indent="0">
              <a:buNone/>
            </a:pPr>
            <a:r>
              <a:rPr lang="en-US" sz="3800" b="1" dirty="0"/>
              <a:t>To Autumn</a:t>
            </a:r>
          </a:p>
          <a:p>
            <a:pPr marL="0" indent="0">
              <a:buNone/>
            </a:pPr>
            <a:endParaRPr lang="en-US" sz="2800" dirty="0"/>
          </a:p>
          <a:p>
            <a:pPr marL="0" indent="0">
              <a:buNone/>
            </a:pPr>
            <a:r>
              <a:rPr lang="en-US" sz="2400" dirty="0"/>
              <a:t>Keats did not write odes to the other seasons: what did he find so inspiring about autumn?</a:t>
            </a:r>
          </a:p>
          <a:p>
            <a:pPr marL="0" indent="0">
              <a:buNone/>
            </a:pPr>
            <a:endParaRPr lang="en-US" sz="2400" dirty="0"/>
          </a:p>
          <a:p>
            <a:pPr marL="0" indent="0">
              <a:buNone/>
            </a:pPr>
            <a:r>
              <a:rPr lang="en-US" sz="2400" dirty="0"/>
              <a:t>How does the focus change </a:t>
            </a:r>
            <a:br>
              <a:rPr lang="en-US" sz="2400" dirty="0"/>
            </a:br>
            <a:r>
              <a:rPr lang="en-US" sz="2400" dirty="0"/>
              <a:t>from one stanza to the next? </a:t>
            </a:r>
            <a:br>
              <a:rPr lang="en-US" sz="2400" dirty="0"/>
            </a:br>
            <a:r>
              <a:rPr lang="en-US" sz="2400" dirty="0"/>
              <a:t>How does Keats convey the </a:t>
            </a:r>
            <a:br>
              <a:rPr lang="en-US" sz="2400" dirty="0"/>
            </a:br>
            <a:r>
              <a:rPr lang="en-US" sz="2400" dirty="0"/>
              <a:t>passing of time through the </a:t>
            </a:r>
            <a:br>
              <a:rPr lang="en-US" sz="2400" dirty="0"/>
            </a:br>
            <a:r>
              <a:rPr lang="en-US" sz="2400" dirty="0"/>
              <a:t>season?</a:t>
            </a:r>
          </a:p>
        </p:txBody>
      </p:sp>
      <p:pic>
        <p:nvPicPr>
          <p:cNvPr id="2" name="Picture 1"/>
          <p:cNvPicPr>
            <a:picLocks noChangeAspect="1"/>
          </p:cNvPicPr>
          <p:nvPr/>
        </p:nvPicPr>
        <p:blipFill>
          <a:blip r:embed="rId2"/>
          <a:stretch>
            <a:fillRect/>
          </a:stretch>
        </p:blipFill>
        <p:spPr>
          <a:xfrm>
            <a:off x="4333819" y="2941727"/>
            <a:ext cx="3890476" cy="2424698"/>
          </a:xfrm>
          <a:prstGeom prst="rect">
            <a:avLst/>
          </a:prstGeom>
        </p:spPr>
      </p:pic>
    </p:spTree>
    <p:extLst>
      <p:ext uri="{BB962C8B-B14F-4D97-AF65-F5344CB8AC3E}">
        <p14:creationId xmlns:p14="http://schemas.microsoft.com/office/powerpoint/2010/main" val="30685308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fontScale="85000" lnSpcReduction="20000"/>
          </a:bodyPr>
          <a:lstStyle/>
          <a:p>
            <a:pPr marL="0" indent="0">
              <a:buNone/>
            </a:pPr>
            <a:r>
              <a:rPr lang="en-US" sz="3800" b="1" dirty="0"/>
              <a:t>To Autumn</a:t>
            </a:r>
          </a:p>
          <a:p>
            <a:pPr marL="0" indent="0">
              <a:buNone/>
            </a:pPr>
            <a:endParaRPr lang="en-US" sz="2800" dirty="0"/>
          </a:p>
          <a:p>
            <a:pPr>
              <a:spcAft>
                <a:spcPts val="600"/>
              </a:spcAft>
            </a:pPr>
            <a:r>
              <a:rPr lang="en-US" sz="2800" dirty="0"/>
              <a:t>How does Keats use language to appeal to the senses?</a:t>
            </a:r>
          </a:p>
          <a:p>
            <a:pPr>
              <a:spcAft>
                <a:spcPts val="600"/>
              </a:spcAft>
            </a:pPr>
            <a:r>
              <a:rPr lang="en-US" sz="2800" dirty="0"/>
              <a:t>Keats’ language has a highly pictorial and sensuous nature. Select a couple of examples where he uses it to make even the most abstract thoughts seem tangible.</a:t>
            </a:r>
          </a:p>
          <a:p>
            <a:pPr>
              <a:spcAft>
                <a:spcPts val="600"/>
              </a:spcAft>
            </a:pPr>
            <a:r>
              <a:rPr lang="en-US" sz="2800" dirty="0"/>
              <a:t>What differences can you find between the tone of the three stanzas?</a:t>
            </a:r>
          </a:p>
          <a:p>
            <a:pPr>
              <a:spcAft>
                <a:spcPts val="600"/>
              </a:spcAft>
            </a:pPr>
            <a:r>
              <a:rPr lang="en-US" sz="2800" dirty="0"/>
              <a:t>Keats uses much personification in this ode. Find as many examples as you can and explain their effect.</a:t>
            </a:r>
          </a:p>
          <a:p>
            <a:pPr>
              <a:spcAft>
                <a:spcPts val="600"/>
              </a:spcAft>
            </a:pPr>
            <a:r>
              <a:rPr lang="en-US" sz="2800" dirty="0"/>
              <a:t>How does Keats’ imagery suggest the rich abundance of the season?</a:t>
            </a:r>
          </a:p>
          <a:p>
            <a:pPr>
              <a:spcAft>
                <a:spcPts val="600"/>
              </a:spcAft>
            </a:pPr>
            <a:r>
              <a:rPr lang="en-US" sz="2800" dirty="0"/>
              <a:t>What images are there which suggest death? </a:t>
            </a:r>
          </a:p>
          <a:p>
            <a:pPr>
              <a:spcAft>
                <a:spcPts val="600"/>
              </a:spcAft>
            </a:pPr>
            <a:r>
              <a:rPr lang="en-US" sz="2800" dirty="0"/>
              <a:t>Why does Keats use them?</a:t>
            </a:r>
          </a:p>
          <a:p>
            <a:pPr marL="0" indent="0">
              <a:buNone/>
            </a:pPr>
            <a:endParaRPr lang="en-US" sz="2800" dirty="0"/>
          </a:p>
        </p:txBody>
      </p:sp>
    </p:spTree>
    <p:extLst>
      <p:ext uri="{BB962C8B-B14F-4D97-AF65-F5344CB8AC3E}">
        <p14:creationId xmlns:p14="http://schemas.microsoft.com/office/powerpoint/2010/main" val="1883005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a:bodyPr>
          <a:lstStyle/>
          <a:p>
            <a:pPr marL="0" indent="0">
              <a:buNone/>
            </a:pPr>
            <a:r>
              <a:rPr lang="en-US" sz="3800" b="1" dirty="0"/>
              <a:t>To Autumn</a:t>
            </a:r>
          </a:p>
          <a:p>
            <a:pPr marL="0" indent="0">
              <a:buNone/>
            </a:pPr>
            <a:endParaRPr lang="en-US" sz="1800" dirty="0"/>
          </a:p>
          <a:p>
            <a:r>
              <a:rPr lang="en-US" sz="2800" dirty="0"/>
              <a:t>Do you think this poem has any explicit message to convey?  Or does Keats allow its images to speak for themselves?</a:t>
            </a:r>
          </a:p>
          <a:p>
            <a:r>
              <a:rPr lang="en-US" sz="2800" dirty="0"/>
              <a:t>To what extent is the poem about the transitory nature of life?</a:t>
            </a:r>
          </a:p>
          <a:p>
            <a:r>
              <a:rPr lang="en-US" sz="2800" dirty="0"/>
              <a:t>How does the Ode suggest the interconnectedness of life, as maturity gives way to death – which in turn leads to rebirth?</a:t>
            </a:r>
          </a:p>
        </p:txBody>
      </p:sp>
    </p:spTree>
    <p:extLst>
      <p:ext uri="{BB962C8B-B14F-4D97-AF65-F5344CB8AC3E}">
        <p14:creationId xmlns:p14="http://schemas.microsoft.com/office/powerpoint/2010/main" val="38833034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a:bodyPr>
          <a:lstStyle/>
          <a:p>
            <a:pPr marL="0" indent="0">
              <a:buNone/>
            </a:pPr>
            <a:r>
              <a:rPr lang="en-US" sz="3800" b="1" dirty="0"/>
              <a:t>To Autumn</a:t>
            </a:r>
          </a:p>
          <a:p>
            <a:pPr marL="0" indent="0">
              <a:buNone/>
            </a:pPr>
            <a:endParaRPr lang="en-US" sz="1800" dirty="0"/>
          </a:p>
          <a:p>
            <a:pPr>
              <a:spcAft>
                <a:spcPts val="600"/>
              </a:spcAft>
            </a:pPr>
            <a:r>
              <a:rPr lang="en-US" sz="2800" dirty="0"/>
              <a:t>How does Keats use structure to show the progression of the season of autumn?</a:t>
            </a:r>
          </a:p>
          <a:p>
            <a:pPr>
              <a:spcAft>
                <a:spcPts val="600"/>
              </a:spcAft>
            </a:pPr>
            <a:r>
              <a:rPr lang="en-US" sz="2800" dirty="0"/>
              <a:t>Most of Keats’ odes were written using 10 line stanzas – here he uses 11, including a rhyming couplet in lines 9 and 10</a:t>
            </a:r>
          </a:p>
          <a:p>
            <a:pPr lvl="1">
              <a:spcAft>
                <a:spcPts val="600"/>
              </a:spcAft>
            </a:pPr>
            <a:r>
              <a:rPr lang="en-US" sz="2400" dirty="0">
                <a:solidFill>
                  <a:schemeClr val="accent2">
                    <a:lumMod val="75000"/>
                  </a:schemeClr>
                </a:solidFill>
              </a:rPr>
              <a:t>What could be the effect of this altered structure?</a:t>
            </a:r>
          </a:p>
          <a:p>
            <a:pPr lvl="1">
              <a:spcAft>
                <a:spcPts val="600"/>
              </a:spcAft>
            </a:pPr>
            <a:r>
              <a:rPr lang="en-US" sz="2400" dirty="0">
                <a:solidFill>
                  <a:schemeClr val="accent2">
                    <a:lumMod val="75000"/>
                  </a:schemeClr>
                </a:solidFill>
              </a:rPr>
              <a:t>Why might he choose to add an extra line? Consider what he is saying about the season of autumn.</a:t>
            </a:r>
          </a:p>
        </p:txBody>
      </p:sp>
    </p:spTree>
    <p:extLst>
      <p:ext uri="{BB962C8B-B14F-4D97-AF65-F5344CB8AC3E}">
        <p14:creationId xmlns:p14="http://schemas.microsoft.com/office/powerpoint/2010/main" val="25413563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fontScale="77500" lnSpcReduction="20000"/>
          </a:bodyPr>
          <a:lstStyle/>
          <a:p>
            <a:pPr marL="0" indent="0">
              <a:buNone/>
            </a:pPr>
            <a:r>
              <a:rPr lang="en-US" sz="3800" b="1" dirty="0"/>
              <a:t>Ode on Melancholy</a:t>
            </a:r>
          </a:p>
          <a:p>
            <a:pPr marL="0" indent="0">
              <a:buNone/>
            </a:pPr>
            <a:endParaRPr lang="en-US" sz="2800" dirty="0"/>
          </a:p>
          <a:p>
            <a:pPr marL="0" indent="0">
              <a:buNone/>
            </a:pPr>
            <a:r>
              <a:rPr lang="en-US" sz="2800" dirty="0"/>
              <a:t>Keats had been reading Burton’s </a:t>
            </a:r>
            <a:r>
              <a:rPr lang="en-US" sz="2800" i="1" dirty="0"/>
              <a:t>The Anatomy of Melancholy </a:t>
            </a:r>
            <a:r>
              <a:rPr lang="en-US" sz="2800" dirty="0"/>
              <a:t>shortly before he wrote this poem in 1819. That work, published in 1621, deals with the causes and symptoms of melancholy as well as its cures and the specific melancholies resulting from love and religion. Keats’ friend Charles Brown had given him a two-volume edition of the work. </a:t>
            </a:r>
          </a:p>
          <a:p>
            <a:pPr marL="0" indent="0">
              <a:buNone/>
            </a:pPr>
            <a:endParaRPr lang="en-US" sz="2800" dirty="0"/>
          </a:p>
          <a:p>
            <a:pPr marL="0" indent="0">
              <a:buNone/>
            </a:pPr>
            <a:r>
              <a:rPr lang="en-US" sz="2800" dirty="0"/>
              <a:t>However, in his ode Keats dismisses the traditional cures which Burton lists. </a:t>
            </a:r>
            <a:r>
              <a:rPr lang="en-US" sz="2800" dirty="0">
                <a:solidFill>
                  <a:srgbClr val="953735"/>
                </a:solidFill>
              </a:rPr>
              <a:t>What advice does he give to the sufferer of melancholy?</a:t>
            </a:r>
          </a:p>
          <a:p>
            <a:pPr marL="0" indent="0">
              <a:buNone/>
            </a:pPr>
            <a:endParaRPr lang="en-US" sz="2800" dirty="0">
              <a:solidFill>
                <a:srgbClr val="953735"/>
              </a:solidFill>
            </a:endParaRPr>
          </a:p>
          <a:p>
            <a:pPr marL="0" indent="0">
              <a:buNone/>
            </a:pPr>
            <a:endParaRPr lang="en-US" sz="2800" dirty="0">
              <a:solidFill>
                <a:srgbClr val="953735"/>
              </a:solidFill>
            </a:endParaRPr>
          </a:p>
          <a:p>
            <a:pPr marL="0" indent="0">
              <a:buNone/>
            </a:pPr>
            <a:endParaRPr lang="en-US" sz="2800" dirty="0">
              <a:solidFill>
                <a:srgbClr val="953735"/>
              </a:solidFill>
            </a:endParaRPr>
          </a:p>
          <a:p>
            <a:pPr marL="0" indent="0">
              <a:buNone/>
            </a:pPr>
            <a:r>
              <a:rPr lang="en-US" sz="2800" dirty="0">
                <a:solidFill>
                  <a:srgbClr val="953735"/>
                </a:solidFill>
              </a:rPr>
              <a:t> </a:t>
            </a:r>
          </a:p>
        </p:txBody>
      </p:sp>
      <p:sp>
        <p:nvSpPr>
          <p:cNvPr id="4" name="Rectangle 3"/>
          <p:cNvSpPr/>
          <p:nvPr/>
        </p:nvSpPr>
        <p:spPr>
          <a:xfrm>
            <a:off x="4424289" y="208610"/>
            <a:ext cx="4572000" cy="1200329"/>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r>
              <a:rPr lang="en-US" dirty="0"/>
              <a:t>According to medieval medicine, melancholy was one of the four ‘</a:t>
            </a:r>
            <a:r>
              <a:rPr lang="en-US" dirty="0" err="1"/>
              <a:t>humours</a:t>
            </a:r>
            <a:r>
              <a:rPr lang="en-US" dirty="0"/>
              <a:t>’ or bodily fluids which had an important effect on a person’s character and mood.</a:t>
            </a:r>
          </a:p>
        </p:txBody>
      </p:sp>
      <p:sp>
        <p:nvSpPr>
          <p:cNvPr id="5" name="Rectangle 4"/>
          <p:cNvSpPr/>
          <p:nvPr/>
        </p:nvSpPr>
        <p:spPr>
          <a:xfrm>
            <a:off x="980719" y="3880202"/>
            <a:ext cx="7170504" cy="1938992"/>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sz="2000" dirty="0"/>
              <a:t>Unlike the Coleridge, Keats vehemently rejects drugs as a solution. Rather, he thinks that the soul must keep itself awake in order to accept its anguish. When ‘the melancholy fit shall fall’, the sufferer must remain focused on everything around them and take an extra enjoyment in symbols of beauty such as the rose, the peony and ‘the rainbow of salt sand-wave’.</a:t>
            </a:r>
          </a:p>
        </p:txBody>
      </p:sp>
    </p:spTree>
    <p:extLst>
      <p:ext uri="{BB962C8B-B14F-4D97-AF65-F5344CB8AC3E}">
        <p14:creationId xmlns:p14="http://schemas.microsoft.com/office/powerpoint/2010/main" val="1382824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lnSpcReduction="10000"/>
          </a:bodyPr>
          <a:lstStyle/>
          <a:p>
            <a:pPr marL="0" indent="0">
              <a:buNone/>
            </a:pPr>
            <a:r>
              <a:rPr lang="en-US" b="1" dirty="0"/>
              <a:t>John Keats </a:t>
            </a:r>
            <a:r>
              <a:rPr lang="en-US" dirty="0"/>
              <a:t>(1795-1821)</a:t>
            </a:r>
          </a:p>
          <a:p>
            <a:pPr marL="0" indent="0">
              <a:buNone/>
            </a:pPr>
            <a:endParaRPr lang="en-US" sz="1400" dirty="0"/>
          </a:p>
          <a:p>
            <a:pPr marL="0" indent="0">
              <a:buNone/>
            </a:pPr>
            <a:r>
              <a:rPr lang="en-US" sz="2800" dirty="0"/>
              <a:t>What do you know about this poet?</a:t>
            </a:r>
          </a:p>
          <a:p>
            <a:r>
              <a:rPr lang="en-US" sz="2800" dirty="0"/>
              <a:t>Born into a lower middle class family in </a:t>
            </a:r>
            <a:br>
              <a:rPr lang="en-US" sz="2800" dirty="0"/>
            </a:br>
            <a:r>
              <a:rPr lang="en-US" sz="2800" dirty="0"/>
              <a:t>London</a:t>
            </a:r>
          </a:p>
          <a:p>
            <a:r>
              <a:rPr lang="en-US" sz="2800" dirty="0"/>
              <a:t>Studied medicine but eventually </a:t>
            </a:r>
            <a:br>
              <a:rPr lang="en-US" sz="2800" dirty="0"/>
            </a:br>
            <a:r>
              <a:rPr lang="en-US" sz="2800" dirty="0"/>
              <a:t>devoted himself solely to poetry</a:t>
            </a:r>
          </a:p>
          <a:p>
            <a:r>
              <a:rPr lang="en-US" sz="2800" dirty="0"/>
              <a:t>His poetry was badly received by critics and he never received widespread recognition for his work during his lifetime</a:t>
            </a:r>
          </a:p>
          <a:p>
            <a:r>
              <a:rPr lang="en-US" sz="2800" dirty="0"/>
              <a:t>Now viewed as one of the most important figures of early nineteenth century Romanticism</a:t>
            </a:r>
          </a:p>
        </p:txBody>
      </p:sp>
      <p:pic>
        <p:nvPicPr>
          <p:cNvPr id="2" name="Picture 1"/>
          <p:cNvPicPr>
            <a:picLocks noChangeAspect="1"/>
          </p:cNvPicPr>
          <p:nvPr/>
        </p:nvPicPr>
        <p:blipFill>
          <a:blip r:embed="rId2"/>
          <a:stretch>
            <a:fillRect/>
          </a:stretch>
        </p:blipFill>
        <p:spPr>
          <a:xfrm>
            <a:off x="6688182" y="835901"/>
            <a:ext cx="1792407" cy="2721146"/>
          </a:xfrm>
          <a:prstGeom prst="rect">
            <a:avLst/>
          </a:prstGeom>
        </p:spPr>
      </p:pic>
    </p:spTree>
    <p:extLst>
      <p:ext uri="{BB962C8B-B14F-4D97-AF65-F5344CB8AC3E}">
        <p14:creationId xmlns:p14="http://schemas.microsoft.com/office/powerpoint/2010/main" val="2867801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dissolve">
                                      <p:cBhvr>
                                        <p:cTn id="7" dur="500"/>
                                        <p:tgtEl>
                                          <p:spTgt spid="3">
                                            <p:txEl>
                                              <p:pRg st="3" end="3"/>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dissolve">
                                      <p:cBhvr>
                                        <p:cTn id="10" dur="500"/>
                                        <p:tgtEl>
                                          <p:spTgt spid="3">
                                            <p:txEl>
                                              <p:pRg st="4" end="4"/>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dissolve">
                                      <p:cBhvr>
                                        <p:cTn id="13" dur="500"/>
                                        <p:tgtEl>
                                          <p:spTgt spid="3">
                                            <p:txEl>
                                              <p:pRg st="5" end="5"/>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dissolve">
                                      <p:cBhvr>
                                        <p:cTn id="1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fontScale="92500" lnSpcReduction="20000"/>
          </a:bodyPr>
          <a:lstStyle/>
          <a:p>
            <a:pPr marL="0" indent="0">
              <a:buNone/>
            </a:pPr>
            <a:r>
              <a:rPr lang="en-US" sz="3800" b="1" dirty="0"/>
              <a:t>Ode on Melancholy</a:t>
            </a:r>
          </a:p>
          <a:p>
            <a:pPr marL="0" indent="0">
              <a:buNone/>
            </a:pPr>
            <a:endParaRPr lang="en-US" sz="2800" dirty="0"/>
          </a:p>
          <a:p>
            <a:pPr>
              <a:spcAft>
                <a:spcPts val="600"/>
              </a:spcAft>
            </a:pPr>
            <a:r>
              <a:rPr lang="en-US" sz="2800" dirty="0"/>
              <a:t>Briefly précis each stanza of the poem – what is the focus of stanzas 1, 2 and 3?</a:t>
            </a:r>
          </a:p>
          <a:p>
            <a:pPr>
              <a:spcAft>
                <a:spcPts val="600"/>
              </a:spcAft>
            </a:pPr>
            <a:r>
              <a:rPr lang="en-US" sz="2800" dirty="0"/>
              <a:t>Look at the use of imperatives in stanzas 1 and 2 – how do these affect the tone?</a:t>
            </a:r>
          </a:p>
          <a:p>
            <a:pPr>
              <a:spcAft>
                <a:spcPts val="600"/>
              </a:spcAft>
            </a:pPr>
            <a:r>
              <a:rPr lang="en-US" sz="2800" dirty="0"/>
              <a:t>Do you notice any images or uses of language that seem paradoxical? Look in particular in stanza 2. What is the effect?</a:t>
            </a:r>
            <a:r>
              <a:rPr lang="en-US" sz="2800" dirty="0">
                <a:solidFill>
                  <a:srgbClr val="953735"/>
                </a:solidFill>
              </a:rPr>
              <a:t> </a:t>
            </a:r>
          </a:p>
          <a:p>
            <a:r>
              <a:rPr lang="en-US" sz="2800" dirty="0"/>
              <a:t>Why do you think there is so much death imagery at the beginning of the poem?</a:t>
            </a:r>
          </a:p>
          <a:p>
            <a:r>
              <a:rPr lang="en-US" sz="2800" dirty="0"/>
              <a:t>How does the second stanza mix images of beauty and melancholy? What is the effect of this mixing?</a:t>
            </a:r>
          </a:p>
        </p:txBody>
      </p:sp>
    </p:spTree>
    <p:extLst>
      <p:ext uri="{BB962C8B-B14F-4D97-AF65-F5344CB8AC3E}">
        <p14:creationId xmlns:p14="http://schemas.microsoft.com/office/powerpoint/2010/main" val="17039387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lnSpcReduction="10000"/>
          </a:bodyPr>
          <a:lstStyle/>
          <a:p>
            <a:pPr marL="0" indent="0">
              <a:buNone/>
            </a:pPr>
            <a:r>
              <a:rPr lang="en-US" sz="3800" b="1" dirty="0"/>
              <a:t>Ode on Melancholy</a:t>
            </a:r>
          </a:p>
          <a:p>
            <a:pPr marL="0" indent="0">
              <a:buNone/>
            </a:pPr>
            <a:endParaRPr lang="en-US" sz="2800" dirty="0"/>
          </a:p>
          <a:p>
            <a:pPr marL="0" indent="0">
              <a:spcAft>
                <a:spcPts val="600"/>
              </a:spcAft>
              <a:buNone/>
            </a:pPr>
            <a:r>
              <a:rPr lang="en-US" sz="2800" b="1" dirty="0"/>
              <a:t>Exploring structure</a:t>
            </a:r>
          </a:p>
          <a:p>
            <a:pPr>
              <a:spcAft>
                <a:spcPts val="600"/>
              </a:spcAft>
            </a:pPr>
            <a:r>
              <a:rPr lang="en-US" sz="2800" dirty="0"/>
              <a:t>Some readers have felt that the structure of the poem suggests the testing and resolution of an argument. Do you think this is a valid view? If so, what part does each stanza play in the exposition, development and resolution of the argument?</a:t>
            </a:r>
          </a:p>
          <a:p>
            <a:pPr>
              <a:spcAft>
                <a:spcPts val="600"/>
              </a:spcAft>
            </a:pPr>
            <a:r>
              <a:rPr lang="en-US" sz="2800" dirty="0"/>
              <a:t>The poem deals with contradictions. Are they reconciled at the end – or is the ode open-ended?</a:t>
            </a:r>
            <a:endParaRPr lang="en-US" sz="2800" dirty="0">
              <a:solidFill>
                <a:srgbClr val="953735"/>
              </a:solidFill>
            </a:endParaRPr>
          </a:p>
          <a:p>
            <a:pPr marL="0" indent="0">
              <a:buNone/>
            </a:pPr>
            <a:r>
              <a:rPr lang="en-US" sz="2800" dirty="0">
                <a:solidFill>
                  <a:srgbClr val="953735"/>
                </a:solidFill>
              </a:rPr>
              <a:t> </a:t>
            </a:r>
          </a:p>
        </p:txBody>
      </p:sp>
    </p:spTree>
    <p:extLst>
      <p:ext uri="{BB962C8B-B14F-4D97-AF65-F5344CB8AC3E}">
        <p14:creationId xmlns:p14="http://schemas.microsoft.com/office/powerpoint/2010/main" val="25802343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lnSpcReduction="10000"/>
          </a:bodyPr>
          <a:lstStyle/>
          <a:p>
            <a:pPr marL="0" indent="0">
              <a:buNone/>
            </a:pPr>
            <a:r>
              <a:rPr lang="en-US" sz="3800" b="1" dirty="0"/>
              <a:t>Ode on Melancholy</a:t>
            </a:r>
          </a:p>
          <a:p>
            <a:pPr marL="0" indent="0">
              <a:buNone/>
            </a:pPr>
            <a:endParaRPr lang="en-US" sz="2800" dirty="0"/>
          </a:p>
          <a:p>
            <a:pPr marL="0" indent="0">
              <a:spcAft>
                <a:spcPts val="600"/>
              </a:spcAft>
              <a:buNone/>
            </a:pPr>
            <a:r>
              <a:rPr lang="en-US" sz="2800" b="1" dirty="0"/>
              <a:t>Key concepts</a:t>
            </a:r>
          </a:p>
          <a:p>
            <a:pPr>
              <a:spcAft>
                <a:spcPts val="600"/>
              </a:spcAft>
            </a:pPr>
            <a:r>
              <a:rPr lang="en-US" sz="2800" dirty="0"/>
              <a:t>The themes of the poem bring together feelings of pleasure and the ways in which they are intermingled with pain and sorrow. How does this yoking together of opposites compare with Keats’ other poems?</a:t>
            </a:r>
          </a:p>
          <a:p>
            <a:pPr>
              <a:spcAft>
                <a:spcPts val="600"/>
              </a:spcAft>
            </a:pPr>
            <a:r>
              <a:rPr lang="en-US" sz="2800" dirty="0"/>
              <a:t>Why is it that the person who has the greatest capacity for joy is most open to melancholy thoughts?</a:t>
            </a:r>
            <a:r>
              <a:rPr lang="en-US" sz="2800" dirty="0">
                <a:solidFill>
                  <a:srgbClr val="953735"/>
                </a:solidFill>
              </a:rPr>
              <a:t> </a:t>
            </a:r>
          </a:p>
          <a:p>
            <a:pPr>
              <a:spcAft>
                <a:spcPts val="600"/>
              </a:spcAft>
            </a:pPr>
            <a:r>
              <a:rPr lang="en-US" sz="2800" dirty="0">
                <a:solidFill>
                  <a:srgbClr val="953735"/>
                </a:solidFill>
              </a:rPr>
              <a:t>What is Keats’ final message/realisation?</a:t>
            </a:r>
          </a:p>
        </p:txBody>
      </p:sp>
    </p:spTree>
    <p:extLst>
      <p:ext uri="{BB962C8B-B14F-4D97-AF65-F5344CB8AC3E}">
        <p14:creationId xmlns:p14="http://schemas.microsoft.com/office/powerpoint/2010/main" val="9760558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fontScale="92500" lnSpcReduction="10000"/>
          </a:bodyPr>
          <a:lstStyle/>
          <a:p>
            <a:pPr marL="0" indent="0">
              <a:buNone/>
            </a:pPr>
            <a:r>
              <a:rPr lang="en-US" sz="3800" b="1" dirty="0"/>
              <a:t>Sonnet on the Sea</a:t>
            </a:r>
          </a:p>
          <a:p>
            <a:pPr marL="0" indent="0">
              <a:buNone/>
            </a:pPr>
            <a:endParaRPr lang="en-US" sz="2800" dirty="0"/>
          </a:p>
          <a:p>
            <a:pPr marL="0" indent="0">
              <a:buNone/>
            </a:pPr>
            <a:r>
              <a:rPr lang="en-US" sz="2800" dirty="0"/>
              <a:t>This poem was written in April 1817 on the Isle of Wight. In the letter which Keats wrote to Reynolds, and in which he included a copy of the poem, Keats said that he had been ‘haunted’ by ‘the passage in Lear – “Do you not hear the sea?”’.</a:t>
            </a:r>
          </a:p>
          <a:p>
            <a:pPr marL="0" indent="0">
              <a:buNone/>
            </a:pPr>
            <a:endParaRPr lang="en-US" sz="2800" dirty="0"/>
          </a:p>
          <a:p>
            <a:pPr marL="0" indent="0">
              <a:buNone/>
            </a:pPr>
            <a:r>
              <a:rPr lang="en-US" sz="2800" dirty="0"/>
              <a:t>Keats was referring to a scene in King Lear where the blind Gloucester’s son takes him on a walk supposedly to a cliff edge and describes the sea in close detail: in fact, they are in the middle of a field.</a:t>
            </a:r>
          </a:p>
          <a:p>
            <a:pPr marL="0" indent="0">
              <a:buNone/>
            </a:pPr>
            <a:r>
              <a:rPr lang="en-US" sz="2800" dirty="0"/>
              <a:t> </a:t>
            </a:r>
          </a:p>
          <a:p>
            <a:pPr marL="0" indent="0">
              <a:buNone/>
            </a:pPr>
            <a:endParaRPr lang="en-US" sz="2800" dirty="0"/>
          </a:p>
        </p:txBody>
      </p:sp>
    </p:spTree>
    <p:extLst>
      <p:ext uri="{BB962C8B-B14F-4D97-AF65-F5344CB8AC3E}">
        <p14:creationId xmlns:p14="http://schemas.microsoft.com/office/powerpoint/2010/main" val="33628928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lnSpcReduction="10000"/>
          </a:bodyPr>
          <a:lstStyle/>
          <a:p>
            <a:pPr marL="0" indent="0">
              <a:buNone/>
            </a:pPr>
            <a:r>
              <a:rPr lang="en-US" sz="3800" b="1" dirty="0"/>
              <a:t>Sonnet on the Sea</a:t>
            </a:r>
          </a:p>
          <a:p>
            <a:pPr marL="0" indent="0">
              <a:buNone/>
            </a:pPr>
            <a:endParaRPr lang="en-US" sz="2800" dirty="0"/>
          </a:p>
          <a:p>
            <a:r>
              <a:rPr lang="en-US" sz="2800" dirty="0"/>
              <a:t>What is the effect of the mythological imagery in the poem? What does it suggest about the sea?</a:t>
            </a:r>
          </a:p>
          <a:p>
            <a:r>
              <a:rPr lang="en-US" sz="2800" dirty="0"/>
              <a:t>How does Keats’ language convey the sounds of the sea?</a:t>
            </a:r>
          </a:p>
          <a:p>
            <a:r>
              <a:rPr lang="en-US" sz="2800" dirty="0"/>
              <a:t>Find examples of onomatopoeia. What is the effect?</a:t>
            </a:r>
          </a:p>
          <a:p>
            <a:r>
              <a:rPr lang="en-US" sz="2800" dirty="0"/>
              <a:t>Find examples of personification. What is the effect?</a:t>
            </a:r>
          </a:p>
          <a:p>
            <a:r>
              <a:rPr lang="en-US" sz="2800" dirty="0"/>
              <a:t>Why is the tone relatively impersonal? Why would Keats choose to do this? Think about the experience he wants to give his reader.</a:t>
            </a:r>
          </a:p>
          <a:p>
            <a:pPr marL="0" indent="0">
              <a:buNone/>
            </a:pPr>
            <a:r>
              <a:rPr lang="en-US" sz="2800" dirty="0"/>
              <a:t> </a:t>
            </a:r>
          </a:p>
        </p:txBody>
      </p:sp>
    </p:spTree>
    <p:extLst>
      <p:ext uri="{BB962C8B-B14F-4D97-AF65-F5344CB8AC3E}">
        <p14:creationId xmlns:p14="http://schemas.microsoft.com/office/powerpoint/2010/main" val="26201819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a:bodyPr>
          <a:lstStyle/>
          <a:p>
            <a:pPr marL="0" indent="0">
              <a:buNone/>
            </a:pPr>
            <a:r>
              <a:rPr lang="en-US" sz="3800" b="1" dirty="0"/>
              <a:t>Sonnet on the Sea</a:t>
            </a:r>
          </a:p>
          <a:p>
            <a:pPr marL="0" indent="0">
              <a:buNone/>
            </a:pPr>
            <a:endParaRPr lang="en-US" sz="2800" dirty="0"/>
          </a:p>
          <a:p>
            <a:r>
              <a:rPr lang="en-US" sz="2800" dirty="0"/>
              <a:t>How does the flow of the verse reflect the movement of the sea? Think about sentence structure and enjambment.</a:t>
            </a:r>
          </a:p>
          <a:p>
            <a:r>
              <a:rPr lang="en-US" sz="2800" dirty="0"/>
              <a:t>How do the final two lines convey an element of surprise?</a:t>
            </a:r>
          </a:p>
          <a:p>
            <a:r>
              <a:rPr lang="en-US" sz="2800" dirty="0"/>
              <a:t>What is the form of this poem?</a:t>
            </a:r>
          </a:p>
          <a:p>
            <a:pPr lvl="1"/>
            <a:r>
              <a:rPr lang="en-US" sz="2400" dirty="0">
                <a:solidFill>
                  <a:schemeClr val="accent2">
                    <a:lumMod val="75000"/>
                  </a:schemeClr>
                </a:solidFill>
              </a:rPr>
              <a:t>Comment on how Keats has made use of this form, including its rhyme scheme and the focus of each section.</a:t>
            </a:r>
          </a:p>
        </p:txBody>
      </p:sp>
    </p:spTree>
    <p:extLst>
      <p:ext uri="{BB962C8B-B14F-4D97-AF65-F5344CB8AC3E}">
        <p14:creationId xmlns:p14="http://schemas.microsoft.com/office/powerpoint/2010/main" val="33839863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5150"/>
            <a:ext cx="8229600" cy="5451014"/>
          </a:xfrm>
        </p:spPr>
        <p:txBody>
          <a:bodyPr>
            <a:normAutofit/>
          </a:bodyPr>
          <a:lstStyle/>
          <a:p>
            <a:pPr marL="0" indent="0">
              <a:buNone/>
            </a:pPr>
            <a:r>
              <a:rPr lang="en-US" sz="3600" b="1" dirty="0"/>
              <a:t>Sonnet on the Sea</a:t>
            </a:r>
          </a:p>
        </p:txBody>
      </p:sp>
      <p:sp>
        <p:nvSpPr>
          <p:cNvPr id="4" name="Rectangle 3"/>
          <p:cNvSpPr/>
          <p:nvPr/>
        </p:nvSpPr>
        <p:spPr>
          <a:xfrm>
            <a:off x="967657" y="1599688"/>
            <a:ext cx="7071024" cy="3970318"/>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marL="285750" indent="-285750">
              <a:buFont typeface="Arial"/>
              <a:buChar char="•"/>
            </a:pPr>
            <a:r>
              <a:rPr lang="en-US" sz="2800" dirty="0"/>
              <a:t>How obvious are the themes of this poem? </a:t>
            </a:r>
          </a:p>
          <a:p>
            <a:pPr marL="742950" lvl="1" indent="-285750">
              <a:buFont typeface="Arial"/>
              <a:buChar char="•"/>
            </a:pPr>
            <a:r>
              <a:rPr lang="en-US" sz="2800" dirty="0">
                <a:solidFill>
                  <a:srgbClr val="000090"/>
                </a:solidFill>
              </a:rPr>
              <a:t>Is it perhaps truer to say that Keats presents his readers with an image of the sea and some of its mythological associations and leaves it to them to make of it what they please?</a:t>
            </a:r>
          </a:p>
          <a:p>
            <a:pPr marL="285750" indent="-285750">
              <a:buFont typeface="Arial"/>
              <a:buChar char="•"/>
            </a:pPr>
            <a:r>
              <a:rPr lang="en-US" sz="2800" dirty="0"/>
              <a:t>To what extent is the contrast between the infinite and the temporal part of the poem’s thematic core?</a:t>
            </a:r>
          </a:p>
        </p:txBody>
      </p:sp>
    </p:spTree>
    <p:extLst>
      <p:ext uri="{BB962C8B-B14F-4D97-AF65-F5344CB8AC3E}">
        <p14:creationId xmlns:p14="http://schemas.microsoft.com/office/powerpoint/2010/main" val="21494607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fontScale="92500" lnSpcReduction="20000"/>
          </a:bodyPr>
          <a:lstStyle/>
          <a:p>
            <a:pPr marL="0" indent="0">
              <a:buNone/>
            </a:pPr>
            <a:r>
              <a:rPr lang="en-US" b="1" dirty="0"/>
              <a:t>Exam style task</a:t>
            </a:r>
          </a:p>
          <a:p>
            <a:pPr marL="0" indent="0">
              <a:buNone/>
            </a:pPr>
            <a:endParaRPr lang="en-US" sz="2800" dirty="0"/>
          </a:p>
          <a:p>
            <a:pPr marL="0" indent="0">
              <a:spcAft>
                <a:spcPts val="600"/>
              </a:spcAft>
              <a:buNone/>
            </a:pPr>
            <a:r>
              <a:rPr lang="en-US" sz="2800" dirty="0"/>
              <a:t>Explore the ways in which ideas about immortality are presented in ‘Ode to a Nightingale’</a:t>
            </a:r>
            <a:r>
              <a:rPr lang="en-US" sz="2800" i="1" dirty="0"/>
              <a:t> </a:t>
            </a:r>
            <a:r>
              <a:rPr lang="en-US" sz="2800" dirty="0"/>
              <a:t>by John Keats and </a:t>
            </a:r>
            <a:r>
              <a:rPr lang="en-US" sz="2800" b="1" dirty="0"/>
              <a:t>one</a:t>
            </a:r>
            <a:r>
              <a:rPr lang="en-US" sz="2800" dirty="0"/>
              <a:t> other poem.</a:t>
            </a:r>
          </a:p>
          <a:p>
            <a:pPr marL="0" indent="0">
              <a:spcAft>
                <a:spcPts val="600"/>
              </a:spcAft>
              <a:buNone/>
            </a:pPr>
            <a:r>
              <a:rPr lang="en-US" sz="2800" dirty="0"/>
              <a:t>You must discuss relevant contextual factors.</a:t>
            </a:r>
          </a:p>
          <a:p>
            <a:pPr marL="0" indent="0" algn="r">
              <a:spcAft>
                <a:spcPts val="600"/>
              </a:spcAft>
              <a:buNone/>
            </a:pPr>
            <a:r>
              <a:rPr lang="en-US" sz="2800" b="1" dirty="0"/>
              <a:t>(30 marks)</a:t>
            </a:r>
          </a:p>
          <a:p>
            <a:pPr marL="0" indent="0" algn="ctr">
              <a:spcAft>
                <a:spcPts val="600"/>
              </a:spcAft>
              <a:buNone/>
            </a:pPr>
            <a:r>
              <a:rPr lang="en-US" sz="2800" b="1" dirty="0"/>
              <a:t>OR</a:t>
            </a:r>
          </a:p>
          <a:p>
            <a:pPr marL="0" indent="0">
              <a:spcAft>
                <a:spcPts val="600"/>
              </a:spcAft>
              <a:buNone/>
            </a:pPr>
            <a:r>
              <a:rPr lang="en-US" sz="2800" dirty="0"/>
              <a:t>Explore the ways in which attitudes towards melancholy are presented in ‘Ode on Melancholy’</a:t>
            </a:r>
            <a:r>
              <a:rPr lang="en-US" sz="2800" i="1" dirty="0"/>
              <a:t> </a:t>
            </a:r>
            <a:r>
              <a:rPr lang="en-US" sz="2800" dirty="0"/>
              <a:t>by John Keats and </a:t>
            </a:r>
            <a:r>
              <a:rPr lang="en-US" sz="2800" b="1" dirty="0"/>
              <a:t>one</a:t>
            </a:r>
            <a:r>
              <a:rPr lang="en-US" sz="2800" dirty="0"/>
              <a:t> other poem.</a:t>
            </a:r>
          </a:p>
          <a:p>
            <a:pPr marL="0" indent="0">
              <a:spcAft>
                <a:spcPts val="600"/>
              </a:spcAft>
              <a:buNone/>
            </a:pPr>
            <a:r>
              <a:rPr lang="en-US" sz="2800" dirty="0"/>
              <a:t>You must discuss relevant contextual factors.</a:t>
            </a:r>
          </a:p>
          <a:p>
            <a:pPr marL="0" indent="0" algn="r">
              <a:spcAft>
                <a:spcPts val="600"/>
              </a:spcAft>
              <a:buNone/>
            </a:pPr>
            <a:r>
              <a:rPr lang="en-US" sz="2800" b="1" dirty="0"/>
              <a:t>(30 marks)</a:t>
            </a:r>
          </a:p>
        </p:txBody>
      </p:sp>
    </p:spTree>
    <p:extLst>
      <p:ext uri="{BB962C8B-B14F-4D97-AF65-F5344CB8AC3E}">
        <p14:creationId xmlns:p14="http://schemas.microsoft.com/office/powerpoint/2010/main" val="463007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fontScale="92500" lnSpcReduction="10000"/>
          </a:bodyPr>
          <a:lstStyle/>
          <a:p>
            <a:pPr marL="0" indent="0">
              <a:buNone/>
            </a:pPr>
            <a:r>
              <a:rPr lang="en-US" b="1" dirty="0"/>
              <a:t>John Keats </a:t>
            </a:r>
            <a:r>
              <a:rPr lang="en-US" dirty="0"/>
              <a:t>(1795-1821)</a:t>
            </a:r>
          </a:p>
          <a:p>
            <a:pPr marL="0" indent="0">
              <a:buNone/>
            </a:pPr>
            <a:endParaRPr lang="en-US" sz="2800" dirty="0"/>
          </a:p>
          <a:p>
            <a:pPr marL="0" indent="0">
              <a:buNone/>
            </a:pPr>
            <a:r>
              <a:rPr lang="en-US" sz="2800" b="1" dirty="0"/>
              <a:t>Social and political context</a:t>
            </a:r>
          </a:p>
          <a:p>
            <a:r>
              <a:rPr lang="en-US" sz="2800" dirty="0"/>
              <a:t>Born into a politically turbulent Europe (French Revolution, Napoleonic Wars, beginning of Regency)</a:t>
            </a:r>
          </a:p>
          <a:p>
            <a:r>
              <a:rPr lang="en-US" sz="2800" dirty="0"/>
              <a:t>The war with France (1793-1815) covered the whole of Keats’ life until the age of 20</a:t>
            </a:r>
          </a:p>
          <a:p>
            <a:r>
              <a:rPr lang="en-US" sz="2800" dirty="0"/>
              <a:t>The disruption to trade caused by the war led to widespread poverty and hardship particularly for the lower classes and for those living in the countryside</a:t>
            </a:r>
          </a:p>
          <a:p>
            <a:r>
              <a:rPr lang="en-US" sz="2800" dirty="0"/>
              <a:t>The government took a hard line towards the poor, banning working men from forming into clubs/societies</a:t>
            </a:r>
          </a:p>
          <a:p>
            <a:r>
              <a:rPr lang="en-US" sz="2800" dirty="0"/>
              <a:t>1819 – </a:t>
            </a:r>
            <a:r>
              <a:rPr lang="en-US" sz="2800" dirty="0" err="1"/>
              <a:t>Peterloo</a:t>
            </a:r>
            <a:r>
              <a:rPr lang="en-US" sz="2800" dirty="0"/>
              <a:t> massacre</a:t>
            </a:r>
          </a:p>
          <a:p>
            <a:endParaRPr lang="en-US" sz="2800" dirty="0"/>
          </a:p>
          <a:p>
            <a:endParaRPr lang="en-US" sz="2800" dirty="0"/>
          </a:p>
        </p:txBody>
      </p:sp>
    </p:spTree>
    <p:extLst>
      <p:ext uri="{BB962C8B-B14F-4D97-AF65-F5344CB8AC3E}">
        <p14:creationId xmlns:p14="http://schemas.microsoft.com/office/powerpoint/2010/main" val="2891341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dissolv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dissolv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dissolv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dissolv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dissolv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fontScale="77500" lnSpcReduction="20000"/>
          </a:bodyPr>
          <a:lstStyle/>
          <a:p>
            <a:pPr marL="0" indent="0">
              <a:buNone/>
            </a:pPr>
            <a:r>
              <a:rPr lang="en-US" b="1" dirty="0"/>
              <a:t>John Keats </a:t>
            </a:r>
            <a:r>
              <a:rPr lang="en-US" dirty="0"/>
              <a:t>(1795-1821)</a:t>
            </a:r>
          </a:p>
          <a:p>
            <a:pPr marL="0" indent="0">
              <a:buNone/>
            </a:pPr>
            <a:endParaRPr lang="en-US" sz="2800" dirty="0"/>
          </a:p>
          <a:p>
            <a:pPr marL="0" indent="0">
              <a:buNone/>
            </a:pPr>
            <a:r>
              <a:rPr lang="en-US" sz="2800" dirty="0"/>
              <a:t>Some critics have argued that Keats had no interest in the political and social situation. They claim that he was concerned with beauty rather than truth.</a:t>
            </a:r>
          </a:p>
          <a:p>
            <a:r>
              <a:rPr lang="en-US" sz="2800" b="1" dirty="0">
                <a:solidFill>
                  <a:schemeClr val="accent2">
                    <a:lumMod val="75000"/>
                  </a:schemeClr>
                </a:solidFill>
              </a:rPr>
              <a:t>Amy Lowell (1925) </a:t>
            </a:r>
            <a:r>
              <a:rPr lang="en-US" sz="2800" dirty="0">
                <a:solidFill>
                  <a:schemeClr val="accent2">
                    <a:lumMod val="75000"/>
                  </a:schemeClr>
                </a:solidFill>
              </a:rPr>
              <a:t>believed he had only a slight interest in politics</a:t>
            </a:r>
          </a:p>
          <a:p>
            <a:r>
              <a:rPr lang="en-US" sz="2800" b="1" dirty="0">
                <a:solidFill>
                  <a:schemeClr val="accent2">
                    <a:lumMod val="75000"/>
                  </a:schemeClr>
                </a:solidFill>
              </a:rPr>
              <a:t>Sidney Colvin (1917) </a:t>
            </a:r>
            <a:r>
              <a:rPr lang="en-US" sz="2800" dirty="0">
                <a:solidFill>
                  <a:schemeClr val="accent2">
                    <a:lumMod val="75000"/>
                  </a:schemeClr>
                </a:solidFill>
              </a:rPr>
              <a:t>believed he was not suited to writing about the ultimate truth</a:t>
            </a:r>
          </a:p>
          <a:p>
            <a:pPr marL="0" indent="0">
              <a:buNone/>
            </a:pPr>
            <a:endParaRPr lang="en-US" sz="2800" dirty="0"/>
          </a:p>
          <a:p>
            <a:pPr marL="0" indent="0">
              <a:buNone/>
            </a:pPr>
            <a:r>
              <a:rPr lang="en-US" sz="2800" dirty="0"/>
              <a:t>In the 1980s critics associated with </a:t>
            </a:r>
            <a:r>
              <a:rPr lang="en-US" sz="2800" b="1" dirty="0"/>
              <a:t>New Historicism </a:t>
            </a:r>
            <a:r>
              <a:rPr lang="en-US" sz="2800" dirty="0"/>
              <a:t>started to re-examine Keats’s political and social imagination</a:t>
            </a:r>
          </a:p>
          <a:p>
            <a:r>
              <a:rPr lang="en-US" sz="2800" dirty="0">
                <a:solidFill>
                  <a:srgbClr val="953735"/>
                </a:solidFill>
              </a:rPr>
              <a:t>Many critics, such as </a:t>
            </a:r>
            <a:r>
              <a:rPr lang="en-US" sz="2800" b="1" dirty="0">
                <a:solidFill>
                  <a:srgbClr val="953735"/>
                </a:solidFill>
              </a:rPr>
              <a:t>Jerome </a:t>
            </a:r>
            <a:r>
              <a:rPr lang="en-US" sz="2800" b="1" dirty="0" err="1">
                <a:solidFill>
                  <a:srgbClr val="953735"/>
                </a:solidFill>
              </a:rPr>
              <a:t>McGann</a:t>
            </a:r>
            <a:r>
              <a:rPr lang="en-US" sz="2800" b="1" dirty="0">
                <a:solidFill>
                  <a:srgbClr val="953735"/>
                </a:solidFill>
              </a:rPr>
              <a:t> (1983) </a:t>
            </a:r>
            <a:r>
              <a:rPr lang="en-US" sz="2800" dirty="0">
                <a:solidFill>
                  <a:srgbClr val="953735"/>
                </a:solidFill>
              </a:rPr>
              <a:t>thought that Keats was reacting to the horrors of the social situation by writing escapist poetry</a:t>
            </a:r>
          </a:p>
          <a:p>
            <a:r>
              <a:rPr lang="en-US" sz="2800" dirty="0">
                <a:solidFill>
                  <a:srgbClr val="953735"/>
                </a:solidFill>
              </a:rPr>
              <a:t>Other critics believed that Keats was a radical and that his poetry </a:t>
            </a:r>
            <a:r>
              <a:rPr lang="en-US" sz="2800" i="1" dirty="0">
                <a:solidFill>
                  <a:srgbClr val="953735"/>
                </a:solidFill>
              </a:rPr>
              <a:t>‘from the beginning is haunted by politics’ - </a:t>
            </a:r>
            <a:r>
              <a:rPr lang="en-US" sz="2800" b="1" dirty="0">
                <a:solidFill>
                  <a:srgbClr val="953735"/>
                </a:solidFill>
              </a:rPr>
              <a:t>Daniel Watkins (1989) </a:t>
            </a:r>
            <a:endParaRPr lang="en-US" sz="2800" dirty="0">
              <a:solidFill>
                <a:srgbClr val="953735"/>
              </a:solidFill>
            </a:endParaRPr>
          </a:p>
          <a:p>
            <a:endParaRPr lang="en-US" sz="2800" dirty="0"/>
          </a:p>
        </p:txBody>
      </p:sp>
    </p:spTree>
    <p:extLst>
      <p:ext uri="{BB962C8B-B14F-4D97-AF65-F5344CB8AC3E}">
        <p14:creationId xmlns:p14="http://schemas.microsoft.com/office/powerpoint/2010/main" val="1410625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fontScale="62500" lnSpcReduction="20000"/>
          </a:bodyPr>
          <a:lstStyle/>
          <a:p>
            <a:pPr marL="0" indent="0">
              <a:buNone/>
            </a:pPr>
            <a:r>
              <a:rPr lang="en-US" b="1" dirty="0"/>
              <a:t>John Keats </a:t>
            </a:r>
            <a:r>
              <a:rPr lang="en-US" dirty="0"/>
              <a:t>(1795-1821)</a:t>
            </a:r>
          </a:p>
          <a:p>
            <a:pPr marL="0" indent="0">
              <a:buNone/>
            </a:pPr>
            <a:endParaRPr lang="en-US" sz="2800" dirty="0"/>
          </a:p>
          <a:p>
            <a:pPr marL="0" indent="0">
              <a:buNone/>
            </a:pPr>
            <a:r>
              <a:rPr lang="en-US" sz="2800" b="1" dirty="0"/>
              <a:t>Religious expression</a:t>
            </a:r>
          </a:p>
          <a:p>
            <a:r>
              <a:rPr lang="en-US" sz="2800" b="1" dirty="0"/>
              <a:t>Methodism</a:t>
            </a:r>
            <a:r>
              <a:rPr lang="en-US" sz="2800" dirty="0"/>
              <a:t> – religious movement that began in the 18</a:t>
            </a:r>
            <a:r>
              <a:rPr lang="en-US" sz="2800" baseline="30000" dirty="0"/>
              <a:t>th</a:t>
            </a:r>
            <a:r>
              <a:rPr lang="en-US" sz="2800" dirty="0"/>
              <a:t> century and attempted to reform the Church of England</a:t>
            </a:r>
          </a:p>
          <a:p>
            <a:r>
              <a:rPr lang="en-US" sz="2800" dirty="0"/>
              <a:t>Founded by John Wesley, who </a:t>
            </a:r>
            <a:r>
              <a:rPr lang="en-US" sz="2800" dirty="0" err="1"/>
              <a:t>re-emphasised</a:t>
            </a:r>
            <a:r>
              <a:rPr lang="en-US" sz="2800" dirty="0"/>
              <a:t> the Biblical doctrines that:</a:t>
            </a:r>
          </a:p>
          <a:p>
            <a:pPr lvl="1"/>
            <a:r>
              <a:rPr lang="en-US" sz="2400" dirty="0">
                <a:solidFill>
                  <a:srgbClr val="953735"/>
                </a:solidFill>
              </a:rPr>
              <a:t>Individuals may be assured of their salvation because of the grace of God</a:t>
            </a:r>
          </a:p>
          <a:p>
            <a:pPr lvl="1"/>
            <a:r>
              <a:rPr lang="en-US" sz="2400" dirty="0">
                <a:solidFill>
                  <a:srgbClr val="953735"/>
                </a:solidFill>
              </a:rPr>
              <a:t>By the power of the Holy Spirit, they are capable of attaining perfect love for God and for their fellow human beings</a:t>
            </a:r>
          </a:p>
          <a:p>
            <a:r>
              <a:rPr lang="en-US" sz="2800" dirty="0"/>
              <a:t>The emotional engagement of its adherents with Christianity has been likened to the stress on feeling and passion found in Keats and the other Romantics</a:t>
            </a:r>
          </a:p>
          <a:p>
            <a:r>
              <a:rPr lang="en-US" sz="2800" b="1" dirty="0"/>
              <a:t>Evangelicalism</a:t>
            </a:r>
            <a:r>
              <a:rPr lang="en-US" sz="2800" dirty="0"/>
              <a:t> – predominantly Anglican movement with strong links to Methodism</a:t>
            </a:r>
          </a:p>
          <a:p>
            <a:r>
              <a:rPr lang="en-US" sz="2800" dirty="0"/>
              <a:t>Characteristics of Evangelicalism include a literal interpretation of the Bible, preaching to convert, reform of the heart, stress on the sins of humanity, need for personal salvation</a:t>
            </a:r>
          </a:p>
          <a:p>
            <a:r>
              <a:rPr lang="en-US" sz="2800" dirty="0"/>
              <a:t>Evangelicals were opposed to slavery and attacked the moral laxity of the privileged</a:t>
            </a:r>
          </a:p>
          <a:p>
            <a:r>
              <a:rPr lang="en-US" sz="2800" dirty="0">
                <a:solidFill>
                  <a:srgbClr val="953735"/>
                </a:solidFill>
              </a:rPr>
              <a:t>Although Keats ultimately rejected the Christian message, the passionate strength of his convictions has much in common with the energy found in the religious movements of his time</a:t>
            </a:r>
          </a:p>
        </p:txBody>
      </p:sp>
    </p:spTree>
    <p:extLst>
      <p:ext uri="{BB962C8B-B14F-4D97-AF65-F5344CB8AC3E}">
        <p14:creationId xmlns:p14="http://schemas.microsoft.com/office/powerpoint/2010/main" val="1640180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dissolv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dissolve">
                                      <p:cBhvr>
                                        <p:cTn id="12" dur="500"/>
                                        <p:tgtEl>
                                          <p:spTgt spid="3">
                                            <p:txEl>
                                              <p:pRg st="4" end="4"/>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dissolve">
                                      <p:cBhvr>
                                        <p:cTn id="15" dur="500"/>
                                        <p:tgtEl>
                                          <p:spTgt spid="3">
                                            <p:txEl>
                                              <p:pRg st="5" end="5"/>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dissolve">
                                      <p:cBhvr>
                                        <p:cTn id="18" dur="500"/>
                                        <p:tgtEl>
                                          <p:spTgt spid="3">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dissolve">
                                      <p:cBhvr>
                                        <p:cTn id="23" dur="500"/>
                                        <p:tgtEl>
                                          <p:spTgt spid="3">
                                            <p:txEl>
                                              <p:pRg st="7" end="7"/>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dissolve">
                                      <p:cBhvr>
                                        <p:cTn id="28" dur="500"/>
                                        <p:tgtEl>
                                          <p:spTgt spid="3">
                                            <p:txEl>
                                              <p:pRg st="8" end="8"/>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dissolve">
                                      <p:cBhvr>
                                        <p:cTn id="33" dur="500"/>
                                        <p:tgtEl>
                                          <p:spTgt spid="3">
                                            <p:txEl>
                                              <p:pRg st="9" end="9"/>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3">
                                            <p:txEl>
                                              <p:pRg st="10" end="10"/>
                                            </p:txEl>
                                          </p:spTgt>
                                        </p:tgtEl>
                                        <p:attrNameLst>
                                          <p:attrName>style.visibility</p:attrName>
                                        </p:attrNameLst>
                                      </p:cBhvr>
                                      <p:to>
                                        <p:strVal val="visible"/>
                                      </p:to>
                                    </p:set>
                                    <p:animEffect transition="in" filter="dissolve">
                                      <p:cBhvr>
                                        <p:cTn id="38" dur="500"/>
                                        <p:tgtEl>
                                          <p:spTgt spid="3">
                                            <p:txEl>
                                              <p:pRg st="10" end="1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Effect transition="in" filter="dissolve">
                                      <p:cBhvr>
                                        <p:cTn id="43"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a:bodyPr>
          <a:lstStyle/>
          <a:p>
            <a:pPr marL="0" indent="0">
              <a:buNone/>
            </a:pPr>
            <a:r>
              <a:rPr lang="en-US" b="1" dirty="0"/>
              <a:t>John Keats </a:t>
            </a:r>
            <a:r>
              <a:rPr lang="en-US" dirty="0"/>
              <a:t>(1795-1821)</a:t>
            </a:r>
          </a:p>
          <a:p>
            <a:pPr marL="0" indent="0">
              <a:buNone/>
            </a:pPr>
            <a:endParaRPr lang="en-US" sz="2800" dirty="0"/>
          </a:p>
          <a:p>
            <a:pPr marL="0" indent="0">
              <a:buNone/>
            </a:pPr>
            <a:r>
              <a:rPr lang="en-US" sz="2800" b="1" dirty="0"/>
              <a:t>Personal beliefs </a:t>
            </a:r>
            <a:endParaRPr lang="en-US" sz="2800" dirty="0">
              <a:solidFill>
                <a:srgbClr val="953735"/>
              </a:solidFill>
            </a:endParaRPr>
          </a:p>
          <a:p>
            <a:pPr marL="0" indent="0">
              <a:buNone/>
            </a:pPr>
            <a:r>
              <a:rPr lang="en-US" sz="2800" dirty="0"/>
              <a:t>Read through the information on Keats’ personal beliefs and highlight key points.</a:t>
            </a:r>
          </a:p>
          <a:p>
            <a:r>
              <a:rPr lang="en-US" sz="2800" dirty="0">
                <a:solidFill>
                  <a:srgbClr val="953735"/>
                </a:solidFill>
              </a:rPr>
              <a:t>Is there anything here that could develop your understanding of the five poems you have studied?</a:t>
            </a:r>
          </a:p>
        </p:txBody>
      </p:sp>
    </p:spTree>
    <p:extLst>
      <p:ext uri="{BB962C8B-B14F-4D97-AF65-F5344CB8AC3E}">
        <p14:creationId xmlns:p14="http://schemas.microsoft.com/office/powerpoint/2010/main" val="1180909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a:bodyPr>
          <a:lstStyle/>
          <a:p>
            <a:pPr marL="0" indent="0">
              <a:buNone/>
            </a:pPr>
            <a:r>
              <a:rPr lang="en-US" sz="3800" b="1" dirty="0"/>
              <a:t>Ode to a Nightingale</a:t>
            </a:r>
          </a:p>
          <a:p>
            <a:pPr marL="0" indent="0">
              <a:buNone/>
            </a:pPr>
            <a:endParaRPr lang="en-US" sz="2800" dirty="0"/>
          </a:p>
          <a:p>
            <a:pPr marL="0" indent="0">
              <a:spcAft>
                <a:spcPts val="600"/>
              </a:spcAft>
              <a:buNone/>
            </a:pPr>
            <a:r>
              <a:rPr lang="en-US" sz="2800" dirty="0"/>
              <a:t>Briefly </a:t>
            </a:r>
            <a:r>
              <a:rPr lang="en-US" sz="2800" dirty="0" err="1"/>
              <a:t>summarise</a:t>
            </a:r>
            <a:r>
              <a:rPr lang="en-US" sz="2800" dirty="0"/>
              <a:t> the poem – what are its key themes and ideas?</a:t>
            </a:r>
          </a:p>
          <a:p>
            <a:pPr>
              <a:spcAft>
                <a:spcPts val="600"/>
              </a:spcAft>
            </a:pPr>
            <a:r>
              <a:rPr lang="en-US" sz="2800" dirty="0"/>
              <a:t>Why do you think Keats chose the nightingale’s song as the basis of meditation in this poem?</a:t>
            </a:r>
          </a:p>
          <a:p>
            <a:pPr>
              <a:spcAft>
                <a:spcPts val="600"/>
              </a:spcAft>
            </a:pPr>
            <a:r>
              <a:rPr lang="en-US" sz="2800" dirty="0"/>
              <a:t>Why should the fact that the nightingale’s song is pure sound, without the meaning of words attached, be an important feature of Keats’ poem?</a:t>
            </a:r>
          </a:p>
        </p:txBody>
      </p:sp>
    </p:spTree>
    <p:extLst>
      <p:ext uri="{BB962C8B-B14F-4D97-AF65-F5344CB8AC3E}">
        <p14:creationId xmlns:p14="http://schemas.microsoft.com/office/powerpoint/2010/main" val="3055935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fontScale="77500" lnSpcReduction="20000"/>
          </a:bodyPr>
          <a:lstStyle/>
          <a:p>
            <a:pPr marL="0" indent="0">
              <a:buNone/>
            </a:pPr>
            <a:r>
              <a:rPr lang="en-US" sz="3800" b="1" dirty="0"/>
              <a:t>Exploring language</a:t>
            </a:r>
            <a:endParaRPr lang="en-US" sz="2800" dirty="0"/>
          </a:p>
          <a:p>
            <a:pPr marL="0" indent="0">
              <a:buNone/>
            </a:pPr>
            <a:endParaRPr lang="en-US" sz="2800" dirty="0"/>
          </a:p>
          <a:p>
            <a:r>
              <a:rPr lang="en-US" sz="2800" dirty="0"/>
              <a:t>Why might it be particularly appropriate that there is a lot of onomatopoeia/consonance/assonance in this poem? Can you find examples and comment on their effects?</a:t>
            </a:r>
          </a:p>
          <a:p>
            <a:r>
              <a:rPr lang="en-US" sz="2800" dirty="0"/>
              <a:t>Compare the vitality and energetic tempo of stanza 2 with the heaviness and monotony of stanza 3. How are these different effects created?</a:t>
            </a:r>
          </a:p>
          <a:p>
            <a:r>
              <a:rPr lang="en-US" sz="2800" dirty="0"/>
              <a:t>How does Keats’ language suggest the unhappiness of the present and the ecstatic beauty of the nightingale’s timeless song?</a:t>
            </a:r>
          </a:p>
          <a:p>
            <a:r>
              <a:rPr lang="en-US" sz="2800" dirty="0"/>
              <a:t>In what ways is the bird’s song different from the products of the human imagination?</a:t>
            </a:r>
          </a:p>
          <a:p>
            <a:r>
              <a:rPr lang="en-US" sz="2800" dirty="0"/>
              <a:t>Why are there so many images of death in the poem?</a:t>
            </a:r>
          </a:p>
          <a:p>
            <a:r>
              <a:rPr lang="en-US" sz="2800" dirty="0"/>
              <a:t>Considering that a bird has a brief life, why does it become for Keats a symbol of eternal beauty?</a:t>
            </a:r>
          </a:p>
          <a:p>
            <a:r>
              <a:rPr lang="en-US" sz="2800" dirty="0"/>
              <a:t>What are the limitations of the beauty which the bird’s song represents?</a:t>
            </a:r>
          </a:p>
        </p:txBody>
      </p:sp>
    </p:spTree>
    <p:extLst>
      <p:ext uri="{BB962C8B-B14F-4D97-AF65-F5344CB8AC3E}">
        <p14:creationId xmlns:p14="http://schemas.microsoft.com/office/powerpoint/2010/main" val="2441339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a:bodyPr>
          <a:lstStyle/>
          <a:p>
            <a:pPr marL="0" indent="0">
              <a:buNone/>
            </a:pPr>
            <a:r>
              <a:rPr lang="en-US" sz="3800" b="1" dirty="0"/>
              <a:t>Exploring structure</a:t>
            </a:r>
            <a:endParaRPr lang="en-US" sz="2800" dirty="0"/>
          </a:p>
          <a:p>
            <a:pPr marL="0" indent="0">
              <a:buNone/>
            </a:pPr>
            <a:endParaRPr lang="en-US" sz="2800" dirty="0"/>
          </a:p>
          <a:p>
            <a:pPr>
              <a:spcAft>
                <a:spcPts val="1200"/>
              </a:spcAft>
            </a:pPr>
            <a:r>
              <a:rPr lang="en-US" sz="2800" dirty="0"/>
              <a:t>How does Keats make use of contrasts in the poem?</a:t>
            </a:r>
          </a:p>
          <a:p>
            <a:pPr>
              <a:spcAft>
                <a:spcPts val="1200"/>
              </a:spcAft>
            </a:pPr>
            <a:r>
              <a:rPr lang="en-US" sz="2800" dirty="0"/>
              <a:t>Look carefully at Keats’ use of pauses and enjambment in the ode. What effects do they create?</a:t>
            </a:r>
          </a:p>
        </p:txBody>
      </p:sp>
    </p:spTree>
    <p:extLst>
      <p:ext uri="{BB962C8B-B14F-4D97-AF65-F5344CB8AC3E}">
        <p14:creationId xmlns:p14="http://schemas.microsoft.com/office/powerpoint/2010/main" val="6710921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48E7283B295347B53FD80B4677A7D6" ma:contentTypeVersion="1" ma:contentTypeDescription="Create a new document." ma:contentTypeScope="" ma:versionID="da72d62e5be40e287b120dc05568a827">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96552357-BCAD-48F2-B409-DE573A5FF767}"/>
</file>

<file path=customXml/itemProps2.xml><?xml version="1.0" encoding="utf-8"?>
<ds:datastoreItem xmlns:ds="http://schemas.openxmlformats.org/officeDocument/2006/customXml" ds:itemID="{E5AF5500-7B41-4DA7-A884-6D17DB7AE059}"/>
</file>

<file path=customXml/itemProps3.xml><?xml version="1.0" encoding="utf-8"?>
<ds:datastoreItem xmlns:ds="http://schemas.openxmlformats.org/officeDocument/2006/customXml" ds:itemID="{8C3537DE-44F6-4C4D-BBD0-9282C5E900D6}"/>
</file>

<file path=docProps/app.xml><?xml version="1.0" encoding="utf-8"?>
<Properties xmlns="http://schemas.openxmlformats.org/officeDocument/2006/extended-properties" xmlns:vt="http://schemas.openxmlformats.org/officeDocument/2006/docPropsVTypes">
  <TotalTime>3760</TotalTime>
  <Words>2252</Words>
  <Application>Microsoft Office PowerPoint</Application>
  <PresentationFormat>On-screen Show (4:3)</PresentationFormat>
  <Paragraphs>191</Paragraphs>
  <Slides>27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Office Theme</vt:lpstr>
      <vt:lpstr>The Romantics: John Keats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tasks</dc:title>
  <dc:creator>Sophie Lindsay</dc:creator>
  <cp:lastModifiedBy>Sophie Lindsay</cp:lastModifiedBy>
  <cp:revision>134</cp:revision>
  <dcterms:created xsi:type="dcterms:W3CDTF">2017-02-21T11:39:53Z</dcterms:created>
  <dcterms:modified xsi:type="dcterms:W3CDTF">2017-04-27T11:38:22Z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0x010100E648E7283B295347B53FD80B4677A7D6</vt:lpwstr>
  </property>
</Properties>
</file>