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4"/>
  </p:notesMasterIdLst>
  <p:sldIdLst>
    <p:sldId id="256" r:id="rId5"/>
    <p:sldId id="359" r:id="rId6"/>
    <p:sldId id="363" r:id="rId7"/>
    <p:sldId id="360" r:id="rId8"/>
    <p:sldId id="361" r:id="rId9"/>
    <p:sldId id="362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1" r:id="rId28"/>
    <p:sldId id="382" r:id="rId29"/>
    <p:sldId id="383" r:id="rId30"/>
    <p:sldId id="384" r:id="rId31"/>
    <p:sldId id="385" r:id="rId32"/>
    <p:sldId id="386" r:id="rId3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50" autoAdjust="0"/>
  </p:normalViewPr>
  <p:slideViewPr>
    <p:cSldViewPr snapToGrid="0" snapToObjects="1">
      <p:cViewPr varScale="1">
        <p:scale>
          <a:sx n="78" d="100"/>
          <a:sy n="78" d="100"/>
        </p:scale>
        <p:origin x="12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A20B4-74D7-8749-9D84-14A8A2D148B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C5D95-8872-F449-9EE5-253CD7DF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0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Brontë</a:t>
            </a:r>
            <a:r>
              <a:rPr lang="en-US" dirty="0"/>
              <a:t> spent her entire life essentially isolated from the nineteenth century. Although she of</a:t>
            </a:r>
            <a:r>
              <a:rPr lang="en-US" baseline="0" dirty="0"/>
              <a:t> course would have been aware of the political/social upheavals of the time, her writing is not politically charged or motivated in the same way as many of her contemporaries.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5D95-8872-F449-9EE5-253CD7DFCD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35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5D95-8872-F449-9EE5-253CD7DFCD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35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5D95-8872-F449-9EE5-253CD7DFCDE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6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5D95-8872-F449-9EE5-253CD7DFCDE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73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Daughter</a:t>
            </a:r>
            <a:r>
              <a:rPr lang="en-US" baseline="0" dirty="0"/>
              <a:t> of a clergyman – grew up in a very religious household</a:t>
            </a:r>
          </a:p>
          <a:p>
            <a:r>
              <a:rPr lang="en-US" baseline="0" dirty="0"/>
              <a:t>Father was a Methodist – concerned in reform of the Church</a:t>
            </a:r>
          </a:p>
          <a:p>
            <a:r>
              <a:rPr lang="en-US" baseline="0" dirty="0"/>
              <a:t>Many of the male figures the </a:t>
            </a:r>
            <a:r>
              <a:rPr lang="en-US" baseline="0" dirty="0" err="1"/>
              <a:t>Brontes</a:t>
            </a:r>
            <a:r>
              <a:rPr lang="en-US" baseline="0" dirty="0"/>
              <a:t> would have met would have been clergymen – could account for the amount of religious figures in the works of the </a:t>
            </a:r>
            <a:r>
              <a:rPr lang="en-US" baseline="0" dirty="0" err="1"/>
              <a:t>Brontes</a:t>
            </a:r>
            <a:r>
              <a:rPr lang="en-US" baseline="0" dirty="0"/>
              <a:t> (not always presented in a positive light)</a:t>
            </a:r>
          </a:p>
          <a:p>
            <a:r>
              <a:rPr lang="en-US" dirty="0"/>
              <a:t>Readers of Bronte’s works have described her as an unorthodox</a:t>
            </a:r>
            <a:r>
              <a:rPr lang="en-US" baseline="0" dirty="0"/>
              <a:t> Christian, a heretic or a visionary ‘mystic of the moors’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5D95-8872-F449-9EE5-253CD7DFCDE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83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5D95-8872-F449-9EE5-253CD7DFCDE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8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8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8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8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7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6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6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9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5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7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5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lt1">
              <a:alpha val="73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lt1">
              <a:alpha val="74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53DC-5438-0A4A-91A2-C8432785898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0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.uk/romantics-and-victorians/videos/brontes-early-wri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Romantics: Emily </a:t>
            </a:r>
            <a:r>
              <a:rPr lang="en-US" dirty="0" err="1"/>
              <a:t>Brontë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a Wreath of Snow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 Alcona to J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Brenzaida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Julian M and A G Rochelle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Last Lines</a:t>
            </a:r>
          </a:p>
        </p:txBody>
      </p:sp>
    </p:spTree>
    <p:extLst>
      <p:ext uri="{BB962C8B-B14F-4D97-AF65-F5344CB8AC3E}">
        <p14:creationId xmlns:p14="http://schemas.microsoft.com/office/powerpoint/2010/main" val="3414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800" b="1" dirty="0"/>
              <a:t>R Alcona to J </a:t>
            </a:r>
            <a:r>
              <a:rPr lang="en-US" sz="3800" b="1" dirty="0" err="1"/>
              <a:t>Brenzaida</a:t>
            </a:r>
            <a:endParaRPr lang="en-US" sz="3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Stanza 3:</a:t>
            </a:r>
          </a:p>
          <a:p>
            <a:r>
              <a:rPr lang="en-US" sz="2800" dirty="0"/>
              <a:t>What is the significance of the repeated phrase ‘cold in the earth’?</a:t>
            </a:r>
          </a:p>
          <a:p>
            <a:r>
              <a:rPr lang="en-US" sz="2800" dirty="0"/>
              <a:t>What is the significance of the seasonal imagery in this stanza?</a:t>
            </a:r>
          </a:p>
          <a:p>
            <a:r>
              <a:rPr lang="en-US" sz="2800" dirty="0"/>
              <a:t>How could the final two lines of this stanza be interpreted?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Stanza 4:</a:t>
            </a:r>
          </a:p>
          <a:p>
            <a:r>
              <a:rPr lang="en-US" sz="2800" dirty="0"/>
              <a:t>How do we get a sense of the speaker’s internal conflict in this stanza?</a:t>
            </a:r>
          </a:p>
          <a:p>
            <a:r>
              <a:rPr lang="en-US" sz="2800" dirty="0"/>
              <a:t>What is the effect of the imagery in the second line?</a:t>
            </a:r>
          </a:p>
          <a:p>
            <a:r>
              <a:rPr lang="en-US" sz="2800" dirty="0"/>
              <a:t>Is there any ambiguity in this stanza? </a:t>
            </a:r>
          </a:p>
          <a:p>
            <a:r>
              <a:rPr lang="en-US" sz="2800" dirty="0"/>
              <a:t>In what way is the rhyme significant in this stanza? Think about which words are linked.</a:t>
            </a:r>
          </a:p>
        </p:txBody>
      </p:sp>
    </p:spTree>
    <p:extLst>
      <p:ext uri="{BB962C8B-B14F-4D97-AF65-F5344CB8AC3E}">
        <p14:creationId xmlns:p14="http://schemas.microsoft.com/office/powerpoint/2010/main" val="1897585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b="1" dirty="0"/>
              <a:t>R Alcona to J </a:t>
            </a:r>
            <a:r>
              <a:rPr lang="en-US" sz="3800" b="1" dirty="0" err="1"/>
              <a:t>Brenzaida</a:t>
            </a:r>
            <a:endParaRPr lang="en-US" sz="3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Stanza 5:</a:t>
            </a:r>
          </a:p>
          <a:p>
            <a:r>
              <a:rPr lang="en-US" sz="2800" dirty="0"/>
              <a:t>How is a sense of sincerity and an emphatic tone created in this stanza?</a:t>
            </a:r>
          </a:p>
          <a:p>
            <a:r>
              <a:rPr lang="en-US" sz="2800" dirty="0"/>
              <a:t>What is the significance of the light imagery?</a:t>
            </a:r>
          </a:p>
          <a:p>
            <a:r>
              <a:rPr lang="en-US" sz="2800" dirty="0"/>
              <a:t>Comment on the use of sound patterns in this stanza.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Stanza 6:</a:t>
            </a:r>
          </a:p>
          <a:p>
            <a:r>
              <a:rPr lang="en-US" sz="2800" dirty="0"/>
              <a:t>How does Bronte indicate a turning point/change in tone here?</a:t>
            </a:r>
          </a:p>
          <a:p>
            <a:r>
              <a:rPr lang="en-US" sz="2800" dirty="0"/>
              <a:t>What is the effect of personifying Despair?</a:t>
            </a:r>
          </a:p>
          <a:p>
            <a:r>
              <a:rPr lang="en-US" sz="2800" dirty="0"/>
              <a:t>Comment on the consonance here.</a:t>
            </a:r>
          </a:p>
          <a:p>
            <a:r>
              <a:rPr lang="en-US" sz="2800" dirty="0"/>
              <a:t>What is the significance of the use of rhyme in this stanza?</a:t>
            </a:r>
          </a:p>
        </p:txBody>
      </p:sp>
    </p:spTree>
    <p:extLst>
      <p:ext uri="{BB962C8B-B14F-4D97-AF65-F5344CB8AC3E}">
        <p14:creationId xmlns:p14="http://schemas.microsoft.com/office/powerpoint/2010/main" val="4066712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b="1" dirty="0"/>
              <a:t>R Alcona to J </a:t>
            </a:r>
            <a:r>
              <a:rPr lang="en-US" sz="3800" b="1" dirty="0" err="1"/>
              <a:t>Brenzaida</a:t>
            </a:r>
            <a:endParaRPr lang="en-US" sz="3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Stanza 7:</a:t>
            </a:r>
          </a:p>
          <a:p>
            <a:r>
              <a:rPr lang="en-US" sz="2800" dirty="0"/>
              <a:t>How does the tone further develop here?</a:t>
            </a:r>
          </a:p>
          <a:p>
            <a:r>
              <a:rPr lang="en-US" sz="2800" dirty="0"/>
              <a:t>Comment on the use of meter and rhythm.</a:t>
            </a:r>
          </a:p>
          <a:p>
            <a:r>
              <a:rPr lang="en-US" sz="2800" dirty="0"/>
              <a:t>What is the effect of the phrase ‘weaned my young soul’?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Stanza 8:</a:t>
            </a:r>
          </a:p>
          <a:p>
            <a:r>
              <a:rPr lang="en-US" sz="2800" dirty="0"/>
              <a:t>What is the speaker’s final message/assertion?</a:t>
            </a:r>
          </a:p>
          <a:p>
            <a:r>
              <a:rPr lang="en-US" sz="2800" dirty="0"/>
              <a:t>What does the speaker mean by the phrase ‘drinking deep of that divinest anguish’? How can anguish be both an indulgence and divine?</a:t>
            </a:r>
          </a:p>
          <a:p>
            <a:r>
              <a:rPr lang="en-US" sz="2800" dirty="0"/>
              <a:t>How has the meter/rhythm changed here compared to earlier in the poem?</a:t>
            </a:r>
          </a:p>
        </p:txBody>
      </p:sp>
    </p:spTree>
    <p:extLst>
      <p:ext uri="{BB962C8B-B14F-4D97-AF65-F5344CB8AC3E}">
        <p14:creationId xmlns:p14="http://schemas.microsoft.com/office/powerpoint/2010/main" val="3087438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R Alcona to J </a:t>
            </a:r>
            <a:r>
              <a:rPr lang="en-US" sz="3800" b="1" dirty="0" err="1"/>
              <a:t>Brenzaida</a:t>
            </a:r>
            <a:endParaRPr lang="en-US" sz="3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are the key ideas and themes of this poem?</a:t>
            </a:r>
          </a:p>
          <a:p>
            <a:pPr marL="0" indent="0">
              <a:buNone/>
            </a:pPr>
            <a:r>
              <a:rPr lang="en-US" sz="2800" dirty="0"/>
              <a:t>Which poems might we be able to compare it to?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Explore the ways in which the loss of a loved one is presented in ‘R. Alcona to J.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Brenzaida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’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by Emily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Brontë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and one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</a:rPr>
              <a:t>other poem.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37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Julian M and A G Rochelle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Briefly </a:t>
            </a:r>
            <a:r>
              <a:rPr lang="en-US" sz="2800" dirty="0" err="1"/>
              <a:t>summarise</a:t>
            </a:r>
            <a:r>
              <a:rPr lang="en-US" sz="2800" dirty="0"/>
              <a:t> the poem.</a:t>
            </a:r>
          </a:p>
          <a:p>
            <a:pPr>
              <a:buFont typeface="Wingdings" charset="2"/>
              <a:buChar char="Ø"/>
            </a:pPr>
            <a:r>
              <a:rPr lang="en-US" sz="2800" dirty="0"/>
              <a:t>How are the various personas presented?</a:t>
            </a:r>
          </a:p>
          <a:p>
            <a:pPr>
              <a:buFont typeface="Wingdings" charset="2"/>
              <a:buChar char="Ø"/>
            </a:pPr>
            <a:r>
              <a:rPr lang="en-US" sz="2800" dirty="0"/>
              <a:t>What are the key themes and ideas?</a:t>
            </a:r>
          </a:p>
          <a:p>
            <a:pPr>
              <a:buFont typeface="Wingdings" charset="2"/>
              <a:buChar char="Ø"/>
            </a:pPr>
            <a:r>
              <a:rPr lang="en-US" sz="2800" dirty="0"/>
              <a:t>How would you describe the tone of the poem? Does it change/develop anywhere?</a:t>
            </a:r>
          </a:p>
        </p:txBody>
      </p:sp>
      <p:sp>
        <p:nvSpPr>
          <p:cNvPr id="4" name="Rectangle 3"/>
          <p:cNvSpPr/>
          <p:nvPr/>
        </p:nvSpPr>
        <p:spPr>
          <a:xfrm>
            <a:off x="707403" y="4404552"/>
            <a:ext cx="7684980" cy="15351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Explore the form and meter in the opening stanzas. The poem has a very slow pace: what techniques does </a:t>
            </a:r>
            <a:r>
              <a:rPr lang="en-US" sz="2400" dirty="0" err="1"/>
              <a:t>Brontë</a:t>
            </a:r>
            <a:r>
              <a:rPr lang="en-US" sz="2400" dirty="0"/>
              <a:t> use to create this effect? How does it add to the tone?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6205862" y="1221701"/>
            <a:ext cx="2733152" cy="10127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Lovers from the </a:t>
            </a:r>
            <a:r>
              <a:rPr lang="en-US" dirty="0" err="1"/>
              <a:t>Gondal</a:t>
            </a:r>
            <a:r>
              <a:rPr lang="en-US" dirty="0"/>
              <a:t> saga. Julian is the son of a powerful leader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5337684" y="1350301"/>
            <a:ext cx="868178" cy="19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9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b="1" dirty="0"/>
              <a:t>Julian M and A G Rochelle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/>
              <a:t>Stanzas 1-3: exposition</a:t>
            </a:r>
          </a:p>
          <a:p>
            <a:r>
              <a:rPr lang="en-US" sz="2800" dirty="0"/>
              <a:t>In the opening stanzas, how does </a:t>
            </a:r>
            <a:r>
              <a:rPr lang="en-US" sz="2800" dirty="0" err="1"/>
              <a:t>Brontë</a:t>
            </a:r>
            <a:r>
              <a:rPr lang="en-US" sz="2800" dirty="0"/>
              <a:t> use setting to create a particular mood and atmosphere?</a:t>
            </a:r>
          </a:p>
          <a:p>
            <a:r>
              <a:rPr lang="en-US" sz="2800" dirty="0"/>
              <a:t>How does she introduce ideas of freedom/confinement, danger/safety?</a:t>
            </a:r>
          </a:p>
          <a:p>
            <a:r>
              <a:rPr lang="en-US" sz="2800" dirty="0" smtClean="0"/>
              <a:t>Julian</a:t>
            </a:r>
            <a:r>
              <a:rPr lang="en-US" sz="2800" dirty="0" smtClean="0"/>
              <a:t>, who will be the narrator of the </a:t>
            </a:r>
            <a:r>
              <a:rPr lang="en-US" sz="2800" dirty="0" smtClean="0"/>
              <a:t>poem, </a:t>
            </a:r>
            <a:r>
              <a:rPr lang="en-US" sz="2800" dirty="0" smtClean="0"/>
              <a:t>probably speaks the first three stanzas. </a:t>
            </a:r>
            <a:r>
              <a:rPr lang="en-US" sz="2800" dirty="0" smtClean="0"/>
              <a:t>The </a:t>
            </a:r>
            <a:r>
              <a:rPr lang="en-US" sz="2800" dirty="0" smtClean="0"/>
              <a:t>‘Wanderer’ though could be:-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 </a:t>
            </a:r>
            <a:r>
              <a:rPr lang="en-US" sz="2800" dirty="0" smtClean="0"/>
              <a:t>some kind of ‘flash forward’ in time, when Julian is older, the Wanderer is the prisoner herself, now dead or a spirit and released to wander beyond the earthly </a:t>
            </a:r>
            <a:r>
              <a:rPr lang="en-US" sz="2800" dirty="0" smtClean="0"/>
              <a:t>world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Is ‘One, alone’ the prisoner at some other time than the main story of the poem?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Like 1, in </a:t>
            </a:r>
            <a:r>
              <a:rPr lang="en-US" sz="2800" dirty="0" smtClean="0"/>
              <a:t>some future time, and a time of hopelessness, the Wanderer is </a:t>
            </a:r>
            <a:r>
              <a:rPr lang="en-US" sz="2800" dirty="0" smtClean="0"/>
              <a:t>the same messenger </a:t>
            </a:r>
            <a:r>
              <a:rPr lang="en-US" sz="2800" dirty="0" smtClean="0"/>
              <a:t>of hope/ the angel that visits the prisoner </a:t>
            </a:r>
            <a:r>
              <a:rPr lang="en-US" sz="2800" dirty="0" smtClean="0"/>
              <a:t>in the story to come but </a:t>
            </a:r>
            <a:r>
              <a:rPr lang="en-US" sz="2800" dirty="0" smtClean="0"/>
              <a:t>by the end, brings hope to Julian. He waits for this spirit </a:t>
            </a:r>
            <a:r>
              <a:rPr lang="en-US" sz="2800" dirty="0" smtClean="0"/>
              <a:t>here at the start.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How </a:t>
            </a:r>
            <a:r>
              <a:rPr lang="en-US" sz="2800" dirty="0"/>
              <a:t>does the tone develop in Stanza 3?</a:t>
            </a:r>
          </a:p>
          <a:p>
            <a:r>
              <a:rPr lang="en-US" sz="2800" dirty="0"/>
              <a:t>How do the first three stanzas work as a kind of ‘preface’ to the rest of the poem? Think about the verb tenses used here. What changes in Stanza 4?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515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Julian M and A G Rochelle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/>
              <a:t>Stanzas 4-6: Julian goes to the ‘dungeon crypts’</a:t>
            </a:r>
          </a:p>
          <a:p>
            <a:r>
              <a:rPr lang="en-US" sz="2800" dirty="0"/>
              <a:t>How does </a:t>
            </a:r>
            <a:r>
              <a:rPr lang="en-US" sz="2800" dirty="0" err="1"/>
              <a:t>Brontë</a:t>
            </a:r>
            <a:r>
              <a:rPr lang="en-US" sz="2800" dirty="0"/>
              <a:t> develop the tone in these stanzas?</a:t>
            </a:r>
          </a:p>
          <a:p>
            <a:r>
              <a:rPr lang="en-US" sz="2800" dirty="0"/>
              <a:t>How is the young man (Julian) presented here?</a:t>
            </a:r>
          </a:p>
          <a:p>
            <a:r>
              <a:rPr lang="en-US" sz="2800" dirty="0"/>
              <a:t>How are ideas of confinement/imprisonment conveyed?</a:t>
            </a:r>
          </a:p>
        </p:txBody>
      </p:sp>
    </p:spTree>
    <p:extLst>
      <p:ext uri="{BB962C8B-B14F-4D97-AF65-F5344CB8AC3E}">
        <p14:creationId xmlns:p14="http://schemas.microsoft.com/office/powerpoint/2010/main" val="4028457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800" b="1" dirty="0"/>
              <a:t>Julian M and A G Rochelle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/>
              <a:t>Stanzas 7-11: the prisoner</a:t>
            </a:r>
          </a:p>
          <a:p>
            <a:r>
              <a:rPr lang="en-US" sz="2800" dirty="0"/>
              <a:t>What is significant about the description of the young woman in Stanza 7?</a:t>
            </a:r>
          </a:p>
          <a:p>
            <a:r>
              <a:rPr lang="en-US" sz="2800" dirty="0"/>
              <a:t>‘Pain could not trace a line nor grief a shadow there!’ – why might she be so calm? What does the exclamative suggest about the speaker?</a:t>
            </a:r>
          </a:p>
          <a:p>
            <a:r>
              <a:rPr lang="en-US" sz="2800" dirty="0"/>
              <a:t>How is the warden presented? What might he symbolise in the poem?</a:t>
            </a:r>
          </a:p>
          <a:p>
            <a:r>
              <a:rPr lang="en-US" sz="2800" dirty="0"/>
              <a:t>How does the prisoner react to him and why is this significant?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9702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Julian M and A G Rochelle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/>
              <a:t>Stanzas 12-14: Julian interacts with the prisoner</a:t>
            </a:r>
          </a:p>
          <a:p>
            <a:r>
              <a:rPr lang="en-US" sz="2800" dirty="0"/>
              <a:t>What impact does the prisoner have on the speaker? How does he begin to view her?</a:t>
            </a:r>
          </a:p>
          <a:p>
            <a:r>
              <a:rPr lang="en-US" sz="2800" dirty="0"/>
              <a:t>What </a:t>
            </a:r>
            <a:r>
              <a:rPr lang="en-US" sz="2800" dirty="0" err="1"/>
              <a:t>realisation</a:t>
            </a:r>
            <a:r>
              <a:rPr lang="en-US" sz="2800" dirty="0"/>
              <a:t> does he have in Stanza 13?</a:t>
            </a:r>
          </a:p>
          <a:p>
            <a:r>
              <a:rPr lang="en-US" sz="2800" dirty="0"/>
              <a:t>Consider Julian’s reaction in comparison to the prisoner’s: how does </a:t>
            </a:r>
            <a:r>
              <a:rPr lang="en-US" sz="2800" dirty="0" err="1"/>
              <a:t>Brontë</a:t>
            </a:r>
            <a:r>
              <a:rPr lang="en-US" sz="2800" dirty="0"/>
              <a:t> set up a contrast between them in Stanza 14?</a:t>
            </a:r>
          </a:p>
        </p:txBody>
      </p:sp>
    </p:spTree>
    <p:extLst>
      <p:ext uri="{BB962C8B-B14F-4D97-AF65-F5344CB8AC3E}">
        <p14:creationId xmlns:p14="http://schemas.microsoft.com/office/powerpoint/2010/main" val="468428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Julian M and A G Rochelle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/>
              <a:t>Stanzas 15-23: the prisoner’s visions</a:t>
            </a:r>
          </a:p>
          <a:p>
            <a:r>
              <a:rPr lang="en-US" sz="2800" dirty="0"/>
              <a:t>In this section, Rochelle describes dreams/visions that come to her every night: what does she see in these visions?</a:t>
            </a:r>
          </a:p>
          <a:p>
            <a:r>
              <a:rPr lang="en-US" sz="2800" dirty="0"/>
              <a:t>What is the symbolic significance of the visions?</a:t>
            </a:r>
          </a:p>
          <a:p>
            <a:r>
              <a:rPr lang="en-US" sz="2800" dirty="0"/>
              <a:t>In what way do they bring her pain/torment as well as hope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Can you link this sequence to other poems in the anthology in theme or style?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912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Emily </a:t>
            </a:r>
            <a:r>
              <a:rPr lang="en-US" sz="3800" b="1" dirty="0" err="1"/>
              <a:t>Brontë</a:t>
            </a:r>
            <a:r>
              <a:rPr lang="en-US" sz="3800" b="1" dirty="0"/>
              <a:t> </a:t>
            </a:r>
            <a:r>
              <a:rPr lang="en-US" sz="3800" dirty="0"/>
              <a:t>(1818-1848)</a:t>
            </a:r>
            <a:endParaRPr lang="en-US" sz="3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do we know about </a:t>
            </a:r>
            <a:r>
              <a:rPr lang="en-US" sz="2800" dirty="0" err="1"/>
              <a:t>Brontë</a:t>
            </a:r>
            <a:r>
              <a:rPr lang="en-US" sz="2800" dirty="0"/>
              <a:t> and the life she lived?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What might make her different from the other Romantic poets you have studied?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Brontës’ fantasy world:</a:t>
            </a:r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https://www.bl.uk/romantics-and-victorians/videos/brontes-early-writings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944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61816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800" b="1" dirty="0"/>
              <a:t>Julian M and A G Rochelle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/>
              <a:t>Stanzas 24-32: Julian releases the prisoner</a:t>
            </a:r>
          </a:p>
          <a:p>
            <a:r>
              <a:rPr lang="en-US" sz="2800" dirty="0"/>
              <a:t>Stanza 24 – what change does Julian recognise in himself?</a:t>
            </a:r>
          </a:p>
          <a:p>
            <a:r>
              <a:rPr lang="en-US" sz="2800" dirty="0"/>
              <a:t>How is he now contrasted to the warden?</a:t>
            </a:r>
          </a:p>
          <a:p>
            <a:r>
              <a:rPr lang="en-US" sz="2800" dirty="0"/>
              <a:t>Having heard of the prisoner’s visions and her certainty that she is to be saved by God in death, what is the significance of Stanza </a:t>
            </a:r>
            <a:r>
              <a:rPr lang="en-US" sz="2800" dirty="0" smtClean="0"/>
              <a:t>28 (links to </a:t>
            </a:r>
            <a:r>
              <a:rPr lang="en-US" sz="2800" i="1" dirty="0" smtClean="0"/>
              <a:t>Wuthering Heights</a:t>
            </a:r>
            <a:r>
              <a:rPr lang="en-US" sz="2800" dirty="0" smtClean="0"/>
              <a:t>?) and to other poems in the anthology?</a:t>
            </a:r>
            <a:endParaRPr lang="en-US" sz="2800" dirty="0"/>
          </a:p>
          <a:p>
            <a:r>
              <a:rPr lang="en-US" sz="2800" dirty="0"/>
              <a:t>Explore the use of imagery in stanzas 29-30</a:t>
            </a:r>
          </a:p>
          <a:p>
            <a:r>
              <a:rPr lang="en-US" sz="2800" dirty="0"/>
              <a:t>How does the tone develop in stanzas 31-32?</a:t>
            </a:r>
          </a:p>
        </p:txBody>
      </p:sp>
    </p:spTree>
    <p:extLst>
      <p:ext uri="{BB962C8B-B14F-4D97-AF65-F5344CB8AC3E}">
        <p14:creationId xmlns:p14="http://schemas.microsoft.com/office/powerpoint/2010/main" val="3768571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5"/>
            <a:ext cx="8229600" cy="6033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b="1" dirty="0"/>
              <a:t>Julian M and A G Rochelle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/>
              <a:t>Stanzas 33-38: conclusion</a:t>
            </a:r>
          </a:p>
          <a:p>
            <a:r>
              <a:rPr lang="en-US" sz="2800" dirty="0"/>
              <a:t>How does </a:t>
            </a:r>
            <a:r>
              <a:rPr lang="en-US" sz="2800" dirty="0" err="1"/>
              <a:t>Brontë</a:t>
            </a:r>
            <a:r>
              <a:rPr lang="en-US" sz="2800" dirty="0"/>
              <a:t> create tension in stanzas 33 and 34? Think about structure as well as language.</a:t>
            </a:r>
          </a:p>
          <a:p>
            <a:r>
              <a:rPr lang="en-US" sz="2800" dirty="0"/>
              <a:t>What does Julian sacrifice in order to be with Rochelle? What is the significance of this? What does he </a:t>
            </a:r>
            <a:r>
              <a:rPr lang="en-US" sz="2800" dirty="0" err="1"/>
              <a:t>realise</a:t>
            </a:r>
            <a:r>
              <a:rPr lang="en-US" sz="2800" dirty="0"/>
              <a:t> by the end of the penultimate stanza?</a:t>
            </a:r>
          </a:p>
          <a:p>
            <a:r>
              <a:rPr lang="en-US" sz="2800" dirty="0"/>
              <a:t>In what way does Julian pay penance for his past behaviour?</a:t>
            </a:r>
          </a:p>
          <a:p>
            <a:r>
              <a:rPr lang="en-US" sz="2800" dirty="0"/>
              <a:t>What is the significance of the final line of the poem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There are later versions of this poem called ‘The Prisoner: A Fragment’ which do not have a happy ending, with the prisoner and Julian ending up together. Julian and the warder hear of her visions and then leave her – trapped physically but not spiritually.</a:t>
            </a:r>
          </a:p>
          <a:p>
            <a:r>
              <a:rPr lang="en-US" sz="2800" dirty="0" smtClean="0"/>
              <a:t>How does the end work, given the introductory verses?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2185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Julian M and A G Rochelle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Does this poem carry a message?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does </a:t>
            </a:r>
            <a:r>
              <a:rPr lang="en-US" sz="2800" dirty="0" err="1"/>
              <a:t>Brontë</a:t>
            </a:r>
            <a:r>
              <a:rPr lang="en-US" sz="2800" dirty="0"/>
              <a:t> have to say about…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hope? imprisonment? suffering? love?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might a feminist critic have to say about this poem?</a:t>
            </a:r>
          </a:p>
        </p:txBody>
      </p:sp>
    </p:spTree>
    <p:extLst>
      <p:ext uri="{BB962C8B-B14F-4D97-AF65-F5344CB8AC3E}">
        <p14:creationId xmlns:p14="http://schemas.microsoft.com/office/powerpoint/2010/main" val="2158957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Last Lines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This is the last of Brontë’s </a:t>
            </a:r>
            <a:r>
              <a:rPr lang="en-US" sz="2800" dirty="0" err="1"/>
              <a:t>Gondal</a:t>
            </a:r>
            <a:r>
              <a:rPr lang="en-US" sz="2800" dirty="0"/>
              <a:t> poems, and the last known work since </a:t>
            </a:r>
            <a:r>
              <a:rPr lang="en-US" sz="2800" i="1" dirty="0"/>
              <a:t>Wuthering Heights</a:t>
            </a:r>
          </a:p>
          <a:p>
            <a:r>
              <a:rPr lang="en-US" sz="2800" dirty="0"/>
              <a:t>An early version was started in 1846, but the poem was not finished until much later</a:t>
            </a:r>
          </a:p>
          <a:p>
            <a:r>
              <a:rPr lang="en-US" sz="2800" dirty="0"/>
              <a:t>‘The manuscript shows us a poet who was toiling rather than inspired’ – E. </a:t>
            </a:r>
            <a:r>
              <a:rPr lang="en-US" sz="2800" dirty="0" err="1"/>
              <a:t>Chitham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2275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 algn="r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 algn="r">
              <a:buNone/>
            </a:pPr>
            <a:r>
              <a:rPr lang="en-US" sz="2800" dirty="0"/>
              <a:t>E. </a:t>
            </a:r>
            <a:r>
              <a:rPr lang="en-US" sz="2800" dirty="0" err="1"/>
              <a:t>Chitham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132" y="937400"/>
            <a:ext cx="6934200" cy="45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056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800" b="1" dirty="0"/>
              <a:t>Last Lines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speaker in this poem is unnamed, and unlike many of her other </a:t>
            </a:r>
            <a:r>
              <a:rPr lang="en-US" sz="2800" dirty="0" err="1"/>
              <a:t>Gondal</a:t>
            </a:r>
            <a:r>
              <a:rPr lang="en-US" sz="2800" dirty="0"/>
              <a:t> poems, </a:t>
            </a:r>
            <a:r>
              <a:rPr lang="en-US" sz="2800" dirty="0" err="1"/>
              <a:t>Brontë</a:t>
            </a:r>
            <a:r>
              <a:rPr lang="en-US" sz="2800" dirty="0"/>
              <a:t> does not give us the initials of the persona(e) in her title. Why might she keep the identity of her speaker (and indeed the setting/circumstances of the poem) so ambiguous?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The original version of this poem, started in 1846, is much longer and depicts a more specific scenario of ‘civil war and anarchy’ (though still with an unnamed narrator). In this version,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Brontë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strips back the narrative to leave pure emotion and individual struggle.</a:t>
            </a:r>
          </a:p>
        </p:txBody>
      </p:sp>
    </p:spTree>
    <p:extLst>
      <p:ext uri="{BB962C8B-B14F-4D97-AF65-F5344CB8AC3E}">
        <p14:creationId xmlns:p14="http://schemas.microsoft.com/office/powerpoint/2010/main" val="3561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Last Lines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600" dirty="0">
                <a:solidFill>
                  <a:srgbClr val="953735"/>
                </a:solidFill>
              </a:rPr>
              <a:t>Briefly précis each stanza of the poem. What are the key issues and ideas?</a:t>
            </a:r>
            <a:endParaRPr lang="en-US" sz="2600" b="1" dirty="0">
              <a:solidFill>
                <a:srgbClr val="953735"/>
              </a:solidFill>
            </a:endParaRPr>
          </a:p>
          <a:p>
            <a:r>
              <a:rPr lang="en-US" sz="2600" dirty="0"/>
              <a:t>How does the tone of this poem differ from the other two </a:t>
            </a:r>
            <a:r>
              <a:rPr lang="en-US" sz="2600" dirty="0" err="1"/>
              <a:t>Brontë</a:t>
            </a:r>
            <a:r>
              <a:rPr lang="en-US" sz="2600" dirty="0"/>
              <a:t> works we have studied so far?</a:t>
            </a:r>
          </a:p>
          <a:p>
            <a:r>
              <a:rPr lang="en-US" sz="2600" dirty="0"/>
              <a:t>Which words and images help to create this tone?</a:t>
            </a:r>
          </a:p>
          <a:p>
            <a:r>
              <a:rPr lang="en-US" sz="2600" dirty="0"/>
              <a:t>How would you describe the meter and rhythm of this poem?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1254034" y="5031477"/>
            <a:ext cx="6591719" cy="15351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Although we know that </a:t>
            </a:r>
            <a:r>
              <a:rPr lang="en-US" sz="2400" dirty="0" err="1"/>
              <a:t>Brontë</a:t>
            </a:r>
            <a:r>
              <a:rPr lang="en-US" sz="2400" dirty="0"/>
              <a:t> was not a ‘socialist’ writer, it is interesting that this poem, with its emphatic and frustrated tone, was completed in 1848 – the ‘year of revolutions’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7037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7676"/>
            <a:ext cx="8229600" cy="53384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Religious faith in Brontë’s 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Readers of Emily Brontë's poetry and of </a:t>
            </a:r>
            <a:r>
              <a:rPr lang="en-US" i="1" dirty="0"/>
              <a:t>Wuthering Heights </a:t>
            </a:r>
            <a:r>
              <a:rPr lang="en-US" dirty="0"/>
              <a:t>have seen in their author, variously, a devout if somewhat unorthodox Christian, a heretic, or a visionary "mystic of the moors”</a:t>
            </a:r>
          </a:p>
          <a:p>
            <a:r>
              <a:rPr lang="en-US" dirty="0"/>
              <a:t>These conflicting readings could be seen as the product of tensions, conflicts and ambiguities within the texts themselves.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To what extent does Brontë’s poetry and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Wuthering Heights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dramatise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individual experiences of faith in the context of a world in which such faith is always conflicted and threatened? </a:t>
            </a:r>
          </a:p>
        </p:txBody>
      </p:sp>
      <p:sp>
        <p:nvSpPr>
          <p:cNvPr id="4" name="Rectangle 3"/>
          <p:cNvSpPr/>
          <p:nvPr/>
        </p:nvSpPr>
        <p:spPr>
          <a:xfrm>
            <a:off x="578785" y="1382451"/>
            <a:ext cx="7926140" cy="13985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Based on what you know of Emily </a:t>
            </a:r>
            <a:r>
              <a:rPr lang="en-US" sz="2000" dirty="0" err="1"/>
              <a:t>Brontë</a:t>
            </a:r>
            <a:r>
              <a:rPr lang="en-US" sz="2000" dirty="0"/>
              <a:t> (from studying </a:t>
            </a:r>
            <a:r>
              <a:rPr lang="en-US" sz="2000" i="1" dirty="0"/>
              <a:t>Wuthering Heights</a:t>
            </a:r>
            <a:r>
              <a:rPr lang="en-US" sz="2000" dirty="0"/>
              <a:t> and her poetry), what can you deduce about her religious beliefs?</a:t>
            </a:r>
          </a:p>
          <a:p>
            <a:pPr algn="ctr"/>
            <a:r>
              <a:rPr lang="en-US" sz="2000" b="1" dirty="0"/>
              <a:t>What is suggested of her religious beliefs in ‘Last Lines’?</a:t>
            </a:r>
          </a:p>
        </p:txBody>
      </p:sp>
    </p:spTree>
    <p:extLst>
      <p:ext uri="{BB962C8B-B14F-4D97-AF65-F5344CB8AC3E}">
        <p14:creationId xmlns:p14="http://schemas.microsoft.com/office/powerpoint/2010/main" val="38642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Last Lines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/>
              <a:t>Close analysis</a:t>
            </a:r>
          </a:p>
          <a:p>
            <a:pPr marL="0" indent="0">
              <a:buNone/>
            </a:pPr>
            <a:r>
              <a:rPr lang="en-US" sz="2600" dirty="0"/>
              <a:t>Explore each stanza of the poem in turn, focusing on Brontë’s use of:</a:t>
            </a:r>
          </a:p>
          <a:p>
            <a:r>
              <a:rPr lang="en-US" sz="2600" dirty="0">
                <a:solidFill>
                  <a:srgbClr val="953735"/>
                </a:solidFill>
              </a:rPr>
              <a:t>Tone/voice</a:t>
            </a:r>
          </a:p>
          <a:p>
            <a:r>
              <a:rPr lang="en-US" sz="2600" dirty="0">
                <a:solidFill>
                  <a:srgbClr val="953735"/>
                </a:solidFill>
              </a:rPr>
              <a:t>Language/diction</a:t>
            </a:r>
          </a:p>
          <a:p>
            <a:r>
              <a:rPr lang="en-US" sz="2600" dirty="0">
                <a:solidFill>
                  <a:srgbClr val="953735"/>
                </a:solidFill>
              </a:rPr>
              <a:t>Sound patterns</a:t>
            </a:r>
          </a:p>
          <a:p>
            <a:r>
              <a:rPr lang="en-US" sz="2600" dirty="0">
                <a:solidFill>
                  <a:srgbClr val="953735"/>
                </a:solidFill>
              </a:rPr>
              <a:t>Rhythm and meter</a:t>
            </a:r>
          </a:p>
          <a:p>
            <a:r>
              <a:rPr lang="en-US" sz="2600" dirty="0">
                <a:solidFill>
                  <a:srgbClr val="953735"/>
                </a:solidFill>
              </a:rPr>
              <a:t>Message and interpretations</a:t>
            </a:r>
          </a:p>
        </p:txBody>
      </p:sp>
    </p:spTree>
    <p:extLst>
      <p:ext uri="{BB962C8B-B14F-4D97-AF65-F5344CB8AC3E}">
        <p14:creationId xmlns:p14="http://schemas.microsoft.com/office/powerpoint/2010/main" val="3454348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b="1" dirty="0"/>
              <a:t>Exam style task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Explore the ways in which ideas about freedom and confinement are presented in ‘Julian M and A G Rochelle’</a:t>
            </a:r>
            <a:r>
              <a:rPr lang="en-US" sz="4000" i="1" dirty="0"/>
              <a:t> </a:t>
            </a:r>
            <a:r>
              <a:rPr lang="en-US" sz="4000" dirty="0"/>
              <a:t>by Emily </a:t>
            </a:r>
            <a:r>
              <a:rPr lang="en-US" sz="4000" dirty="0" err="1"/>
              <a:t>Brontë</a:t>
            </a:r>
            <a:r>
              <a:rPr lang="en-US" sz="4000" dirty="0"/>
              <a:t> and </a:t>
            </a:r>
            <a:r>
              <a:rPr lang="en-US" sz="4000" b="1" dirty="0"/>
              <a:t>one</a:t>
            </a:r>
            <a:r>
              <a:rPr lang="en-US" sz="4000" dirty="0"/>
              <a:t> other poem.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You must discuss relevant contextual factors.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r">
              <a:buNone/>
            </a:pPr>
            <a:r>
              <a:rPr lang="en-US" sz="4000" b="1" dirty="0"/>
              <a:t>(30 marks)</a:t>
            </a:r>
          </a:p>
          <a:p>
            <a:pPr marL="0" indent="0" algn="r">
              <a:buNone/>
            </a:pPr>
            <a:endParaRPr lang="en-US" sz="4000" b="1" dirty="0"/>
          </a:p>
          <a:p>
            <a:pPr marL="0" indent="0" algn="r">
              <a:buNone/>
            </a:pPr>
            <a:r>
              <a:rPr lang="en-US" sz="4000" b="1" dirty="0"/>
              <a:t> 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856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800" b="1" dirty="0"/>
              <a:t>The </a:t>
            </a:r>
            <a:r>
              <a:rPr lang="en-US" sz="3800" b="1" dirty="0" err="1"/>
              <a:t>Gondal</a:t>
            </a:r>
            <a:r>
              <a:rPr lang="en-US" sz="3800" b="1" dirty="0"/>
              <a:t> Saga</a:t>
            </a:r>
            <a:endParaRPr lang="en-US" sz="2800" dirty="0"/>
          </a:p>
          <a:p>
            <a:r>
              <a:rPr lang="en-US" sz="2800" dirty="0"/>
              <a:t>Set on two islands in the North and South Pacific</a:t>
            </a:r>
          </a:p>
          <a:p>
            <a:r>
              <a:rPr lang="en-US" sz="2800" dirty="0"/>
              <a:t>The northern island, </a:t>
            </a:r>
            <a:r>
              <a:rPr lang="en-US" sz="2800" dirty="0" err="1"/>
              <a:t>Gondal</a:t>
            </a:r>
            <a:r>
              <a:rPr lang="en-US" sz="2800" dirty="0"/>
              <a:t>, is a realm of moorlands and snow (based on Yorkshire)</a:t>
            </a:r>
          </a:p>
          <a:p>
            <a:r>
              <a:rPr lang="en-US" sz="2800" dirty="0"/>
              <a:t>The southern island, </a:t>
            </a:r>
            <a:r>
              <a:rPr lang="en-US" sz="2800" dirty="0" err="1"/>
              <a:t>Gaaldine</a:t>
            </a:r>
            <a:r>
              <a:rPr lang="en-US" sz="2800" dirty="0"/>
              <a:t>, features a more tropical climate</a:t>
            </a:r>
          </a:p>
          <a:p>
            <a:r>
              <a:rPr lang="en-US" sz="2800" dirty="0" err="1"/>
              <a:t>Gaaldine</a:t>
            </a:r>
            <a:r>
              <a:rPr lang="en-US" sz="2800" dirty="0"/>
              <a:t> is subject to </a:t>
            </a:r>
            <a:r>
              <a:rPr lang="en-US" sz="2800" dirty="0" err="1"/>
              <a:t>Gondal</a:t>
            </a:r>
            <a:r>
              <a:rPr lang="en-US" sz="2800" dirty="0"/>
              <a:t> – may be related to the expanding of the British Empire</a:t>
            </a:r>
          </a:p>
          <a:p>
            <a:r>
              <a:rPr lang="en-US" sz="2800" dirty="0"/>
              <a:t>The early part of </a:t>
            </a:r>
            <a:r>
              <a:rPr lang="en-US" sz="2800" dirty="0" err="1"/>
              <a:t>Gondal's</a:t>
            </a:r>
            <a:r>
              <a:rPr lang="en-US" sz="2800" dirty="0"/>
              <a:t> history follows the life of the warlike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Julius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Brenzaida</a:t>
            </a:r>
            <a:endParaRPr lang="en-US" sz="2800" b="1" dirty="0"/>
          </a:p>
          <a:p>
            <a:r>
              <a:rPr lang="en-US" sz="2800" dirty="0"/>
              <a:t>The two loves of his life are </a:t>
            </a:r>
            <a:r>
              <a:rPr lang="en-US" sz="2800" b="1" dirty="0">
                <a:solidFill>
                  <a:srgbClr val="953735"/>
                </a:solidFill>
              </a:rPr>
              <a:t>Rosina</a:t>
            </a:r>
            <a:r>
              <a:rPr lang="en-US" sz="2800" dirty="0"/>
              <a:t>, who becomes his wife and queen, and Geraldine </a:t>
            </a:r>
            <a:r>
              <a:rPr lang="en-US" sz="2800" dirty="0" err="1"/>
              <a:t>Sidonia</a:t>
            </a:r>
            <a:r>
              <a:rPr lang="en-US" sz="2800" dirty="0"/>
              <a:t>, who gives birth to his daughter, </a:t>
            </a:r>
            <a:r>
              <a:rPr lang="en-US" sz="2800" b="1" dirty="0">
                <a:solidFill>
                  <a:srgbClr val="953735"/>
                </a:solidFill>
              </a:rPr>
              <a:t>Augusta </a:t>
            </a:r>
            <a:r>
              <a:rPr lang="en-US" sz="2800" b="1" dirty="0" err="1">
                <a:solidFill>
                  <a:srgbClr val="953735"/>
                </a:solidFill>
              </a:rPr>
              <a:t>Geraldin</a:t>
            </a:r>
            <a:r>
              <a:rPr lang="en-US" sz="2800" b="1" dirty="0">
                <a:solidFill>
                  <a:srgbClr val="953735"/>
                </a:solidFill>
              </a:rPr>
              <a:t> </a:t>
            </a:r>
            <a:r>
              <a:rPr lang="en-US" sz="2800" b="1" dirty="0" err="1">
                <a:solidFill>
                  <a:srgbClr val="953735"/>
                </a:solidFill>
              </a:rPr>
              <a:t>Almeda</a:t>
            </a:r>
            <a:r>
              <a:rPr lang="en-US" sz="2800" dirty="0"/>
              <a:t> (A.G.A)</a:t>
            </a:r>
          </a:p>
          <a:p>
            <a:r>
              <a:rPr lang="en-US" sz="2800" dirty="0"/>
              <a:t>Julius is evidently a two-faced king: after sharing a coronation with Gerald, King of </a:t>
            </a:r>
            <a:r>
              <a:rPr lang="en-US" sz="2800" dirty="0" err="1"/>
              <a:t>Exina</a:t>
            </a:r>
            <a:r>
              <a:rPr lang="en-US" sz="2800" dirty="0"/>
              <a:t>, he imprisons and executes him</a:t>
            </a:r>
          </a:p>
          <a:p>
            <a:r>
              <a:rPr lang="en-US" sz="2800" dirty="0"/>
              <a:t>Julius is eventually assassinated during a civil war and is succeeded by his daughter, A.G.A., who is similar to her father in temperament</a:t>
            </a:r>
          </a:p>
          <a:p>
            <a:r>
              <a:rPr lang="en-US" sz="2800" dirty="0"/>
              <a:t>She has several lovers, including Alexander of </a:t>
            </a:r>
            <a:r>
              <a:rPr lang="en-US" sz="2800" dirty="0" err="1"/>
              <a:t>Elbë</a:t>
            </a:r>
            <a:r>
              <a:rPr lang="en-US" sz="2800" dirty="0"/>
              <a:t>, Fernando De Samara, and Alfred </a:t>
            </a:r>
            <a:r>
              <a:rPr lang="en-US" sz="2800" dirty="0" err="1"/>
              <a:t>Sidonia</a:t>
            </a:r>
            <a:r>
              <a:rPr lang="en-US" sz="2800" dirty="0"/>
              <a:t> of Aspin Castle, all of whom die</a:t>
            </a:r>
          </a:p>
          <a:p>
            <a:r>
              <a:rPr lang="en-US" sz="2800" dirty="0"/>
              <a:t>She also is eventually murdered during a civil war</a:t>
            </a:r>
          </a:p>
        </p:txBody>
      </p:sp>
    </p:spTree>
    <p:extLst>
      <p:ext uri="{BB962C8B-B14F-4D97-AF65-F5344CB8AC3E}">
        <p14:creationId xmlns:p14="http://schemas.microsoft.com/office/powerpoint/2010/main" val="19437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To a Wreath of Snow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do you know about the context of this poem?</a:t>
            </a:r>
          </a:p>
          <a:p>
            <a:r>
              <a:rPr lang="en-US" sz="2800" dirty="0"/>
              <a:t>Written in December 1837, the same month that Emily’s sister Anne became seriously ill</a:t>
            </a:r>
          </a:p>
          <a:p>
            <a:r>
              <a:rPr lang="en-US" sz="2800" dirty="0"/>
              <a:t>Written from the perspective of A.G.A</a:t>
            </a:r>
          </a:p>
          <a:p>
            <a:r>
              <a:rPr lang="en-US" sz="2800" dirty="0">
                <a:solidFill>
                  <a:srgbClr val="953735"/>
                </a:solidFill>
              </a:rPr>
              <a:t>What does this context suggest about Emily’s motivations for writing the poem?</a:t>
            </a:r>
          </a:p>
          <a:p>
            <a:pPr marL="0" indent="0">
              <a:buNone/>
            </a:pPr>
            <a:endParaRPr lang="en-US" sz="2800" dirty="0">
              <a:solidFill>
                <a:srgbClr val="95373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953735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623814" y="5336902"/>
            <a:ext cx="5900392" cy="109310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Write a brief précis for each stanza of the poem.</a:t>
            </a:r>
          </a:p>
        </p:txBody>
      </p:sp>
    </p:spTree>
    <p:extLst>
      <p:ext uri="{BB962C8B-B14F-4D97-AF65-F5344CB8AC3E}">
        <p14:creationId xmlns:p14="http://schemas.microsoft.com/office/powerpoint/2010/main" val="83086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800" b="1" dirty="0"/>
              <a:t>To a Wreath of Snow: symbolism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Highlight words/images used to describe the snow</a:t>
            </a:r>
          </a:p>
          <a:p>
            <a:pPr lvl="1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What is the significance of these images?</a:t>
            </a:r>
          </a:p>
          <a:p>
            <a:pPr lvl="1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What might the snow symbolise?</a:t>
            </a:r>
          </a:p>
          <a:p>
            <a:pPr lvl="1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What is the significance of the fact that the snow is transient?</a:t>
            </a:r>
          </a:p>
          <a:p>
            <a:r>
              <a:rPr lang="en-US" sz="2800" dirty="0"/>
              <a:t>Now highlight words/images used to describe earth/Augusta’s position</a:t>
            </a:r>
          </a:p>
          <a:p>
            <a:pPr lvl="1"/>
            <a:r>
              <a:rPr lang="en-US" sz="2400" dirty="0">
                <a:solidFill>
                  <a:srgbClr val="953735"/>
                </a:solidFill>
              </a:rPr>
              <a:t>What is the significance of these images?</a:t>
            </a:r>
          </a:p>
          <a:p>
            <a:pPr lvl="1"/>
            <a:r>
              <a:rPr lang="en-US" sz="2400" dirty="0">
                <a:solidFill>
                  <a:srgbClr val="953735"/>
                </a:solidFill>
              </a:rPr>
              <a:t>What might they symbolise?</a:t>
            </a:r>
          </a:p>
          <a:p>
            <a:r>
              <a:rPr lang="en-US" sz="2800" dirty="0">
                <a:solidFill>
                  <a:srgbClr val="000000"/>
                </a:solidFill>
              </a:rPr>
              <a:t>How does Bronte make use of images of light and darkness?</a:t>
            </a:r>
          </a:p>
          <a:p>
            <a:r>
              <a:rPr lang="en-US" sz="2800" dirty="0">
                <a:solidFill>
                  <a:srgbClr val="000000"/>
                </a:solidFill>
              </a:rPr>
              <a:t>How does Bronte make use of religious imagery?</a:t>
            </a:r>
          </a:p>
        </p:txBody>
      </p:sp>
    </p:spTree>
    <p:extLst>
      <p:ext uri="{BB962C8B-B14F-4D97-AF65-F5344CB8AC3E}">
        <p14:creationId xmlns:p14="http://schemas.microsoft.com/office/powerpoint/2010/main" val="23396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800" b="1" dirty="0"/>
              <a:t>To a Wreath of Snow: language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What is the effect of the apostrophes in the opening lines of the poem?</a:t>
            </a:r>
          </a:p>
          <a:p>
            <a:r>
              <a:rPr lang="en-US" sz="2800" dirty="0"/>
              <a:t>How does Bronte make use of sound patterns? Think in particular about the use of sibilance.</a:t>
            </a:r>
          </a:p>
          <a:p>
            <a:r>
              <a:rPr lang="en-US" sz="2800" dirty="0"/>
              <a:t>Stanza 4: explore the use of contrasts and sound patterns/repetition</a:t>
            </a:r>
          </a:p>
          <a:p>
            <a:r>
              <a:rPr lang="en-US" sz="2800" dirty="0"/>
              <a:t>How does Bronte make use of caesurae?</a:t>
            </a:r>
          </a:p>
          <a:p>
            <a:r>
              <a:rPr lang="en-US" sz="2800" dirty="0"/>
              <a:t>Is there anything else to note about the form and structure of this poem?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764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800" b="1" dirty="0"/>
              <a:t>R Alcona to J </a:t>
            </a:r>
            <a:r>
              <a:rPr lang="en-US" sz="3800" b="1" dirty="0" err="1"/>
              <a:t>Brenzaida</a:t>
            </a:r>
            <a:endParaRPr lang="en-US" sz="3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This poem is an elegy to a lover who died fifteen years ago.</a:t>
            </a:r>
          </a:p>
          <a:p>
            <a:r>
              <a:rPr lang="en-US" sz="2800" dirty="0">
                <a:solidFill>
                  <a:srgbClr val="953735"/>
                </a:solidFill>
              </a:rPr>
              <a:t>What ideas/conflicts does the speaker (R Alcona) grapple with in the poem?</a:t>
            </a:r>
          </a:p>
          <a:p>
            <a:pPr marL="0" indent="0">
              <a:buNone/>
            </a:pPr>
            <a:endParaRPr lang="en-US" sz="2800" dirty="0">
              <a:solidFill>
                <a:srgbClr val="953735"/>
              </a:solidFill>
            </a:endParaRPr>
          </a:p>
          <a:p>
            <a:pPr marL="0" indent="0">
              <a:buNone/>
            </a:pPr>
            <a:r>
              <a:rPr lang="en-US" sz="2800" dirty="0"/>
              <a:t>‘R Alcona to J </a:t>
            </a:r>
            <a:r>
              <a:rPr lang="en-US" sz="2800" dirty="0" err="1"/>
              <a:t>Brenzaida</a:t>
            </a:r>
            <a:r>
              <a:rPr lang="en-US" sz="2800" dirty="0"/>
              <a:t>’ is the original title, but </a:t>
            </a:r>
            <a:r>
              <a:rPr lang="en-US" sz="2800" dirty="0" err="1"/>
              <a:t>Brontë</a:t>
            </a:r>
            <a:r>
              <a:rPr lang="en-US" sz="2800" dirty="0"/>
              <a:t> later changed it to ‘Remembrance’. In what way is this title significant?</a:t>
            </a:r>
          </a:p>
          <a:p>
            <a:r>
              <a:rPr lang="en-US" sz="2800" dirty="0">
                <a:solidFill>
                  <a:srgbClr val="953735"/>
                </a:solidFill>
              </a:rPr>
              <a:t>As well as reflecting the key ideas of the poem, the re-titling could suggest a desire on Brontë’s part to be a part of the mainstream poetic movement of the century (Shelley, Byron and Southey had all published poems with the same title).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61166" y="1157401"/>
            <a:ext cx="2475914" cy="9966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 do we know about these characters?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5369839" y="1157401"/>
            <a:ext cx="691327" cy="32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99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R Alcona to J </a:t>
            </a:r>
            <a:r>
              <a:rPr lang="en-US" sz="3800" b="1" dirty="0" err="1"/>
              <a:t>Brenzaida</a:t>
            </a:r>
            <a:endParaRPr lang="en-US" sz="3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is the meter and rhyme scheme of this poem?</a:t>
            </a:r>
          </a:p>
          <a:p>
            <a:r>
              <a:rPr lang="en-US" sz="2800" dirty="0">
                <a:solidFill>
                  <a:srgbClr val="953735"/>
                </a:solidFill>
              </a:rPr>
              <a:t>What do you notice about the use of the meter? Is it regular? How would you describe the pace of the poem?</a:t>
            </a:r>
          </a:p>
        </p:txBody>
      </p:sp>
    </p:spTree>
    <p:extLst>
      <p:ext uri="{BB962C8B-B14F-4D97-AF65-F5344CB8AC3E}">
        <p14:creationId xmlns:p14="http://schemas.microsoft.com/office/powerpoint/2010/main" val="3718973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b="1" dirty="0"/>
              <a:t>R Alcona to J </a:t>
            </a:r>
            <a:r>
              <a:rPr lang="en-US" sz="3800" b="1" dirty="0" err="1"/>
              <a:t>Brenzaida</a:t>
            </a:r>
            <a:endParaRPr lang="en-US" sz="3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Stanza 1:</a:t>
            </a:r>
          </a:p>
          <a:p>
            <a:r>
              <a:rPr lang="en-US" sz="2800" dirty="0"/>
              <a:t>How does Bronte immediately set the tone for this poem in the opening lines?</a:t>
            </a:r>
          </a:p>
          <a:p>
            <a:r>
              <a:rPr lang="en-US" sz="2800" dirty="0"/>
              <a:t>What is it that separates the speaker and her lover?</a:t>
            </a:r>
          </a:p>
          <a:p>
            <a:r>
              <a:rPr lang="en-US" sz="2800" dirty="0"/>
              <a:t>How is Time portrayed? What is the significance of this?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Stanza 2:</a:t>
            </a:r>
          </a:p>
          <a:p>
            <a:r>
              <a:rPr lang="en-US" sz="2800" dirty="0"/>
              <a:t>How does Bronte further create a sense of distance between the speaker and her lover?</a:t>
            </a:r>
          </a:p>
          <a:p>
            <a:r>
              <a:rPr lang="en-US" sz="2800" dirty="0"/>
              <a:t>How can we tell that the speaker struggles with the fact that her ‘thoughts no longer hover’ over her lover’s grave?</a:t>
            </a:r>
          </a:p>
          <a:p>
            <a:r>
              <a:rPr lang="en-US" sz="2800" dirty="0"/>
              <a:t>Comment on the use of meter and rhythm in this stanza.</a:t>
            </a:r>
          </a:p>
        </p:txBody>
      </p:sp>
    </p:spTree>
    <p:extLst>
      <p:ext uri="{BB962C8B-B14F-4D97-AF65-F5344CB8AC3E}">
        <p14:creationId xmlns:p14="http://schemas.microsoft.com/office/powerpoint/2010/main" val="306215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858F4C5-8FC6-4084-993B-DD354C17B5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B5918F-CA18-400F-A777-F2394C4B76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88C123-C2CD-491A-83DC-5DC2BACD3F91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4438</TotalTime>
  <Words>2512</Words>
  <Application>Microsoft Office PowerPoint</Application>
  <PresentationFormat>On-screen Show (4:3)</PresentationFormat>
  <Paragraphs>262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The Romantics: Emily Brontë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tasks</dc:title>
  <dc:creator>Sophie Lindsay</dc:creator>
  <cp:lastModifiedBy>David Kinder</cp:lastModifiedBy>
  <cp:revision>169</cp:revision>
  <cp:lastPrinted>2018-05-02T12:06:30Z</cp:lastPrinted>
  <dcterms:created xsi:type="dcterms:W3CDTF">2017-02-21T11:39:53Z</dcterms:created>
  <dcterms:modified xsi:type="dcterms:W3CDTF">2018-05-02T13:55:26Z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