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2" d="100"/>
          <a:sy n="112" d="100"/>
        </p:scale>
        <p:origin x="-122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October 8,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GB"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08/10/2016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08/10/2016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October 8,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October 8,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GB"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October 8,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October 8, 2016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October 8,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October 8, 2016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October 8,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GB"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October 8,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GB"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October 8, 2016</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John Donne</a:t>
            </a:r>
            <a:endParaRPr lang="en-US" dirty="0"/>
          </a:p>
        </p:txBody>
      </p:sp>
      <p:sp>
        <p:nvSpPr>
          <p:cNvPr id="3" name="Title 2"/>
          <p:cNvSpPr>
            <a:spLocks noGrp="1"/>
          </p:cNvSpPr>
          <p:nvPr>
            <p:ph type="title"/>
          </p:nvPr>
        </p:nvSpPr>
        <p:spPr/>
        <p:txBody>
          <a:bodyPr/>
          <a:lstStyle/>
          <a:p>
            <a:r>
              <a:rPr lang="en-US" dirty="0" err="1" smtClean="0"/>
              <a:t>Twicknam</a:t>
            </a:r>
            <a:r>
              <a:rPr lang="en-US" dirty="0" smtClean="0"/>
              <a:t> Garden</a:t>
            </a:r>
            <a:br>
              <a:rPr lang="en-US" dirty="0" smtClean="0"/>
            </a:br>
            <a:endParaRPr lang="en-US" dirty="0"/>
          </a:p>
        </p:txBody>
      </p:sp>
    </p:spTree>
    <p:extLst>
      <p:ext uri="{BB962C8B-B14F-4D97-AF65-F5344CB8AC3E}">
        <p14:creationId xmlns:p14="http://schemas.microsoft.com/office/powerpoint/2010/main" val="57307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Stone fountain </a:t>
            </a:r>
            <a:endParaRPr lang="en-US" b="1" dirty="0"/>
          </a:p>
        </p:txBody>
      </p:sp>
      <p:pic>
        <p:nvPicPr>
          <p:cNvPr id="10" name="Content Placeholder 9" descr="3 TIER CLASSIC STONE FOUNTAIN.jp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87676" r="-87676"/>
          <a:stretch/>
        </p:blipFill>
        <p:spPr>
          <a:xfrm>
            <a:off x="274638" y="1298575"/>
            <a:ext cx="8594725" cy="4937125"/>
          </a:xfrm>
        </p:spPr>
      </p:pic>
    </p:spTree>
    <p:extLst>
      <p:ext uri="{BB962C8B-B14F-4D97-AF65-F5344CB8AC3E}">
        <p14:creationId xmlns:p14="http://schemas.microsoft.com/office/powerpoint/2010/main" val="217275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Chain of Being</a:t>
            </a:r>
            <a:endParaRPr lang="en-US" b="1" dirty="0"/>
          </a:p>
        </p:txBody>
      </p:sp>
      <p:pic>
        <p:nvPicPr>
          <p:cNvPr id="4" name="Content Placeholder 3" descr="cofbeing.jpg"/>
          <p:cNvPicPr>
            <a:picLocks noGrp="1" noChangeAspect="1"/>
          </p:cNvPicPr>
          <p:nvPr>
            <p:ph sz="quarter" idx="13"/>
          </p:nvPr>
        </p:nvPicPr>
        <p:blipFill>
          <a:blip r:embed="rId2">
            <a:extLst>
              <a:ext uri="{28A0092B-C50C-407E-A947-70E740481C1C}">
                <a14:useLocalDpi xmlns:a14="http://schemas.microsoft.com/office/drawing/2010/main" val="0"/>
              </a:ext>
            </a:extLst>
          </a:blip>
          <a:srcRect l="-55994" r="-55994"/>
          <a:stretch>
            <a:fillRect/>
          </a:stretch>
        </p:blipFill>
        <p:spPr>
          <a:xfrm>
            <a:off x="274638" y="1468438"/>
            <a:ext cx="8594725" cy="4937125"/>
          </a:xfrm>
        </p:spPr>
      </p:pic>
    </p:spTree>
    <p:extLst>
      <p:ext uri="{BB962C8B-B14F-4D97-AF65-F5344CB8AC3E}">
        <p14:creationId xmlns:p14="http://schemas.microsoft.com/office/powerpoint/2010/main" val="180821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Crystal vial</a:t>
            </a:r>
            <a:endParaRPr lang="en-US" b="1" dirty="0"/>
          </a:p>
        </p:txBody>
      </p:sp>
      <p:pic>
        <p:nvPicPr>
          <p:cNvPr id="4" name="Content Placeholder 3" descr="vial.jpg"/>
          <p:cNvPicPr>
            <a:picLocks noGrp="1" noChangeAspect="1"/>
          </p:cNvPicPr>
          <p:nvPr>
            <p:ph sz="quarter" idx="13"/>
          </p:nvPr>
        </p:nvPicPr>
        <p:blipFill>
          <a:blip r:embed="rId2">
            <a:extLst>
              <a:ext uri="{28A0092B-C50C-407E-A947-70E740481C1C}">
                <a14:useLocalDpi xmlns:a14="http://schemas.microsoft.com/office/drawing/2010/main" val="0"/>
              </a:ext>
            </a:extLst>
          </a:blip>
          <a:srcRect l="-29494" r="-29494"/>
          <a:stretch>
            <a:fillRect/>
          </a:stretch>
        </p:blipFill>
        <p:spPr/>
      </p:pic>
    </p:spTree>
    <p:extLst>
      <p:ext uri="{BB962C8B-B14F-4D97-AF65-F5344CB8AC3E}">
        <p14:creationId xmlns:p14="http://schemas.microsoft.com/office/powerpoint/2010/main" val="204377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Lucy Countess of Bedford</a:t>
            </a:r>
            <a:endParaRPr lang="en-US" dirty="0"/>
          </a:p>
        </p:txBody>
      </p:sp>
      <p:pic>
        <p:nvPicPr>
          <p:cNvPr id="9" name="Picture 8"/>
          <p:cNvPicPr>
            <a:picLocks noChangeAspect="1"/>
          </p:cNvPicPr>
          <p:nvPr/>
        </p:nvPicPr>
        <p:blipFill>
          <a:blip r:embed="rId2"/>
          <a:stretch>
            <a:fillRect/>
          </a:stretch>
        </p:blipFill>
        <p:spPr>
          <a:xfrm>
            <a:off x="6282158" y="4740437"/>
            <a:ext cx="2290607" cy="1678129"/>
          </a:xfrm>
          <a:prstGeom prst="rect">
            <a:avLst/>
          </a:prstGeom>
        </p:spPr>
      </p:pic>
      <p:pic>
        <p:nvPicPr>
          <p:cNvPr id="18" name="Picture 17" descr="Lucy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 y="1905157"/>
            <a:ext cx="2466223" cy="4127841"/>
          </a:xfrm>
          <a:prstGeom prst="rect">
            <a:avLst/>
          </a:prstGeom>
        </p:spPr>
      </p:pic>
      <p:sp>
        <p:nvSpPr>
          <p:cNvPr id="19" name="TextBox 18"/>
          <p:cNvSpPr txBox="1"/>
          <p:nvPr/>
        </p:nvSpPr>
        <p:spPr>
          <a:xfrm>
            <a:off x="2891608" y="1905157"/>
            <a:ext cx="5862592" cy="4524316"/>
          </a:xfrm>
          <a:prstGeom prst="rect">
            <a:avLst/>
          </a:prstGeom>
          <a:noFill/>
        </p:spPr>
        <p:txBody>
          <a:bodyPr wrap="square" rtlCol="0">
            <a:spAutoFit/>
          </a:bodyPr>
          <a:lstStyle/>
          <a:p>
            <a:r>
              <a:rPr lang="en-US" dirty="0" smtClean="0"/>
              <a:t>Donne introduced to her by his friend, Henry </a:t>
            </a:r>
            <a:r>
              <a:rPr lang="en-US" dirty="0" err="1" smtClean="0"/>
              <a:t>Goodyer</a:t>
            </a:r>
            <a:r>
              <a:rPr lang="en-US" dirty="0" smtClean="0"/>
              <a:t>.</a:t>
            </a:r>
          </a:p>
          <a:p>
            <a:endParaRPr lang="en-US" dirty="0"/>
          </a:p>
          <a:p>
            <a:r>
              <a:rPr lang="en-US" dirty="0" smtClean="0"/>
              <a:t>One of ‘bright young things’ of James’ court.</a:t>
            </a:r>
          </a:p>
          <a:p>
            <a:endParaRPr lang="en-US" dirty="0"/>
          </a:p>
          <a:p>
            <a:r>
              <a:rPr lang="en-US" dirty="0" smtClean="0"/>
              <a:t>Preened herself on highbrow tastes. Encouraged authors to visit her house.</a:t>
            </a:r>
          </a:p>
          <a:p>
            <a:endParaRPr lang="en-US" dirty="0"/>
          </a:p>
          <a:p>
            <a:r>
              <a:rPr lang="en-US" dirty="0" smtClean="0"/>
              <a:t>Wrote verses herself.</a:t>
            </a:r>
          </a:p>
          <a:p>
            <a:endParaRPr lang="en-US" dirty="0"/>
          </a:p>
          <a:p>
            <a:r>
              <a:rPr lang="en-US" dirty="0" smtClean="0"/>
              <a:t>Seems to have enjoyed having this daring young poet </a:t>
            </a:r>
            <a:r>
              <a:rPr lang="en-US" dirty="0"/>
              <a:t>(Donne) as her pet laureate</a:t>
            </a:r>
            <a:r>
              <a:rPr lang="en-US" dirty="0" smtClean="0"/>
              <a:t>.</a:t>
            </a:r>
          </a:p>
          <a:p>
            <a:endParaRPr lang="en-US" dirty="0"/>
          </a:p>
          <a:p>
            <a:r>
              <a:rPr lang="en-US" dirty="0" smtClean="0"/>
              <a:t>Donne not in love with her </a:t>
            </a:r>
          </a:p>
          <a:p>
            <a:r>
              <a:rPr lang="en-US" dirty="0" smtClean="0"/>
              <a:t>(faithful to Anne) but enjoyed</a:t>
            </a:r>
          </a:p>
          <a:p>
            <a:r>
              <a:rPr lang="en-US" dirty="0"/>
              <a:t>h</a:t>
            </a:r>
            <a:r>
              <a:rPr lang="en-US" dirty="0" smtClean="0"/>
              <a:t>er friendship and patronage.</a:t>
            </a:r>
            <a:endParaRPr lang="en-US" dirty="0"/>
          </a:p>
          <a:p>
            <a:endParaRPr lang="en-US" dirty="0"/>
          </a:p>
        </p:txBody>
      </p:sp>
    </p:spTree>
    <p:extLst>
      <p:ext uri="{BB962C8B-B14F-4D97-AF65-F5344CB8AC3E}">
        <p14:creationId xmlns:p14="http://schemas.microsoft.com/office/powerpoint/2010/main" val="271707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542535"/>
          </a:xfrm>
        </p:spPr>
        <p:txBody>
          <a:bodyPr>
            <a:normAutofit fontScale="90000"/>
          </a:bodyPr>
          <a:lstStyle/>
          <a:p>
            <a:r>
              <a:rPr lang="en-US" dirty="0" err="1" smtClean="0"/>
              <a:t>Twickenham</a:t>
            </a:r>
            <a:r>
              <a:rPr lang="en-US" dirty="0" smtClean="0"/>
              <a:t> Park (</a:t>
            </a:r>
            <a:r>
              <a:rPr lang="en-US" dirty="0" err="1" smtClean="0"/>
              <a:t>Twickenham</a:t>
            </a:r>
            <a:r>
              <a:rPr lang="en-US" dirty="0" smtClean="0"/>
              <a:t> =SW of London.)</a:t>
            </a:r>
            <a:endParaRPr lang="en-US" dirty="0"/>
          </a:p>
        </p:txBody>
      </p:sp>
      <p:sp>
        <p:nvSpPr>
          <p:cNvPr id="3" name="Content Placeholder 2"/>
          <p:cNvSpPr>
            <a:spLocks noGrp="1"/>
          </p:cNvSpPr>
          <p:nvPr>
            <p:ph sz="quarter" idx="13"/>
          </p:nvPr>
        </p:nvSpPr>
        <p:spPr>
          <a:xfrm>
            <a:off x="274320" y="771135"/>
            <a:ext cx="8595360" cy="5465073"/>
          </a:xfrm>
        </p:spPr>
        <p:txBody>
          <a:bodyPr/>
          <a:lstStyle/>
          <a:p>
            <a:pPr marL="0" indent="0">
              <a:buNone/>
            </a:pPr>
            <a:r>
              <a:rPr lang="en-US" dirty="0"/>
              <a:t> </a:t>
            </a:r>
            <a:r>
              <a:rPr lang="en-US" dirty="0" smtClean="0"/>
              <a:t>•Lucy, Countess </a:t>
            </a:r>
            <a:r>
              <a:rPr lang="en-US" dirty="0"/>
              <a:t>of </a:t>
            </a:r>
            <a:r>
              <a:rPr lang="en-US" dirty="0" smtClean="0"/>
              <a:t>Bedford, a wealthy </a:t>
            </a:r>
            <a:r>
              <a:rPr lang="en-US" dirty="0"/>
              <a:t>woman in her own right</a:t>
            </a:r>
            <a:r>
              <a:rPr lang="en-US" dirty="0" smtClean="0"/>
              <a:t>, bought </a:t>
            </a:r>
            <a:r>
              <a:rPr lang="en-US" dirty="0"/>
              <a:t>the </a:t>
            </a:r>
            <a:r>
              <a:rPr lang="en-US" dirty="0" err="1"/>
              <a:t>Twickenham</a:t>
            </a:r>
            <a:r>
              <a:rPr lang="en-US" dirty="0"/>
              <a:t> Park estate from </a:t>
            </a:r>
            <a:r>
              <a:rPr lang="en-US" dirty="0" smtClean="0"/>
              <a:t>Francis Bacon </a:t>
            </a:r>
            <a:r>
              <a:rPr lang="en-US" dirty="0"/>
              <a:t>in 1608 </a:t>
            </a:r>
            <a:r>
              <a:rPr lang="en-US" dirty="0" smtClean="0"/>
              <a:t> and </a:t>
            </a:r>
            <a:r>
              <a:rPr lang="en-US" dirty="0"/>
              <a:t>made it her principal residence</a:t>
            </a:r>
            <a:r>
              <a:rPr lang="en-US" dirty="0" smtClean="0"/>
              <a:t>.</a:t>
            </a:r>
          </a:p>
          <a:p>
            <a:endParaRPr lang="en-US" dirty="0"/>
          </a:p>
          <a:p>
            <a:r>
              <a:rPr lang="en-US" dirty="0" smtClean="0"/>
              <a:t>Donne’s poem, </a:t>
            </a:r>
            <a:r>
              <a:rPr lang="en-US" dirty="0" err="1" smtClean="0"/>
              <a:t>Twicknam</a:t>
            </a:r>
            <a:r>
              <a:rPr lang="en-US" dirty="0" smtClean="0"/>
              <a:t> Garden must therefore have been written after this date, which makes him in his late thirties.</a:t>
            </a:r>
          </a:p>
          <a:p>
            <a:endParaRPr lang="en-US" dirty="0"/>
          </a:p>
          <a:p>
            <a:r>
              <a:rPr lang="en-US" dirty="0" smtClean="0"/>
              <a:t>Not much in </a:t>
            </a:r>
          </a:p>
          <a:p>
            <a:pPr marL="0" indent="0">
              <a:buNone/>
            </a:pPr>
            <a:r>
              <a:rPr lang="en-US" dirty="0" smtClean="0"/>
              <a:t>poem relates </a:t>
            </a:r>
          </a:p>
          <a:p>
            <a:pPr marL="0" indent="0">
              <a:buNone/>
            </a:pPr>
            <a:r>
              <a:rPr lang="en-US" dirty="0"/>
              <a:t>t</a:t>
            </a:r>
            <a:r>
              <a:rPr lang="en-US" dirty="0" smtClean="0"/>
              <a:t>o Lucy apart</a:t>
            </a:r>
          </a:p>
          <a:p>
            <a:pPr marL="0" indent="0">
              <a:buNone/>
            </a:pPr>
            <a:r>
              <a:rPr lang="en-US" dirty="0"/>
              <a:t>f</a:t>
            </a:r>
            <a:r>
              <a:rPr lang="en-US" dirty="0" smtClean="0"/>
              <a:t>rom the title.</a:t>
            </a:r>
            <a:endParaRPr lang="en-US" dirty="0"/>
          </a:p>
        </p:txBody>
      </p:sp>
      <p:pic>
        <p:nvPicPr>
          <p:cNvPr id="4" name="Picture 3"/>
          <p:cNvPicPr>
            <a:picLocks noChangeAspect="1"/>
          </p:cNvPicPr>
          <p:nvPr/>
        </p:nvPicPr>
        <p:blipFill>
          <a:blip r:embed="rId2"/>
          <a:stretch>
            <a:fillRect/>
          </a:stretch>
        </p:blipFill>
        <p:spPr>
          <a:xfrm>
            <a:off x="2349500" y="3560830"/>
            <a:ext cx="4445000" cy="2982478"/>
          </a:xfrm>
          <a:prstGeom prst="rect">
            <a:avLst/>
          </a:prstGeom>
        </p:spPr>
      </p:pic>
    </p:spTree>
    <p:extLst>
      <p:ext uri="{BB962C8B-B14F-4D97-AF65-F5344CB8AC3E}">
        <p14:creationId xmlns:p14="http://schemas.microsoft.com/office/powerpoint/2010/main" val="47093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err="1" smtClean="0"/>
              <a:t>Balmes</a:t>
            </a:r>
            <a:r>
              <a:rPr lang="en-US" i="1" dirty="0" smtClean="0"/>
              <a:t>:</a:t>
            </a:r>
            <a:r>
              <a:rPr lang="en-US" dirty="0" smtClean="0"/>
              <a:t> Healing influences</a:t>
            </a:r>
            <a:endParaRPr lang="en-US" dirty="0"/>
          </a:p>
        </p:txBody>
      </p:sp>
      <p:pic>
        <p:nvPicPr>
          <p:cNvPr id="4" name="Content Placeholder 3"/>
          <p:cNvPicPr>
            <a:picLocks noGrp="1" noChangeAspect="1"/>
          </p:cNvPicPr>
          <p:nvPr>
            <p:ph sz="quarter" idx="13"/>
          </p:nvPr>
        </p:nvPicPr>
        <p:blipFill>
          <a:blip r:embed="rId2"/>
          <a:srcRect t="22342" b="22342"/>
          <a:stretch>
            <a:fillRect/>
          </a:stretch>
        </p:blipFill>
        <p:spPr>
          <a:xfrm>
            <a:off x="104227" y="1295401"/>
            <a:ext cx="3286326" cy="2968523"/>
          </a:xfrm>
        </p:spPr>
      </p:pic>
      <p:pic>
        <p:nvPicPr>
          <p:cNvPr id="5" name="Picture 4"/>
          <p:cNvPicPr>
            <a:picLocks noChangeAspect="1"/>
          </p:cNvPicPr>
          <p:nvPr/>
        </p:nvPicPr>
        <p:blipFill>
          <a:blip r:embed="rId3"/>
          <a:stretch>
            <a:fillRect/>
          </a:stretch>
        </p:blipFill>
        <p:spPr>
          <a:xfrm>
            <a:off x="3289300" y="2768600"/>
            <a:ext cx="2565400" cy="1308100"/>
          </a:xfrm>
          <a:prstGeom prst="rect">
            <a:avLst/>
          </a:prstGeom>
        </p:spPr>
      </p:pic>
      <p:pic>
        <p:nvPicPr>
          <p:cNvPr id="6" name="Picture 5"/>
          <p:cNvPicPr>
            <a:picLocks noChangeAspect="1"/>
          </p:cNvPicPr>
          <p:nvPr/>
        </p:nvPicPr>
        <p:blipFill>
          <a:blip r:embed="rId4"/>
          <a:stretch>
            <a:fillRect/>
          </a:stretch>
        </p:blipFill>
        <p:spPr>
          <a:xfrm>
            <a:off x="5150381" y="4508500"/>
            <a:ext cx="3810000" cy="2171700"/>
          </a:xfrm>
          <a:prstGeom prst="rect">
            <a:avLst/>
          </a:prstGeom>
        </p:spPr>
      </p:pic>
      <p:pic>
        <p:nvPicPr>
          <p:cNvPr id="7" name="Picture 6"/>
          <p:cNvPicPr>
            <a:picLocks noChangeAspect="1"/>
          </p:cNvPicPr>
          <p:nvPr/>
        </p:nvPicPr>
        <p:blipFill>
          <a:blip r:embed="rId5"/>
          <a:stretch>
            <a:fillRect/>
          </a:stretch>
        </p:blipFill>
        <p:spPr>
          <a:xfrm>
            <a:off x="787311" y="4674682"/>
            <a:ext cx="1841500" cy="1727200"/>
          </a:xfrm>
          <a:prstGeom prst="rect">
            <a:avLst/>
          </a:prstGeom>
        </p:spPr>
      </p:pic>
      <p:pic>
        <p:nvPicPr>
          <p:cNvPr id="8" name="Picture 7"/>
          <p:cNvPicPr>
            <a:picLocks noChangeAspect="1"/>
          </p:cNvPicPr>
          <p:nvPr/>
        </p:nvPicPr>
        <p:blipFill>
          <a:blip r:embed="rId6"/>
          <a:stretch>
            <a:fillRect/>
          </a:stretch>
        </p:blipFill>
        <p:spPr>
          <a:xfrm>
            <a:off x="6295684" y="1295401"/>
            <a:ext cx="2367799" cy="2367799"/>
          </a:xfrm>
          <a:prstGeom prst="rect">
            <a:avLst/>
          </a:prstGeom>
        </p:spPr>
      </p:pic>
    </p:spTree>
    <p:extLst>
      <p:ext uri="{BB962C8B-B14F-4D97-AF65-F5344CB8AC3E}">
        <p14:creationId xmlns:p14="http://schemas.microsoft.com/office/powerpoint/2010/main" val="177131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i="1" dirty="0" smtClean="0"/>
              <a:t>Transubstantiation</a:t>
            </a:r>
            <a:endParaRPr lang="en-US" b="1" i="1" dirty="0"/>
          </a:p>
        </p:txBody>
      </p:sp>
      <p:pic>
        <p:nvPicPr>
          <p:cNvPr id="9" name="Content Placeholder 8" descr="pope-1.jpg"/>
          <p:cNvPicPr>
            <a:picLocks noGrp="1" noChangeAspect="1"/>
          </p:cNvPicPr>
          <p:nvPr>
            <p:ph sz="quarter" idx="13"/>
          </p:nvPr>
        </p:nvPicPr>
        <p:blipFill>
          <a:blip r:embed="rId2">
            <a:extLst>
              <a:ext uri="{28A0092B-C50C-407E-A947-70E740481C1C}">
                <a14:useLocalDpi xmlns:a14="http://schemas.microsoft.com/office/drawing/2010/main" val="0"/>
              </a:ext>
            </a:extLst>
          </a:blip>
          <a:srcRect t="20619" b="20619"/>
          <a:stretch>
            <a:fillRect/>
          </a:stretch>
        </p:blipFill>
        <p:spPr>
          <a:xfrm>
            <a:off x="274320" y="1893818"/>
            <a:ext cx="4374931" cy="3674232"/>
          </a:xfrm>
        </p:spPr>
      </p:pic>
      <p:sp>
        <p:nvSpPr>
          <p:cNvPr id="10" name="TextBox 9"/>
          <p:cNvSpPr txBox="1"/>
          <p:nvPr/>
        </p:nvSpPr>
        <p:spPr>
          <a:xfrm>
            <a:off x="5306950" y="2075261"/>
            <a:ext cx="3254476" cy="3416320"/>
          </a:xfrm>
          <a:prstGeom prst="rect">
            <a:avLst/>
          </a:prstGeom>
          <a:noFill/>
        </p:spPr>
        <p:txBody>
          <a:bodyPr wrap="square" rtlCol="0">
            <a:spAutoFit/>
          </a:bodyPr>
          <a:lstStyle/>
          <a:p>
            <a:r>
              <a:rPr lang="en-US" dirty="0" smtClean="0"/>
              <a:t>Transubstantiation </a:t>
            </a:r>
            <a:r>
              <a:rPr lang="en-US" dirty="0"/>
              <a:t>is, according to the teaching of the Catholic Church, the change of substance by which the bread and the wine offered in the sacrifice of the sacrament of the Eucharist during the Mass, become, in reality, the body and blood of Jesus the </a:t>
            </a:r>
            <a:r>
              <a:rPr lang="en-US" dirty="0" smtClean="0"/>
              <a:t>Christ.</a:t>
            </a:r>
          </a:p>
          <a:p>
            <a:endParaRPr lang="en-US" dirty="0"/>
          </a:p>
          <a:p>
            <a:r>
              <a:rPr lang="en-US" dirty="0" smtClean="0"/>
              <a:t>Transubstantiation = transformation.</a:t>
            </a:r>
            <a:endParaRPr lang="en-US" dirty="0"/>
          </a:p>
        </p:txBody>
      </p:sp>
    </p:spTree>
    <p:extLst>
      <p:ext uri="{BB962C8B-B14F-4D97-AF65-F5344CB8AC3E}">
        <p14:creationId xmlns:p14="http://schemas.microsoft.com/office/powerpoint/2010/main" val="143466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528" y="387363"/>
            <a:ext cx="6618274" cy="483887"/>
          </a:xfrm>
        </p:spPr>
        <p:txBody>
          <a:bodyPr>
            <a:normAutofit fontScale="90000"/>
          </a:bodyPr>
          <a:lstStyle/>
          <a:p>
            <a:r>
              <a:rPr lang="en-US" b="1" dirty="0" smtClean="0"/>
              <a:t>Manna                                           Gall    </a:t>
            </a:r>
            <a:endParaRPr lang="en-US" b="1" dirty="0"/>
          </a:p>
        </p:txBody>
      </p:sp>
      <p:pic>
        <p:nvPicPr>
          <p:cNvPr id="5" name="Picture 4"/>
          <p:cNvPicPr>
            <a:picLocks noChangeAspect="1"/>
          </p:cNvPicPr>
          <p:nvPr/>
        </p:nvPicPr>
        <p:blipFill>
          <a:blip r:embed="rId2"/>
          <a:stretch>
            <a:fillRect/>
          </a:stretch>
        </p:blipFill>
        <p:spPr>
          <a:xfrm>
            <a:off x="1104900" y="4522255"/>
            <a:ext cx="2311400" cy="1397000"/>
          </a:xfrm>
          <a:prstGeom prst="rect">
            <a:avLst/>
          </a:prstGeom>
        </p:spPr>
      </p:pic>
      <p:pic>
        <p:nvPicPr>
          <p:cNvPr id="12" name="Content Placeholder 11" descr="th.jpg"/>
          <p:cNvPicPr>
            <a:picLocks noGrp="1" noChangeAspect="1"/>
          </p:cNvPicPr>
          <p:nvPr>
            <p:ph sz="quarter" idx="13"/>
          </p:nvPr>
        </p:nvPicPr>
        <p:blipFill>
          <a:blip r:embed="rId3">
            <a:extLst>
              <a:ext uri="{28A0092B-C50C-407E-A947-70E740481C1C}">
                <a14:useLocalDpi xmlns:a14="http://schemas.microsoft.com/office/drawing/2010/main" val="0"/>
              </a:ext>
            </a:extLst>
          </a:blip>
          <a:srcRect t="26065" b="26065"/>
          <a:stretch>
            <a:fillRect/>
          </a:stretch>
        </p:blipFill>
        <p:spPr>
          <a:xfrm>
            <a:off x="463506" y="1909906"/>
            <a:ext cx="2952794" cy="1696286"/>
          </a:xfrm>
        </p:spPr>
      </p:pic>
      <p:pic>
        <p:nvPicPr>
          <p:cNvPr id="13" name="Picture 12"/>
          <p:cNvPicPr>
            <a:picLocks noChangeAspect="1"/>
          </p:cNvPicPr>
          <p:nvPr/>
        </p:nvPicPr>
        <p:blipFill>
          <a:blip r:embed="rId4"/>
          <a:stretch>
            <a:fillRect/>
          </a:stretch>
        </p:blipFill>
        <p:spPr>
          <a:xfrm>
            <a:off x="5139041" y="2184400"/>
            <a:ext cx="3810000" cy="2489200"/>
          </a:xfrm>
          <a:prstGeom prst="rect">
            <a:avLst/>
          </a:prstGeom>
        </p:spPr>
      </p:pic>
    </p:spTree>
    <p:extLst>
      <p:ext uri="{BB962C8B-B14F-4D97-AF65-F5344CB8AC3E}">
        <p14:creationId xmlns:p14="http://schemas.microsoft.com/office/powerpoint/2010/main" val="296928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Spider Love</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Spiders were originally thought to be full of poison</a:t>
            </a:r>
            <a:endParaRPr lang="en-US" dirty="0"/>
          </a:p>
        </p:txBody>
      </p:sp>
      <p:pic>
        <p:nvPicPr>
          <p:cNvPr id="4" name="Picture 3"/>
          <p:cNvPicPr>
            <a:picLocks noChangeAspect="1"/>
          </p:cNvPicPr>
          <p:nvPr/>
        </p:nvPicPr>
        <p:blipFill>
          <a:blip r:embed="rId2"/>
          <a:stretch>
            <a:fillRect/>
          </a:stretch>
        </p:blipFill>
        <p:spPr>
          <a:xfrm>
            <a:off x="2667000" y="2710312"/>
            <a:ext cx="3797300" cy="2483510"/>
          </a:xfrm>
          <a:prstGeom prst="rect">
            <a:avLst/>
          </a:prstGeom>
        </p:spPr>
      </p:pic>
    </p:spTree>
    <p:extLst>
      <p:ext uri="{BB962C8B-B14F-4D97-AF65-F5344CB8AC3E}">
        <p14:creationId xmlns:p14="http://schemas.microsoft.com/office/powerpoint/2010/main" val="276110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Paradise…I have the serpent brought</a:t>
            </a:r>
            <a:endParaRPr lang="en-US" dirty="0"/>
          </a:p>
        </p:txBody>
      </p:sp>
      <p:pic>
        <p:nvPicPr>
          <p:cNvPr id="4" name="Content Placeholder 3"/>
          <p:cNvPicPr>
            <a:picLocks noGrp="1" noChangeAspect="1"/>
          </p:cNvPicPr>
          <p:nvPr>
            <p:ph sz="quarter" idx="13"/>
          </p:nvPr>
        </p:nvPicPr>
        <p:blipFill>
          <a:blip r:embed="rId2"/>
          <a:srcRect t="11704" b="11704"/>
          <a:stretch>
            <a:fillRect/>
          </a:stretch>
        </p:blipFill>
        <p:spPr>
          <a:xfrm>
            <a:off x="272415" y="1479892"/>
            <a:ext cx="8595360" cy="4937760"/>
          </a:xfrm>
        </p:spPr>
      </p:pic>
    </p:spTree>
    <p:extLst>
      <p:ext uri="{BB962C8B-B14F-4D97-AF65-F5344CB8AC3E}">
        <p14:creationId xmlns:p14="http://schemas.microsoft.com/office/powerpoint/2010/main" val="178035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Mandrake</a:t>
            </a:r>
            <a:endParaRPr lang="en-US" b="1" dirty="0"/>
          </a:p>
        </p:txBody>
      </p:sp>
      <p:pic>
        <p:nvPicPr>
          <p:cNvPr id="4" name="Content Placeholder 3"/>
          <p:cNvPicPr>
            <a:picLocks noGrp="1" noChangeAspect="1"/>
          </p:cNvPicPr>
          <p:nvPr>
            <p:ph sz="quarter" idx="13"/>
          </p:nvPr>
        </p:nvPicPr>
        <p:blipFill>
          <a:blip r:embed="rId2"/>
          <a:srcRect t="27980" b="27980"/>
          <a:stretch>
            <a:fillRect/>
          </a:stretch>
        </p:blipFill>
        <p:spPr>
          <a:xfrm>
            <a:off x="2563021" y="2635680"/>
            <a:ext cx="4195402" cy="2410125"/>
          </a:xfrm>
        </p:spPr>
      </p:pic>
    </p:spTree>
    <p:extLst>
      <p:ext uri="{BB962C8B-B14F-4D97-AF65-F5344CB8AC3E}">
        <p14:creationId xmlns:p14="http://schemas.microsoft.com/office/powerpoint/2010/main" val="1432933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72</TotalTime>
  <Words>248</Words>
  <Application>Microsoft Macintosh PowerPoint</Application>
  <PresentationFormat>On-screen Show (4:3)</PresentationFormat>
  <Paragraphs>39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SOHO</vt:lpstr>
      <vt:lpstr>Twicknam Garden </vt:lpstr>
      <vt:lpstr>Lucy Countess of Bedford</vt:lpstr>
      <vt:lpstr>Twickenham Park (Twickenham =SW of London.)</vt:lpstr>
      <vt:lpstr>Balmes: Healing influences</vt:lpstr>
      <vt:lpstr>Transubstantiation</vt:lpstr>
      <vt:lpstr>Manna                                           Gall    </vt:lpstr>
      <vt:lpstr>Spider Love</vt:lpstr>
      <vt:lpstr>Paradise…I have the serpent brought</vt:lpstr>
      <vt:lpstr>Mandrake</vt:lpstr>
      <vt:lpstr>Stone fountain </vt:lpstr>
      <vt:lpstr>Chain of Being</vt:lpstr>
      <vt:lpstr>Crystal vial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Twicknam Garden </dc:title>
  <dc:creator>Gillian Thompson</dc:creator>
  <cp:lastModifiedBy>Gillian Thompson</cp:lastModifiedBy>
  <cp:revision>6</cp:revision>
  <dcterms:created xsi:type="dcterms:W3CDTF">2016-10-08T11:38:55Z</dcterms:created>
  <dcterms:modified xsi:type="dcterms:W3CDTF">2016-10-08T12:51:35Z</dcterms:modified>
</cp:coreProperties>
</file>