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3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September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September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September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September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September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September 21,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September 21,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September 21,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September 21,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September 21,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September 21,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September 21,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Samuel_Johnson" TargetMode="External"/><Relationship Id="rId3" Type="http://schemas.openxmlformats.org/officeDocument/2006/relationships/hyperlink" Target="https://en.wikipedia.org/wiki/Metaphysical_concei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English_literatur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A couple of key terms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727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metaphysical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term metaphysical poets</a:t>
            </a:r>
            <a:r>
              <a:rPr lang="en-US" b="0" dirty="0"/>
              <a:t> was coined by the critic </a:t>
            </a:r>
            <a:r>
              <a:rPr lang="en-US" b="0" dirty="0" smtClean="0"/>
              <a:t>Samuel Johnson to describe a loose group of 17</a:t>
            </a:r>
            <a:r>
              <a:rPr lang="en-US" b="0" baseline="30000" dirty="0" smtClean="0"/>
              <a:t>th</a:t>
            </a:r>
            <a:r>
              <a:rPr lang="en-US" b="0" dirty="0" smtClean="0"/>
              <a:t> century English poets (such as John Donne, George Herbert, Henry Vaughan</a:t>
            </a:r>
            <a:r>
              <a:rPr lang="en-US" b="0" dirty="0"/>
              <a:t> </a:t>
            </a:r>
            <a:r>
              <a:rPr lang="en-US" b="0" dirty="0" smtClean="0"/>
              <a:t>and Andrew Marvell) whose work was </a:t>
            </a:r>
            <a:r>
              <a:rPr lang="en-US" b="0" dirty="0" err="1" smtClean="0"/>
              <a:t>characterised</a:t>
            </a:r>
            <a:r>
              <a:rPr lang="en-US" b="0" dirty="0" smtClean="0"/>
              <a:t> by the inventive use of conceits, and by a greater emphasis on t</a:t>
            </a:r>
            <a:r>
              <a:rPr lang="en-US" b="0" dirty="0" smtClean="0">
                <a:hlinkClick r:id="rId2"/>
              </a:rPr>
              <a:t>he</a:t>
            </a:r>
            <a:r>
              <a:rPr lang="en-US" b="0" dirty="0" smtClean="0"/>
              <a:t> spoken rather then the lyrical quality of their verse.</a:t>
            </a:r>
          </a:p>
          <a:p>
            <a:endParaRPr lang="en-US" b="0" dirty="0">
              <a:hlinkClick r:id="rId3"/>
            </a:endParaRPr>
          </a:p>
          <a:p>
            <a:r>
              <a:rPr lang="en-US" b="0" dirty="0" smtClean="0">
                <a:hlinkClick r:id="rId3"/>
              </a:rPr>
              <a:t>.</a:t>
            </a:r>
            <a:r>
              <a:rPr lang="en-US" dirty="0" smtClean="0"/>
              <a:t>The metaphysical poets didn’t know they were metaphysical! It was a term coined after their death by John Dryden, who said of John Donne: "</a:t>
            </a:r>
            <a:r>
              <a:rPr lang="en-US" dirty="0"/>
              <a:t>He affects the metaphysics, not only in his satires, but in his amorous verses, where nature only should reign; and perplexes the minds of the fair sex with nice speculations of philosophy, when he should engage their hearts, and entertain them with the </a:t>
            </a:r>
            <a:r>
              <a:rPr lang="en-US" dirty="0" err="1"/>
              <a:t>softnesses</a:t>
            </a:r>
            <a:r>
              <a:rPr lang="en-US" dirty="0"/>
              <a:t> of love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390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conceit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</a:t>
            </a:r>
            <a:r>
              <a:rPr lang="en-US" dirty="0" smtClean="0"/>
              <a:t>literature, a conceit is an extended metaphor with a complex logic that governs a poetic passage or entire poem. By juxtaposing, usurping and manipulating images and ideas in surprising ways, a conceit invites the reader into a more sophisticated understanding of an object of comparison. Extended conceits in English are part of the poetic idiom of Mannerism during the late sixteenth and early seventeenth century. </a:t>
            </a:r>
            <a:endParaRPr lang="en-US" b="0" dirty="0"/>
          </a:p>
          <a:p>
            <a:r>
              <a:rPr lang="en-US" b="0" dirty="0" smtClean="0"/>
              <a:t>In  English Literature the term is generally associated with the 17</a:t>
            </a:r>
            <a:r>
              <a:rPr lang="en-US" b="0" baseline="30000" dirty="0" smtClean="0"/>
              <a:t>th</a:t>
            </a:r>
            <a:r>
              <a:rPr lang="en-US" b="0" dirty="0" smtClean="0"/>
              <a:t> century metaphysical poets, an extension of contemporary usage. The metaphysical conceit differs from an extended analogy in t</a:t>
            </a:r>
            <a:r>
              <a:rPr lang="en-US" b="0" dirty="0" smtClean="0">
                <a:hlinkClick r:id="rId2"/>
              </a:rPr>
              <a:t>he</a:t>
            </a:r>
            <a:r>
              <a:rPr lang="en-US" b="0" dirty="0" smtClean="0"/>
              <a:t> sense that it does not have a clear-cut relationship between the things being compared. Helen Gardner observed that a conceit is a, ‘comparison whose ingenuity is more striking than its justness’ and that, ‘a comparison becomes a conceit when we are made to concede likeness while being strongly conscious of unlikeness.’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304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Design a large grid (A3 works best) with the names of the poems down the side and </a:t>
            </a:r>
            <a:r>
              <a:rPr lang="en-US" smtClean="0"/>
              <a:t>their characteristics </a:t>
            </a:r>
            <a:r>
              <a:rPr lang="en-US" dirty="0" smtClean="0"/>
              <a:t>across </a:t>
            </a:r>
            <a:r>
              <a:rPr lang="en-US" smtClean="0"/>
              <a:t>the top </a:t>
            </a:r>
            <a:r>
              <a:rPr lang="en-US"/>
              <a:t>(or the other way round) </a:t>
            </a:r>
            <a:r>
              <a:rPr lang="en-US" smtClean="0"/>
              <a:t>. </a:t>
            </a:r>
            <a:r>
              <a:rPr lang="en-US" dirty="0" smtClean="0"/>
              <a:t>Here are a few to get you started but you’ll need to leave some blanks in case we think of more:</a:t>
            </a:r>
          </a:p>
          <a:p>
            <a:endParaRPr lang="en-US" dirty="0"/>
          </a:p>
          <a:p>
            <a:r>
              <a:rPr lang="en-US" dirty="0" smtClean="0"/>
              <a:t>Abrupt openings</a:t>
            </a:r>
          </a:p>
          <a:p>
            <a:r>
              <a:rPr lang="en-US" dirty="0" smtClean="0"/>
              <a:t>Conversational style</a:t>
            </a:r>
          </a:p>
          <a:p>
            <a:r>
              <a:rPr lang="en-US" dirty="0" smtClean="0"/>
              <a:t>Sense of drama/immediacy</a:t>
            </a:r>
          </a:p>
          <a:p>
            <a:r>
              <a:rPr lang="en-US" dirty="0" smtClean="0"/>
              <a:t>Use of conceits</a:t>
            </a:r>
          </a:p>
          <a:p>
            <a:r>
              <a:rPr lang="en-US" dirty="0" smtClean="0"/>
              <a:t>‘Dialogue of one.’</a:t>
            </a:r>
          </a:p>
          <a:p>
            <a:r>
              <a:rPr lang="en-US" dirty="0" smtClean="0"/>
              <a:t>Strong argument</a:t>
            </a:r>
          </a:p>
          <a:p>
            <a:r>
              <a:rPr lang="en-US" dirty="0" smtClean="0"/>
              <a:t>Use of </a:t>
            </a:r>
            <a:r>
              <a:rPr lang="en-US" dirty="0" err="1" smtClean="0"/>
              <a:t>cesura</a:t>
            </a:r>
            <a:endParaRPr lang="en-US" dirty="0" smtClean="0"/>
          </a:p>
          <a:p>
            <a:r>
              <a:rPr lang="en-US" dirty="0" smtClean="0"/>
              <a:t>Shocking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8539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27</TotalTime>
  <Words>398</Words>
  <Application>Microsoft Macintosh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Angles</vt:lpstr>
      <vt:lpstr>A couple of key terms</vt:lpstr>
      <vt:lpstr>metaphysical</vt:lpstr>
      <vt:lpstr>The conceit</vt:lpstr>
      <vt:lpstr>Homework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couple of key terms</dc:title>
  <dc:creator>Gillian Thompson</dc:creator>
  <cp:lastModifiedBy>Gillian Thompson</cp:lastModifiedBy>
  <cp:revision>4</cp:revision>
  <dcterms:created xsi:type="dcterms:W3CDTF">2016-09-21T09:27:56Z</dcterms:created>
  <dcterms:modified xsi:type="dcterms:W3CDTF">2016-09-21T09:55:25Z</dcterms:modified>
</cp:coreProperties>
</file>