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7"/>
  </p:notesMasterIdLst>
  <p:sldIdLst>
    <p:sldId id="256" r:id="rId2"/>
    <p:sldId id="257" r:id="rId3"/>
    <p:sldId id="258" r:id="rId4"/>
    <p:sldId id="259"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24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00371BA-7CAE-7647-BD14-3F81A23C560C}" type="datetimeFigureOut">
              <a:rPr lang="en-US" smtClean="0"/>
              <a:t>17/03/17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F0C0F71-A42E-1D44-8F3C-2BFBFE21EC6C}" type="slidenum">
              <a:rPr lang="en-US" smtClean="0"/>
              <a:t>‹#›</a:t>
            </a:fld>
            <a:endParaRPr lang="en-US"/>
          </a:p>
        </p:txBody>
      </p:sp>
    </p:spTree>
    <p:extLst>
      <p:ext uri="{BB962C8B-B14F-4D97-AF65-F5344CB8AC3E}">
        <p14:creationId xmlns:p14="http://schemas.microsoft.com/office/powerpoint/2010/main" val="31359570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0C0F71-A42E-1D44-8F3C-2BFBFE21EC6C}" type="slidenum">
              <a:rPr lang="en-US" smtClean="0"/>
              <a:t>5</a:t>
            </a:fld>
            <a:endParaRPr lang="en-US"/>
          </a:p>
        </p:txBody>
      </p:sp>
    </p:spTree>
    <p:extLst>
      <p:ext uri="{BB962C8B-B14F-4D97-AF65-F5344CB8AC3E}">
        <p14:creationId xmlns:p14="http://schemas.microsoft.com/office/powerpoint/2010/main" val="3941816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17/03/17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1726938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17/03/17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6382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A404122-9A3A-4FD8-98B8-22631F32846C}" type="datetime1">
              <a:rPr lang="en-US" smtClean="0"/>
              <a:pPr/>
              <a:t>17/03/17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103471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259A7B8-0EC4-44C9-AFEF-25E144F11C06}" type="datetime1">
              <a:rPr lang="en-US" smtClean="0"/>
              <a:pPr/>
              <a:t>17/03/17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54103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82BB47B5-C739-4DAE-AACD-CC58CA843AC4}" type="datetime1">
              <a:rPr lang="en-US" smtClean="0"/>
              <a:pPr/>
              <a:t>17/03/17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268273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3E72AE48-94E6-46E0-BE32-5F0716DE9115}" type="datetime1">
              <a:rPr lang="en-US" smtClean="0"/>
              <a:pPr/>
              <a:t>17/03/17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2240282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884C285-8BCE-48FC-97D9-E2837AF38351}" type="datetime1">
              <a:rPr lang="en-US" smtClean="0"/>
              <a:pPr/>
              <a:t>17/03/17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2283435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17/03/17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150058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17/03/17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288086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C273C2C-6BD0-40EC-8D8D-4D51F089C5EB}" type="datetime1">
              <a:rPr lang="en-US" smtClean="0"/>
              <a:pPr/>
              <a:t>17/03/17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3813978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D377F5C-EDA7-4864-9756-35769B0E62CF}" type="datetime1">
              <a:rPr lang="en-US" smtClean="0"/>
              <a:pPr/>
              <a:t>17/03/17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28353733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99C93-F56F-46AB-9EB8-53614A95B15F}" type="datetime1">
              <a:rPr lang="en-US" smtClean="0"/>
              <a:pPr/>
              <a:t>17/03/17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710468401"/>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uminarium.org/encyclopedia/mortonthomas.htm" TargetMode="External"/><Relationship Id="rId3" Type="http://schemas.openxmlformats.org/officeDocument/2006/relationships/hyperlink" Target="http://www.luminarium.org/sevenlit/donne/donnebib.htm%23divin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uminarium.org/sevenlit/donne/ignatius.htm" TargetMode="External"/><Relationship Id="rId3" Type="http://schemas.openxmlformats.org/officeDocument/2006/relationships/hyperlink" Target="http://www.luminarium.org/sevenlit/jam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uminarium.org/sevenlit/jam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luminarium.org/sevenlit/donne/holysonnet17.htm" TargetMode="External"/><Relationship Id="rId4" Type="http://schemas.openxmlformats.org/officeDocument/2006/relationships/hyperlink" Target="http://www.luminarium.org/sevenlit/donne/donnebib.htm%23holy"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Why did Donne start writing religious poetry?</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22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a:t>
            </a:r>
            <a:endParaRPr lang="en-US" dirty="0"/>
          </a:p>
        </p:txBody>
      </p:sp>
      <p:sp>
        <p:nvSpPr>
          <p:cNvPr id="3" name="Content Placeholder 2"/>
          <p:cNvSpPr>
            <a:spLocks noGrp="1"/>
          </p:cNvSpPr>
          <p:nvPr>
            <p:ph idx="1"/>
          </p:nvPr>
        </p:nvSpPr>
        <p:spPr/>
        <p:txBody>
          <a:bodyPr>
            <a:normAutofit fontScale="92500" lnSpcReduction="10000"/>
          </a:bodyPr>
          <a:lstStyle/>
          <a:p>
            <a:r>
              <a:rPr lang="en-US" dirty="0"/>
              <a:t>Donne was employed by the religious pamphleteer </a:t>
            </a:r>
            <a:r>
              <a:rPr lang="en-US" u="sng" dirty="0">
                <a:solidFill>
                  <a:schemeClr val="tx1"/>
                </a:solidFill>
                <a:hlinkClick r:id="rId2"/>
              </a:rPr>
              <a:t>Thomas Morton</a:t>
            </a:r>
            <a:r>
              <a:rPr lang="en-US" u="sng" dirty="0"/>
              <a:t>, </a:t>
            </a:r>
            <a:r>
              <a:rPr lang="en-US" dirty="0"/>
              <a:t>later Bishop of Durham. It is possible that Donne co-wrote or ghost-wrote some of Morton's pamphlets (1604-1607). To this period, before reconciliation with his </a:t>
            </a:r>
            <a:r>
              <a:rPr lang="en-US" dirty="0" err="1"/>
              <a:t>inlaws</a:t>
            </a:r>
            <a:r>
              <a:rPr lang="en-US" dirty="0"/>
              <a:t>, belong Donne's </a:t>
            </a:r>
            <a:r>
              <a:rPr lang="en-US" i="1" dirty="0">
                <a:hlinkClick r:id="rId3"/>
              </a:rPr>
              <a:t>Divine Poems</a:t>
            </a:r>
            <a:r>
              <a:rPr lang="en-US" dirty="0"/>
              <a:t> (1607) and </a:t>
            </a:r>
            <a:r>
              <a:rPr lang="en-US" i="1" dirty="0" err="1"/>
              <a:t>Biathanatos</a:t>
            </a:r>
            <a:r>
              <a:rPr lang="en-US" dirty="0"/>
              <a:t> (pub. 1644), a radical piece for its time, in which Donne argues that suicide is not a sin in itself. </a:t>
            </a:r>
            <a:endParaRPr lang="en-GB" dirty="0"/>
          </a:p>
          <a:p>
            <a:r>
              <a:rPr lang="en-US" dirty="0"/>
              <a:t> </a:t>
            </a:r>
            <a:endParaRPr lang="en-GB" dirty="0"/>
          </a:p>
          <a:p>
            <a:endParaRPr lang="en-US" dirty="0"/>
          </a:p>
        </p:txBody>
      </p:sp>
    </p:spTree>
    <p:extLst>
      <p:ext uri="{BB962C8B-B14F-4D97-AF65-F5344CB8AC3E}">
        <p14:creationId xmlns:p14="http://schemas.microsoft.com/office/powerpoint/2010/main" val="111558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outlook</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As Donne approached forty, he published two anti-Catholic polemics </a:t>
            </a:r>
            <a:r>
              <a:rPr lang="en-US" i="1" dirty="0" smtClean="0"/>
              <a:t>Pseudo-Martyr</a:t>
            </a:r>
            <a:r>
              <a:rPr lang="en-US" dirty="0" smtClean="0"/>
              <a:t> (1610) and </a:t>
            </a:r>
            <a:r>
              <a:rPr lang="en-US" i="1" dirty="0" smtClean="0">
                <a:solidFill>
                  <a:schemeClr val="tx1"/>
                </a:solidFill>
                <a:hlinkClick r:id="rId2"/>
              </a:rPr>
              <a:t>Ignatius his Conclave</a:t>
            </a:r>
            <a:r>
              <a:rPr lang="en-US" dirty="0" smtClean="0">
                <a:solidFill>
                  <a:schemeClr val="tx1"/>
                </a:solidFill>
                <a:hlinkClick r:id="rId2"/>
              </a:rPr>
              <a:t> (1611). They were final public testimony of Donne's renunciation of the Catholic faith. </a:t>
            </a:r>
            <a:r>
              <a:rPr lang="en-US" i="1" dirty="0" smtClean="0">
                <a:solidFill>
                  <a:schemeClr val="tx1"/>
                </a:solidFill>
                <a:hlinkClick r:id="rId2"/>
              </a:rPr>
              <a:t>Pseudo-Martyr</a:t>
            </a:r>
            <a:r>
              <a:rPr lang="en-US" dirty="0" smtClean="0">
                <a:solidFill>
                  <a:schemeClr val="tx1"/>
                </a:solidFill>
                <a:hlinkClick r:id="rId2"/>
              </a:rPr>
              <a:t>, which held that English Catholics could pledge an oath of allegiance to </a:t>
            </a:r>
            <a:r>
              <a:rPr lang="en-US" dirty="0" smtClean="0">
                <a:solidFill>
                  <a:schemeClr val="tx1"/>
                </a:solidFill>
                <a:hlinkClick r:id="rId3"/>
              </a:rPr>
              <a:t>James I, King of England, without compromising their religious loyalty to the Pope, won Donne the favor of the King</a:t>
            </a:r>
            <a:endParaRPr lang="en-US" dirty="0">
              <a:solidFill>
                <a:schemeClr val="tx1"/>
              </a:solidFill>
            </a:endParaRPr>
          </a:p>
        </p:txBody>
      </p:sp>
    </p:spTree>
    <p:extLst>
      <p:ext uri="{BB962C8B-B14F-4D97-AF65-F5344CB8AC3E}">
        <p14:creationId xmlns:p14="http://schemas.microsoft.com/office/powerpoint/2010/main" val="1954782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a:t>
            </a:r>
            <a:endParaRPr lang="en-US" dirty="0"/>
          </a:p>
        </p:txBody>
      </p:sp>
      <p:sp>
        <p:nvSpPr>
          <p:cNvPr id="3" name="Content Placeholder 2"/>
          <p:cNvSpPr>
            <a:spLocks noGrp="1"/>
          </p:cNvSpPr>
          <p:nvPr>
            <p:ph idx="1"/>
          </p:nvPr>
        </p:nvSpPr>
        <p:spPr>
          <a:noFill/>
        </p:spPr>
        <p:txBody>
          <a:bodyPr>
            <a:normAutofit fontScale="85000" lnSpcReduction="20000"/>
          </a:bodyPr>
          <a:lstStyle/>
          <a:p>
            <a:pPr marL="114300" indent="0">
              <a:buNone/>
            </a:pPr>
            <a:r>
              <a:rPr lang="en-US" dirty="0">
                <a:solidFill>
                  <a:schemeClr val="tx1"/>
                </a:solidFill>
                <a:latin typeface="Arial"/>
                <a:cs typeface="Arial"/>
              </a:rPr>
              <a:t>Donne had refused to take Anglican orders in 1607, but </a:t>
            </a:r>
            <a:r>
              <a:rPr lang="en-US" dirty="0">
                <a:latin typeface="+mj-lt"/>
                <a:cs typeface="Arial"/>
                <a:hlinkClick r:id="rId2"/>
              </a:rPr>
              <a:t>King James persisted, finally announcing that Donne would receive no post or preferment from the King, unless in the church. In 1615, Donne reluctantly entered the ministry and was appointed a Royal Chaplain later that year. In 1616, he was appointed Reader in Divinity at Lincoln's Inn (Cambridge had conferred the degree of Doctor of Divinity on him two years earlier). Donne's style, full of elaborate metaphors and religious symbolism, his flair for drama, his wide learning and his quick wit soon established him as one of the greatest preachers of the era. </a:t>
            </a:r>
          </a:p>
          <a:p>
            <a:endParaRPr lang="en-US" dirty="0">
              <a:solidFill>
                <a:schemeClr val="tx1"/>
              </a:solidFill>
            </a:endParaRPr>
          </a:p>
        </p:txBody>
      </p:sp>
    </p:spTree>
    <p:extLst>
      <p:ext uri="{BB962C8B-B14F-4D97-AF65-F5344CB8AC3E}">
        <p14:creationId xmlns:p14="http://schemas.microsoft.com/office/powerpoint/2010/main" val="3153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latin typeface="Arial"/>
                <a:cs typeface="Arial"/>
              </a:rPr>
              <a:t>Just as Donne's fortunes seemed to be improving, Anne Donne died, on 15 August, 1617, aged thirty-three, after giving birth to their twelfth child, a stillborn. Seven of their children survived their mother's death. Struck by grief, Donne wrote </a:t>
            </a:r>
            <a:r>
              <a:rPr lang="en-US" dirty="0" err="1" smtClean="0">
                <a:latin typeface="Arial"/>
                <a:cs typeface="Arial"/>
              </a:rPr>
              <a:t>the</a:t>
            </a:r>
            <a:r>
              <a:rPr lang="en-US" dirty="0" err="1" smtClean="0">
                <a:solidFill>
                  <a:schemeClr val="tx1"/>
                </a:solidFill>
                <a:effectLst>
                  <a:outerShdw blurRad="38100" dist="38100" dir="2700000" algn="tl">
                    <a:srgbClr val="000000">
                      <a:alpha val="43137"/>
                    </a:srgbClr>
                  </a:outerShdw>
                </a:effectLst>
                <a:latin typeface="Arial"/>
                <a:cs typeface="Arial"/>
                <a:hlinkClick r:id="rId3"/>
              </a:rPr>
              <a:t>seventeenth</a:t>
            </a:r>
            <a:r>
              <a:rPr lang="en-US" dirty="0" smtClean="0">
                <a:solidFill>
                  <a:schemeClr val="tx1"/>
                </a:solidFill>
                <a:effectLst>
                  <a:outerShdw blurRad="38100" dist="38100" dir="2700000" algn="tl">
                    <a:srgbClr val="000000">
                      <a:alpha val="43137"/>
                    </a:srgbClr>
                  </a:outerShdw>
                </a:effectLst>
                <a:latin typeface="Arial"/>
                <a:cs typeface="Arial"/>
                <a:hlinkClick r:id="rId3"/>
              </a:rPr>
              <a:t> </a:t>
            </a:r>
            <a:r>
              <a:rPr lang="en-US" dirty="0">
                <a:solidFill>
                  <a:schemeClr val="tx1"/>
                </a:solidFill>
                <a:effectLst>
                  <a:outerShdw blurRad="38100" dist="38100" dir="2700000" algn="tl">
                    <a:srgbClr val="000000">
                      <a:alpha val="43137"/>
                    </a:srgbClr>
                  </a:outerShdw>
                </a:effectLst>
                <a:latin typeface="Arial"/>
                <a:cs typeface="Arial"/>
                <a:hlinkClick r:id="rId3"/>
              </a:rPr>
              <a:t>Holy Sonnet, "Since she whom I lov'd hath paid her last debt." According to Donne's friend and biographer, Izaak Walton, Donne was thereafter 'crucified to the world'. Donne continued to write poetry, notably his </a:t>
            </a:r>
            <a:r>
              <a:rPr lang="en-US" dirty="0">
                <a:solidFill>
                  <a:schemeClr val="tx1"/>
                </a:solidFill>
                <a:effectLst>
                  <a:outerShdw blurRad="38100" dist="38100" dir="2700000" algn="tl">
                    <a:srgbClr val="000000">
                      <a:alpha val="43137"/>
                    </a:srgbClr>
                  </a:outerShdw>
                </a:effectLst>
                <a:latin typeface="Arial"/>
                <a:cs typeface="Arial"/>
                <a:hlinkClick r:id="rId4"/>
              </a:rPr>
              <a:t>Holy Sonnets (1618), but the time for love songs was over. </a:t>
            </a:r>
            <a:endParaRPr lang="en-US" dirty="0">
              <a:solidFill>
                <a:schemeClr val="tx1"/>
              </a:solidFill>
              <a:effectLst>
                <a:outerShdw blurRad="38100" dist="38100" dir="2700000" algn="tl">
                  <a:srgbClr val="000000">
                    <a:alpha val="43137"/>
                  </a:srgbClr>
                </a:outerShdw>
              </a:effectLst>
              <a:latin typeface="Arial"/>
              <a:cs typeface="Arial"/>
            </a:endParaRPr>
          </a:p>
        </p:txBody>
      </p:sp>
    </p:spTree>
    <p:extLst>
      <p:ext uri="{BB962C8B-B14F-4D97-AF65-F5344CB8AC3E}">
        <p14:creationId xmlns:p14="http://schemas.microsoft.com/office/powerpoint/2010/main" val="3240680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TotalTime>
  <Words>401</Words>
  <Application>Microsoft Macintosh PowerPoint</Application>
  <PresentationFormat>On-screen Show (4:3)</PresentationFormat>
  <Paragraphs>11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Why did Donne start writing religious poetry?</vt:lpstr>
      <vt:lpstr>Professional</vt:lpstr>
      <vt:lpstr>Changing outlook</vt:lpstr>
      <vt:lpstr>Career</vt:lpstr>
      <vt:lpstr>personal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did Donne start writing religious poetry?</dc:title>
  <dc:creator>Gill Thompson</dc:creator>
  <cp:lastModifiedBy>Gill Thompson</cp:lastModifiedBy>
  <cp:revision>3</cp:revision>
  <dcterms:created xsi:type="dcterms:W3CDTF">2017-03-17T21:31:37Z</dcterms:created>
  <dcterms:modified xsi:type="dcterms:W3CDTF">2017-03-17T21:53:26Z</dcterms:modified>
</cp:coreProperties>
</file>