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AD6EE87-EBD5-4F12-A48A-63ACA297AC8F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6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1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A4AFB99-0EAB-4182-AFF8-E214C82A68F6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6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61015F-7CC6-4D0A-9D87-873EA4C304CC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7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C6A301-0538-44EC-B09D-202E1042A48B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4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89574A-8875-45EF-8EA2-3CAA0F7ABC4C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3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E91E96-98B0-4413-9547-46F3504108EF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3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7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7616CA0-919D-4A49-9C8A-62FDFB3A5183}" type="datetimeFigureOut">
              <a:rPr lang="en-US" smtClean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27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0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Othello:1.3.1-1.3.218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Louisa and Jack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89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- The Duke is discussing, and acting on, the situation in Cyprus against the Turkish fleet. </a:t>
            </a:r>
          </a:p>
          <a:p>
            <a:pPr>
              <a:buFontTx/>
              <a:buChar char="-"/>
            </a:pPr>
            <a:r>
              <a:rPr lang="en-GB" dirty="0" smtClean="0"/>
              <a:t> </a:t>
            </a:r>
            <a:r>
              <a:rPr lang="en-GB" dirty="0" err="1" smtClean="0"/>
              <a:t>Brabantio</a:t>
            </a:r>
            <a:r>
              <a:rPr lang="en-GB" dirty="0" smtClean="0"/>
              <a:t> then enters demanding justice for Othello’s marriage to Desdemona. </a:t>
            </a:r>
          </a:p>
          <a:p>
            <a:pPr>
              <a:buFontTx/>
              <a:buChar char="-"/>
            </a:pPr>
            <a:r>
              <a:rPr lang="en-GB" dirty="0" smtClean="0"/>
              <a:t> Othello reaffirms that he is not practising witchcraft, but has rather won Desdemona over with his charm. </a:t>
            </a:r>
          </a:p>
          <a:p>
            <a:pPr>
              <a:buFontTx/>
              <a:buChar char="-"/>
            </a:pPr>
            <a:r>
              <a:rPr lang="en-GB" dirty="0"/>
              <a:t> </a:t>
            </a:r>
            <a:r>
              <a:rPr lang="en-GB" dirty="0" smtClean="0"/>
              <a:t>Desdemona then sticks up for her husband and herself, trying to persuade her father that she has fallen in love with Othello, and that he is a good man. </a:t>
            </a:r>
          </a:p>
          <a:p>
            <a:pPr>
              <a:buFontTx/>
              <a:buChar char="-"/>
            </a:pPr>
            <a:r>
              <a:rPr lang="en-GB" dirty="0"/>
              <a:t> </a:t>
            </a:r>
            <a:r>
              <a:rPr lang="en-GB" dirty="0" smtClean="0"/>
              <a:t>The Duke vouches for Othello’s side and tries to get </a:t>
            </a:r>
            <a:r>
              <a:rPr lang="en-GB" dirty="0" err="1" smtClean="0"/>
              <a:t>Brabantio</a:t>
            </a:r>
            <a:r>
              <a:rPr lang="en-GB" dirty="0" smtClean="0"/>
              <a:t> to back down.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9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‘We lacked your council and your help tonight.’ – 1.3.51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- From this quote, it creates imagery of a meeting room, for which Venetian officials are gathered. This represents the hierarchy of power and illustrates a sense of social unity, furthermore creating th</a:t>
            </a:r>
            <a:r>
              <a:rPr lang="en-GB" dirty="0" smtClean="0"/>
              <a:t>e sense of irony and foreshadows the lack of communication that becomes more prominent towards the end of the play. </a:t>
            </a:r>
          </a:p>
          <a:p>
            <a:r>
              <a:rPr lang="en-GB" dirty="0" smtClean="0"/>
              <a:t>- The use of ‘your’ to </a:t>
            </a:r>
            <a:r>
              <a:rPr lang="en-GB" dirty="0" err="1" smtClean="0"/>
              <a:t>Brabantio</a:t>
            </a:r>
            <a:r>
              <a:rPr lang="en-GB" dirty="0" smtClean="0"/>
              <a:t> </a:t>
            </a:r>
            <a:r>
              <a:rPr lang="en-GB" dirty="0" smtClean="0"/>
              <a:t>shows the respect that the Duke has for him, despite </a:t>
            </a:r>
            <a:r>
              <a:rPr lang="en-GB" dirty="0" err="1" smtClean="0"/>
              <a:t>Brabantio’s</a:t>
            </a:r>
            <a:r>
              <a:rPr lang="en-GB" dirty="0" smtClean="0"/>
              <a:t> lack of concern for the war. It also comes across as mockery to the lower status of power within the Venetian society. </a:t>
            </a:r>
          </a:p>
          <a:p>
            <a:pPr marL="0" indent="0">
              <a:buNone/>
            </a:pPr>
            <a:r>
              <a:rPr lang="en-GB" dirty="0" smtClean="0"/>
              <a:t>-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16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005" y="2100544"/>
            <a:ext cx="3498979" cy="245644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‘She is abused, </a:t>
            </a:r>
            <a:r>
              <a:rPr lang="en-GB" dirty="0" err="1" smtClean="0"/>
              <a:t>stol’n</a:t>
            </a:r>
            <a:r>
              <a:rPr lang="en-GB" dirty="0" smtClean="0"/>
              <a:t> from me, and corrupted / By spells medicines bought </a:t>
            </a:r>
            <a:r>
              <a:rPr lang="en-GB" dirty="0" smtClean="0"/>
              <a:t>of </a:t>
            </a:r>
            <a:r>
              <a:rPr lang="en-GB" dirty="0" smtClean="0"/>
              <a:t>mountebanks;’ –1.3.60-61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- The use of ‘abused’ and stolen’ objectifies Desdemona as a possession of </a:t>
            </a:r>
            <a:r>
              <a:rPr lang="en-GB" dirty="0" err="1" smtClean="0"/>
              <a:t>Brabantio’s</a:t>
            </a:r>
            <a:r>
              <a:rPr lang="en-GB" dirty="0" smtClean="0"/>
              <a:t>, and evidently shows how </a:t>
            </a:r>
            <a:r>
              <a:rPr lang="en-GB" dirty="0" err="1" smtClean="0"/>
              <a:t>Brabantio</a:t>
            </a:r>
            <a:r>
              <a:rPr lang="en-GB" dirty="0" smtClean="0"/>
              <a:t> views woman in </a:t>
            </a:r>
            <a:r>
              <a:rPr lang="en-GB" dirty="0" err="1" smtClean="0"/>
              <a:t>Ventian</a:t>
            </a:r>
            <a:r>
              <a:rPr lang="en-GB" dirty="0" smtClean="0"/>
              <a:t> society and highlights the Venetian stereotype of how a woman should be treated and/or behave. </a:t>
            </a:r>
          </a:p>
          <a:p>
            <a:r>
              <a:rPr lang="en-GB" dirty="0" smtClean="0"/>
              <a:t>- The motif of magic is used in a derogatory way to describe Othello’s race and assume that his culture is based around immoral practises. This also reinforces the Venetian views to outsiders within their community. </a:t>
            </a:r>
          </a:p>
          <a:p>
            <a:r>
              <a:rPr lang="en-GB" dirty="0" smtClean="0"/>
              <a:t>- A Mountebank is a person who sold medicines in public. At the time, medicines were mostly centred around science which was viewed as a Pagan practise and so wasn’t favourable within the Venetian community, hence giving the Mountebanks a bad reputation.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46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‘what drugs, what charms, / What conjuration and what mighty magic –’ – 1.3.91-92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- The repetition of magical items both distances Othello from his culture and race, because he poses a rhetorical question that suggests he is as shocked at the allegation of witchcraft AND reminds us that </a:t>
            </a:r>
            <a:r>
              <a:rPr lang="en-GB" dirty="0" smtClean="0"/>
              <a:t>he is still an outsider at heart. </a:t>
            </a:r>
          </a:p>
          <a:p>
            <a:r>
              <a:rPr lang="en-GB" dirty="0" smtClean="0"/>
              <a:t>- The repetition of ‘what’ implies that Othello wants to try and understand why he is being targeted, even though he has a high status within the Venetian army. This reinforces the continuous views people have of Othello, not for his actions for Venice, but for solely his appearance.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08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‘A maiden never bold; / Of spirit so still and quiet that her moti0n / blushed at herself’ – 1.3.94-96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- The verb ‘blushed’ insinuates Desdemona would display a physical embarrassment to her natura</a:t>
            </a:r>
            <a:r>
              <a:rPr lang="en-GB" dirty="0" smtClean="0"/>
              <a:t>l impulses. As the audience is yet to meet Desdemona, it creates the stereotypical image of the timid Venetian woman. </a:t>
            </a:r>
          </a:p>
          <a:p>
            <a:r>
              <a:rPr lang="en-GB" dirty="0" smtClean="0"/>
              <a:t>- The sibilance in the sentence creates a sense of the paranormal, which paints Desdemona as an elegant and adds a transparency to her character. The compliments paid to her perceived passivity show the patriarchal wish for Venetian women to be submissive in their actions.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86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‘She’d come again, and with greedy ear’ – 1.3.148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- The personification of Desdemona’s ear foreshadows the declining faith between Othello and Desdemona and suggests the lack of communication labelling Desdemona as a whore. </a:t>
            </a:r>
          </a:p>
          <a:p>
            <a:r>
              <a:rPr lang="en-GB" dirty="0" smtClean="0"/>
              <a:t>- Desdemona’s objective is to differentiate from the normal Venetian woman, and show her tentativeness for her husband, which contradicts the previous image of the timid woman </a:t>
            </a:r>
            <a:r>
              <a:rPr lang="en-GB" dirty="0" err="1" smtClean="0"/>
              <a:t>Brabantio</a:t>
            </a:r>
            <a:r>
              <a:rPr lang="en-GB" dirty="0" smtClean="0"/>
              <a:t> described.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2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‘But here’s my husband; / And so much duty as my mother showed / to you, preferring you before her father’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- The idea of duty shows that Desdemona wishes to follow in her mothers footsteps</a:t>
            </a:r>
            <a:r>
              <a:rPr lang="en-GB" dirty="0" smtClean="0"/>
              <a:t>, it highlights her intelligence as she is trying to please both her father and her husband’s expectations. It also suggests that she wants to set a good example for her family name, by not becoming like her father. </a:t>
            </a:r>
          </a:p>
          <a:p>
            <a:r>
              <a:rPr lang="en-GB" dirty="0" smtClean="0"/>
              <a:t>- There is a foreboding sense created by the image of Desdemona’s mother preferring possessive </a:t>
            </a:r>
            <a:r>
              <a:rPr lang="en-GB" dirty="0" err="1" smtClean="0"/>
              <a:t>Brabantio</a:t>
            </a:r>
            <a:r>
              <a:rPr lang="en-GB" dirty="0" smtClean="0"/>
              <a:t> over her father. It insinuates that Desdemona’s mother was receiving similar treatment as Desdemona is.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85047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96</TotalTime>
  <Words>780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 Light</vt:lpstr>
      <vt:lpstr>Rockwell</vt:lpstr>
      <vt:lpstr>Wingdings</vt:lpstr>
      <vt:lpstr>Atlas</vt:lpstr>
      <vt:lpstr>Othello:1.3.1-1.3.218</vt:lpstr>
      <vt:lpstr>Summary</vt:lpstr>
      <vt:lpstr>‘We lacked your council and your help tonight.’ – 1.3.51</vt:lpstr>
      <vt:lpstr>‘She is abused, stol’n from me, and corrupted / By spells medicines bought of mountebanks;’ –1.3.60-61 </vt:lpstr>
      <vt:lpstr>‘what drugs, what charms, / What conjuration and what mighty magic –’ – 1.3.91-92</vt:lpstr>
      <vt:lpstr>‘A maiden never bold; / Of spirit so still and quiet that her moti0n / blushed at herself’ – 1.3.94-96</vt:lpstr>
      <vt:lpstr>‘She’d come again, and with greedy ear’ – 1.3.148</vt:lpstr>
      <vt:lpstr>‘But here’s my husband; / And so much duty as my mother showed / to you, preferring you before her father’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Othello:1.3.1-1.3.218</dc:title>
  <dc:creator>Louisa M Cave (189447)</dc:creator>
  <cp:lastModifiedBy>Louisa M Cave (189447)</cp:lastModifiedBy>
  <cp:revision>13</cp:revision>
  <dcterms:created xsi:type="dcterms:W3CDTF">2019-04-02T08:08:44Z</dcterms:created>
  <dcterms:modified xsi:type="dcterms:W3CDTF">2019-04-03T11:09:20Z</dcterms:modified>
</cp:coreProperties>
</file>