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0" r:id="rId5"/>
    <p:sldId id="259"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4/3/2019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4/3/2019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5400" dirty="0" smtClean="0">
                <a:latin typeface="Adobe Caslon Pro" panose="0205050205050A020403" pitchFamily="18" charset="0"/>
              </a:rPr>
              <a:t>Othello:1.1 and 1.2</a:t>
            </a:r>
            <a:endParaRPr lang="en-GB" sz="5400" dirty="0">
              <a:latin typeface="Adobe Caslon Pro" panose="0205050205050A020403" pitchFamily="18" charset="0"/>
            </a:endParaRPr>
          </a:p>
        </p:txBody>
      </p:sp>
      <p:sp>
        <p:nvSpPr>
          <p:cNvPr id="3" name="Subtitle 2"/>
          <p:cNvSpPr>
            <a:spLocks noGrp="1"/>
          </p:cNvSpPr>
          <p:nvPr>
            <p:ph type="subTitle" idx="1"/>
          </p:nvPr>
        </p:nvSpPr>
        <p:spPr/>
        <p:txBody>
          <a:bodyPr/>
          <a:lstStyle/>
          <a:p>
            <a:r>
              <a:rPr lang="en-GB" dirty="0" smtClean="0"/>
              <a:t>Molly and Poppy</a:t>
            </a:r>
            <a:endParaRPr lang="en-GB" dirty="0"/>
          </a:p>
        </p:txBody>
      </p:sp>
    </p:spTree>
    <p:extLst>
      <p:ext uri="{BB962C8B-B14F-4D97-AF65-F5344CB8AC3E}">
        <p14:creationId xmlns:p14="http://schemas.microsoft.com/office/powerpoint/2010/main" val="3393480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t>
            </a:r>
            <a:r>
              <a:rPr lang="en-GB" dirty="0" smtClean="0"/>
              <a:t>ummary</a:t>
            </a:r>
            <a:endParaRPr lang="en-GB" dirty="0"/>
          </a:p>
        </p:txBody>
      </p:sp>
      <p:sp>
        <p:nvSpPr>
          <p:cNvPr id="3" name="Content Placeholder 2"/>
          <p:cNvSpPr>
            <a:spLocks noGrp="1"/>
          </p:cNvSpPr>
          <p:nvPr>
            <p:ph idx="1"/>
          </p:nvPr>
        </p:nvSpPr>
        <p:spPr/>
        <p:txBody>
          <a:bodyPr/>
          <a:lstStyle/>
          <a:p>
            <a:pPr marL="0" indent="0">
              <a:buNone/>
            </a:pPr>
            <a:r>
              <a:rPr lang="en-GB" dirty="0" smtClean="0"/>
              <a:t>The play begins with an argument between Iago and Roderigo, as Roderigo has been paying Iago to get Desdemon</a:t>
            </a:r>
            <a:r>
              <a:rPr lang="en-GB" dirty="0" smtClean="0"/>
              <a:t>a to marry him, but she has already got married to Othello. </a:t>
            </a:r>
            <a:endParaRPr lang="en-GB" dirty="0"/>
          </a:p>
          <a:p>
            <a:pPr marL="0" indent="0">
              <a:buNone/>
            </a:pPr>
            <a:r>
              <a:rPr lang="en-GB" dirty="0" smtClean="0"/>
              <a:t>The audience also discover Iago’s deep hatred towards Othello. They plan to bring about the downfall of Othello’s marital happiness by turning Desdemona’s father against the relationship. Iago then switches sides to support Othello in act 1 scene 2, showing how easily he can manipulate the situation to suit his own needs.</a:t>
            </a:r>
          </a:p>
          <a:p>
            <a:pPr marL="0" indent="0">
              <a:buNone/>
            </a:pPr>
            <a:r>
              <a:rPr lang="en-GB" dirty="0" smtClean="0"/>
              <a:t>Othello is shown to be eloquent and confident when faced with opposition from Brabantio, even when Brabantio accuses him of witchcraft and seducing his daughter through unholy means. </a:t>
            </a:r>
            <a:endParaRPr lang="en-GB" dirty="0"/>
          </a:p>
          <a:p>
            <a:pPr marL="0" indent="0">
              <a:buNone/>
            </a:pPr>
            <a:r>
              <a:rPr lang="en-GB" dirty="0" smtClean="0"/>
              <a:t>Othello goes on to be taken to the duke, due to a altercation in Cyprus with the underlying threat of the </a:t>
            </a:r>
            <a:r>
              <a:rPr lang="en-GB" dirty="0"/>
              <a:t>T</a:t>
            </a:r>
            <a:r>
              <a:rPr lang="en-GB" dirty="0" smtClean="0"/>
              <a:t>urks</a:t>
            </a:r>
            <a:r>
              <a:rPr lang="en-GB" dirty="0"/>
              <a:t>.</a:t>
            </a:r>
            <a:endParaRPr lang="en-GB" dirty="0" smtClean="0"/>
          </a:p>
        </p:txBody>
      </p:sp>
    </p:spTree>
    <p:extLst>
      <p:ext uri="{BB962C8B-B14F-4D97-AF65-F5344CB8AC3E}">
        <p14:creationId xmlns:p14="http://schemas.microsoft.com/office/powerpoint/2010/main" val="2089199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1.1 (line 3)</a:t>
            </a:r>
            <a:endParaRPr lang="en-GB" dirty="0"/>
          </a:p>
        </p:txBody>
      </p:sp>
      <p:sp>
        <p:nvSpPr>
          <p:cNvPr id="3" name="Content Placeholder 2"/>
          <p:cNvSpPr>
            <a:spLocks noGrp="1"/>
          </p:cNvSpPr>
          <p:nvPr>
            <p:ph idx="1"/>
          </p:nvPr>
        </p:nvSpPr>
        <p:spPr>
          <a:xfrm>
            <a:off x="3653138" y="780981"/>
            <a:ext cx="5366172" cy="1106008"/>
          </a:xfrm>
        </p:spPr>
        <p:txBody>
          <a:bodyPr/>
          <a:lstStyle/>
          <a:p>
            <a:pPr marL="0" indent="0" algn="ctr">
              <a:buNone/>
            </a:pPr>
            <a:r>
              <a:rPr lang="en-GB" dirty="0" smtClean="0"/>
              <a:t>“as if the strings were thine </a:t>
            </a:r>
            <a:r>
              <a:rPr lang="en-GB" dirty="0" err="1" smtClean="0"/>
              <a:t>shouldst</a:t>
            </a:r>
            <a:r>
              <a:rPr lang="en-GB" dirty="0" smtClean="0"/>
              <a:t> know of this”- </a:t>
            </a:r>
            <a:r>
              <a:rPr lang="en-GB" dirty="0"/>
              <a:t>R</a:t>
            </a:r>
            <a:r>
              <a:rPr lang="en-GB" dirty="0" smtClean="0"/>
              <a:t>oderigo</a:t>
            </a:r>
            <a:endParaRPr lang="en-GB" dirty="0"/>
          </a:p>
        </p:txBody>
      </p:sp>
      <p:sp>
        <p:nvSpPr>
          <p:cNvPr id="4" name="TextBox 3"/>
          <p:cNvSpPr txBox="1"/>
          <p:nvPr/>
        </p:nvSpPr>
        <p:spPr>
          <a:xfrm>
            <a:off x="3653138" y="1645919"/>
            <a:ext cx="6010102" cy="2308324"/>
          </a:xfrm>
          <a:prstGeom prst="rect">
            <a:avLst/>
          </a:prstGeom>
          <a:noFill/>
        </p:spPr>
        <p:txBody>
          <a:bodyPr wrap="square" rtlCol="0">
            <a:spAutoFit/>
          </a:bodyPr>
          <a:lstStyle/>
          <a:p>
            <a:r>
              <a:rPr lang="en-GB" dirty="0" smtClean="0"/>
              <a:t>This starts the motif of strings to implies Iago's position of control over the play as a puppeteer but also show Roderigo as one of the only people who are aware of Iago's manipulations of others.</a:t>
            </a:r>
          </a:p>
          <a:p>
            <a:r>
              <a:rPr lang="en-GB" dirty="0" smtClean="0"/>
              <a:t>As these words are in the first sentence, it immediately portrays Iago as a controlling character with Roderigo taking a submissive position despite their position in the social hierarchy.  </a:t>
            </a:r>
            <a:endParaRPr lang="en-GB" dirty="0"/>
          </a:p>
        </p:txBody>
      </p:sp>
    </p:spTree>
    <p:extLst>
      <p:ext uri="{BB962C8B-B14F-4D97-AF65-F5344CB8AC3E}">
        <p14:creationId xmlns:p14="http://schemas.microsoft.com/office/powerpoint/2010/main" val="1225783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1.1.51 </a:t>
            </a:r>
            <a:r>
              <a:rPr lang="en-GB" dirty="0" smtClean="0"/>
              <a:t>(line </a:t>
            </a:r>
            <a:r>
              <a:rPr lang="en-GB" dirty="0" smtClean="0"/>
              <a:t>66</a:t>
            </a:r>
            <a:r>
              <a:rPr lang="en-GB" dirty="0" smtClean="0"/>
              <a:t>)</a:t>
            </a:r>
            <a:endParaRPr lang="en-GB" dirty="0"/>
          </a:p>
        </p:txBody>
      </p:sp>
      <p:sp>
        <p:nvSpPr>
          <p:cNvPr id="3" name="Content Placeholder 2"/>
          <p:cNvSpPr>
            <a:spLocks noGrp="1"/>
          </p:cNvSpPr>
          <p:nvPr>
            <p:ph idx="1"/>
          </p:nvPr>
        </p:nvSpPr>
        <p:spPr>
          <a:xfrm>
            <a:off x="3869268" y="864108"/>
            <a:ext cx="4925597" cy="1172510"/>
          </a:xfrm>
        </p:spPr>
        <p:txBody>
          <a:bodyPr/>
          <a:lstStyle/>
          <a:p>
            <a:pPr marL="0" indent="0">
              <a:buNone/>
            </a:pPr>
            <a:r>
              <a:rPr lang="en-GB" dirty="0" smtClean="0"/>
              <a:t>“I am not what I am.”- Iago</a:t>
            </a:r>
            <a:endParaRPr lang="en-GB" dirty="0"/>
          </a:p>
        </p:txBody>
      </p:sp>
      <p:sp>
        <p:nvSpPr>
          <p:cNvPr id="4" name="TextBox 3"/>
          <p:cNvSpPr txBox="1"/>
          <p:nvPr/>
        </p:nvSpPr>
        <p:spPr>
          <a:xfrm>
            <a:off x="3724102" y="1845425"/>
            <a:ext cx="6134793" cy="2585323"/>
          </a:xfrm>
          <a:prstGeom prst="rect">
            <a:avLst/>
          </a:prstGeom>
          <a:noFill/>
        </p:spPr>
        <p:txBody>
          <a:bodyPr wrap="square" rtlCol="0">
            <a:spAutoFit/>
          </a:bodyPr>
          <a:lstStyle/>
          <a:p>
            <a:endParaRPr lang="en-GB" dirty="0" smtClean="0"/>
          </a:p>
          <a:p>
            <a:r>
              <a:rPr lang="en-GB" dirty="0" smtClean="0"/>
              <a:t>The use of simplistic in the short simple sentence conveys that Iago is telling the truth compared to longer elaborate sentences when trying to deceive people. This suggest he is aware of he know duality and contradiction in his personality and plans on using it to harm others and is emphasised by his swear “by Janus” (1.2.45 line 33) a pagan two faced God.  The use of dramatic irony as well set a further divide between the rest of the characters and Iago via the audience.</a:t>
            </a:r>
            <a:endParaRPr lang="en-GB" dirty="0"/>
          </a:p>
        </p:txBody>
      </p:sp>
    </p:spTree>
    <p:extLst>
      <p:ext uri="{BB962C8B-B14F-4D97-AF65-F5344CB8AC3E}">
        <p14:creationId xmlns:p14="http://schemas.microsoft.com/office/powerpoint/2010/main" val="2114024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1.1.93 (line 90)</a:t>
            </a:r>
            <a:endParaRPr lang="en-GB" dirty="0"/>
          </a:p>
        </p:txBody>
      </p:sp>
      <p:sp>
        <p:nvSpPr>
          <p:cNvPr id="3" name="Content Placeholder 2"/>
          <p:cNvSpPr>
            <a:spLocks noGrp="1"/>
          </p:cNvSpPr>
          <p:nvPr>
            <p:ph idx="1"/>
          </p:nvPr>
        </p:nvSpPr>
        <p:spPr>
          <a:xfrm>
            <a:off x="3869268" y="864108"/>
            <a:ext cx="5449299" cy="1554896"/>
          </a:xfrm>
        </p:spPr>
        <p:txBody>
          <a:bodyPr/>
          <a:lstStyle/>
          <a:p>
            <a:pPr marL="0" indent="0">
              <a:buNone/>
            </a:pPr>
            <a:r>
              <a:rPr lang="en-GB" dirty="0" smtClean="0"/>
              <a:t>“even now, now, very now, an old black ram is tupping your white ewe”- Iago</a:t>
            </a:r>
            <a:endParaRPr lang="en-GB" dirty="0"/>
          </a:p>
        </p:txBody>
      </p:sp>
      <p:sp>
        <p:nvSpPr>
          <p:cNvPr id="4" name="TextBox 3"/>
          <p:cNvSpPr txBox="1"/>
          <p:nvPr/>
        </p:nvSpPr>
        <p:spPr>
          <a:xfrm>
            <a:off x="4039985" y="2194560"/>
            <a:ext cx="6159731" cy="2585323"/>
          </a:xfrm>
          <a:prstGeom prst="rect">
            <a:avLst/>
          </a:prstGeom>
          <a:noFill/>
        </p:spPr>
        <p:txBody>
          <a:bodyPr wrap="square" rtlCol="0">
            <a:spAutoFit/>
          </a:bodyPr>
          <a:lstStyle/>
          <a:p>
            <a:r>
              <a:rPr lang="en-GB" dirty="0" smtClean="0"/>
              <a:t>Iago's continued use of animalistic imagery to describe Othello’s relationship to dehumanises him and play on the racism that Brabantio and much of 16</a:t>
            </a:r>
            <a:r>
              <a:rPr lang="en-GB" baseline="30000" dirty="0" smtClean="0"/>
              <a:t>th</a:t>
            </a:r>
            <a:r>
              <a:rPr lang="en-GB" dirty="0" smtClean="0"/>
              <a:t> century England agreed with. This is developed by the use of juxtaposing adjectives “black” and “white” that exaggerates the difference between Othello and Desdemona. The verb “tupping” is a vivid and vulgar and suggest Iago lack of decency. The possessive pronoun “your” presents Desdemona as a object owned by her father and therefore reflects the patriarchy at the time.</a:t>
            </a:r>
            <a:endParaRPr lang="en-GB" dirty="0"/>
          </a:p>
        </p:txBody>
      </p:sp>
    </p:spTree>
    <p:extLst>
      <p:ext uri="{BB962C8B-B14F-4D97-AF65-F5344CB8AC3E}">
        <p14:creationId xmlns:p14="http://schemas.microsoft.com/office/powerpoint/2010/main" val="3402793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1.1.141 (line 135) and 1.2.87 (line 77)</a:t>
            </a:r>
            <a:endParaRPr lang="en-GB" dirty="0"/>
          </a:p>
        </p:txBody>
      </p:sp>
      <p:sp>
        <p:nvSpPr>
          <p:cNvPr id="3" name="Content Placeholder 2"/>
          <p:cNvSpPr>
            <a:spLocks noGrp="1"/>
          </p:cNvSpPr>
          <p:nvPr>
            <p:ph idx="1"/>
          </p:nvPr>
        </p:nvSpPr>
        <p:spPr>
          <a:xfrm>
            <a:off x="3869268" y="864108"/>
            <a:ext cx="4726092" cy="1197448"/>
          </a:xfrm>
        </p:spPr>
        <p:txBody>
          <a:bodyPr/>
          <a:lstStyle/>
          <a:p>
            <a:pPr marL="0" indent="0">
              <a:buNone/>
            </a:pPr>
            <a:r>
              <a:rPr lang="en-GB" dirty="0" smtClean="0"/>
              <a:t>“Stranger of here and everywhere”-Iago</a:t>
            </a:r>
          </a:p>
          <a:p>
            <a:pPr marL="0" indent="0">
              <a:buNone/>
            </a:pPr>
            <a:r>
              <a:rPr lang="en-GB" dirty="0" smtClean="0"/>
              <a:t>“abuser of the world”-</a:t>
            </a:r>
            <a:r>
              <a:rPr lang="en-GB" dirty="0"/>
              <a:t>B</a:t>
            </a:r>
            <a:r>
              <a:rPr lang="en-GB" dirty="0" smtClean="0"/>
              <a:t>rabantio</a:t>
            </a:r>
            <a:endParaRPr lang="en-GB" dirty="0"/>
          </a:p>
        </p:txBody>
      </p:sp>
      <p:sp>
        <p:nvSpPr>
          <p:cNvPr id="4" name="TextBox 3"/>
          <p:cNvSpPr txBox="1"/>
          <p:nvPr/>
        </p:nvSpPr>
        <p:spPr>
          <a:xfrm>
            <a:off x="3990109" y="1986742"/>
            <a:ext cx="6450676" cy="2862322"/>
          </a:xfrm>
          <a:prstGeom prst="rect">
            <a:avLst/>
          </a:prstGeom>
          <a:noFill/>
        </p:spPr>
        <p:txBody>
          <a:bodyPr wrap="square" rtlCol="0">
            <a:spAutoFit/>
          </a:bodyPr>
          <a:lstStyle/>
          <a:p>
            <a:r>
              <a:rPr lang="en-GB" dirty="0" smtClean="0"/>
              <a:t>These lines bring in the context of Jacobean mentality against those they saw as different or outside- both upper-class venetians using Othello’s race against him in derogatory epithets. However “stranger” accentuates how he is not only an outside in Venice but from everywhere whereas Brabantio uses “abuser” which has connotations of the violent corruption of society. </a:t>
            </a:r>
            <a:r>
              <a:rPr lang="en-GB" dirty="0"/>
              <a:t>Y</a:t>
            </a:r>
            <a:r>
              <a:rPr lang="en-GB" dirty="0" smtClean="0"/>
              <a:t>et these line would aptly fit into a description of Iago-  linking to the theme of misjudged reputations.</a:t>
            </a:r>
            <a:r>
              <a:rPr lang="en-GB" dirty="0"/>
              <a:t> </a:t>
            </a:r>
            <a:r>
              <a:rPr lang="en-GB" dirty="0" smtClean="0"/>
              <a:t>This also foreshadows the change that Iago causes in Othello and how he comes to embody the judgements of him.</a:t>
            </a:r>
            <a:endParaRPr lang="en-GB" dirty="0"/>
          </a:p>
        </p:txBody>
      </p:sp>
    </p:spTree>
    <p:extLst>
      <p:ext uri="{BB962C8B-B14F-4D97-AF65-F5344CB8AC3E}">
        <p14:creationId xmlns:p14="http://schemas.microsoft.com/office/powerpoint/2010/main" val="4028971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1.2.3 (line 168)</a:t>
            </a:r>
            <a:endParaRPr lang="en-GB" dirty="0"/>
          </a:p>
        </p:txBody>
      </p:sp>
      <p:sp>
        <p:nvSpPr>
          <p:cNvPr id="3" name="Content Placeholder 2"/>
          <p:cNvSpPr>
            <a:spLocks noGrp="1"/>
          </p:cNvSpPr>
          <p:nvPr>
            <p:ph idx="1"/>
          </p:nvPr>
        </p:nvSpPr>
        <p:spPr>
          <a:xfrm>
            <a:off x="3869268" y="864108"/>
            <a:ext cx="5790121" cy="1222387"/>
          </a:xfrm>
        </p:spPr>
        <p:txBody>
          <a:bodyPr/>
          <a:lstStyle/>
          <a:p>
            <a:pPr marL="0" indent="0">
              <a:buNone/>
            </a:pPr>
            <a:r>
              <a:rPr lang="en-GB" dirty="0" smtClean="0"/>
              <a:t>“o treason of the blood! Fathers from hence trust not your daughters mind” –Brabantio </a:t>
            </a:r>
            <a:endParaRPr lang="en-GB" dirty="0"/>
          </a:p>
        </p:txBody>
      </p:sp>
      <p:sp>
        <p:nvSpPr>
          <p:cNvPr id="4" name="TextBox 3"/>
          <p:cNvSpPr txBox="1"/>
          <p:nvPr/>
        </p:nvSpPr>
        <p:spPr>
          <a:xfrm>
            <a:off x="3873731" y="2261062"/>
            <a:ext cx="5677593" cy="2862322"/>
          </a:xfrm>
          <a:prstGeom prst="rect">
            <a:avLst/>
          </a:prstGeom>
          <a:noFill/>
        </p:spPr>
        <p:txBody>
          <a:bodyPr wrap="square" rtlCol="0">
            <a:spAutoFit/>
          </a:bodyPr>
          <a:lstStyle/>
          <a:p>
            <a:r>
              <a:rPr lang="en-GB" dirty="0" smtClean="0"/>
              <a:t>This shows the patriarchal society at the time due to the control Brabantio tries to have over his daughter in order to oppress her freedom. This links to later in the play when Othello shows mistrust towards Desdemona’s mind and her ‘actions’ and he shows how he want the patriarchal  control -similarly to brabanti0- by killing her, in order to prevent her ‘deceptions’. Both </a:t>
            </a:r>
            <a:r>
              <a:rPr lang="en-GB" dirty="0" err="1" smtClean="0"/>
              <a:t>Brabantio’s</a:t>
            </a:r>
            <a:r>
              <a:rPr lang="en-GB" dirty="0" smtClean="0"/>
              <a:t> and Othello’s mind set has been affected by Iago’s manipulations, this exaggerates how even when Iago is not present in speech, he is constantly present in their minds.</a:t>
            </a:r>
            <a:endParaRPr lang="en-GB" dirty="0"/>
          </a:p>
        </p:txBody>
      </p:sp>
    </p:spTree>
    <p:extLst>
      <p:ext uri="{BB962C8B-B14F-4D97-AF65-F5344CB8AC3E}">
        <p14:creationId xmlns:p14="http://schemas.microsoft.com/office/powerpoint/2010/main" val="280183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1.2.87 (line 63)</a:t>
            </a:r>
            <a:endParaRPr lang="en-GB" dirty="0"/>
          </a:p>
        </p:txBody>
      </p:sp>
      <p:sp>
        <p:nvSpPr>
          <p:cNvPr id="3" name="Content Placeholder 2"/>
          <p:cNvSpPr>
            <a:spLocks noGrp="1"/>
          </p:cNvSpPr>
          <p:nvPr>
            <p:ph idx="1"/>
          </p:nvPr>
        </p:nvSpPr>
        <p:spPr>
          <a:xfrm>
            <a:off x="3869268" y="864108"/>
            <a:ext cx="5540739" cy="1097696"/>
          </a:xfrm>
        </p:spPr>
        <p:txBody>
          <a:bodyPr/>
          <a:lstStyle/>
          <a:p>
            <a:pPr marL="0" indent="0">
              <a:buNone/>
            </a:pPr>
            <a:r>
              <a:rPr lang="en-GB" dirty="0" smtClean="0"/>
              <a:t>“Damned as thou art, thou has enchanted her.. chains of magic”- Brabantio</a:t>
            </a:r>
            <a:endParaRPr lang="en-GB" dirty="0"/>
          </a:p>
        </p:txBody>
      </p:sp>
      <p:sp>
        <p:nvSpPr>
          <p:cNvPr id="4" name="TextBox 3"/>
          <p:cNvSpPr txBox="1"/>
          <p:nvPr/>
        </p:nvSpPr>
        <p:spPr>
          <a:xfrm>
            <a:off x="3948545" y="2111433"/>
            <a:ext cx="6209608" cy="4247317"/>
          </a:xfrm>
          <a:prstGeom prst="rect">
            <a:avLst/>
          </a:prstGeom>
          <a:noFill/>
        </p:spPr>
        <p:txBody>
          <a:bodyPr wrap="square" rtlCol="0">
            <a:spAutoFit/>
          </a:bodyPr>
          <a:lstStyle/>
          <a:p>
            <a:r>
              <a:rPr lang="en-GB" dirty="0" smtClean="0"/>
              <a:t>Brabantio addresses Othello as ‘thou’, this shows how Brabantio is contemptuous towards Othello, believing that his-self is above Othello in society, mainly because of his race. </a:t>
            </a:r>
            <a:r>
              <a:rPr lang="en-GB" dirty="0"/>
              <a:t>T</a:t>
            </a:r>
            <a:r>
              <a:rPr lang="en-GB" dirty="0" smtClean="0"/>
              <a:t>his is contextually important due to the widespread fear of  witchcraft in the 16</a:t>
            </a:r>
            <a:r>
              <a:rPr lang="en-GB" baseline="30000" dirty="0" smtClean="0"/>
              <a:t>th</a:t>
            </a:r>
            <a:r>
              <a:rPr lang="en-GB" dirty="0" smtClean="0"/>
              <a:t> century as well as the association of different races being against Christianity. The adjective “damned” is also more significant at the time as a consequence of the terror towards hell- suggesting </a:t>
            </a:r>
            <a:r>
              <a:rPr lang="en-GB" dirty="0" err="1" smtClean="0"/>
              <a:t>Brabantio’s</a:t>
            </a:r>
            <a:r>
              <a:rPr lang="en-GB" dirty="0" smtClean="0"/>
              <a:t> deep hatred for Othello.  </a:t>
            </a:r>
          </a:p>
          <a:p>
            <a:r>
              <a:rPr lang="en-GB" dirty="0" err="1" smtClean="0"/>
              <a:t>Brabantion</a:t>
            </a:r>
            <a:r>
              <a:rPr lang="en-GB" dirty="0" smtClean="0"/>
              <a:t> describes Desdemona being entrapped in ‘chains of magic’. This presents imagery of confinement, and lack of free will on Desdemona’s behalf, implying how she would not have fallen for him without some supernatural manipulation.</a:t>
            </a:r>
          </a:p>
          <a:p>
            <a:r>
              <a:rPr lang="en-GB" dirty="0" smtClean="0"/>
              <a:t>The motif of chains also references how Iago has distance control over the events of the play.</a:t>
            </a:r>
            <a:endParaRPr lang="en-GB" dirty="0"/>
          </a:p>
        </p:txBody>
      </p:sp>
    </p:spTree>
    <p:extLst>
      <p:ext uri="{BB962C8B-B14F-4D97-AF65-F5344CB8AC3E}">
        <p14:creationId xmlns:p14="http://schemas.microsoft.com/office/powerpoint/2010/main" val="2180273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96</TotalTime>
  <Words>881</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Adobe Caslon Pro</vt:lpstr>
      <vt:lpstr>Corbel</vt:lpstr>
      <vt:lpstr>Wingdings 2</vt:lpstr>
      <vt:lpstr>Frame</vt:lpstr>
      <vt:lpstr>Othello:1.1 and 1.2</vt:lpstr>
      <vt:lpstr>Summary</vt:lpstr>
      <vt:lpstr>1.1 (line 3)</vt:lpstr>
      <vt:lpstr>1.1.51 (line 66)</vt:lpstr>
      <vt:lpstr>1.1.93 (line 90)</vt:lpstr>
      <vt:lpstr>1.1.141 (line 135) and 1.2.87 (line 77)</vt:lpstr>
      <vt:lpstr>1.2.3 (line 168)</vt:lpstr>
      <vt:lpstr>1.2.87 (line 63)</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Othello:1.1 and 1.2</dc:title>
  <dc:creator>Molly Z Kenyon (189368)</dc:creator>
  <cp:lastModifiedBy>Molly Z Kenyon (189368)</cp:lastModifiedBy>
  <cp:revision>13</cp:revision>
  <dcterms:created xsi:type="dcterms:W3CDTF">2019-04-02T08:11:07Z</dcterms:created>
  <dcterms:modified xsi:type="dcterms:W3CDTF">2019-04-03T11:11:05Z</dcterms:modified>
</cp:coreProperties>
</file>