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1" r:id="rId1"/>
  </p:sldMasterIdLst>
  <p:sldIdLst>
    <p:sldId id="256" r:id="rId2"/>
    <p:sldId id="263"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AAD347D-5ACD-4C99-B74B-A9C85AD731AF}" type="datetimeFigureOut">
              <a:rPr lang="en-US" smtClean="0"/>
              <a:t>4/3/2019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57F1E4F-1CFF-5643-939E-02111984F565}" type="slidenum">
              <a:rPr lang="en-US" smtClean="0"/>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743414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716256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982590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539470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9796027F-7875-4030-9381-8BD8C4F21935}" type="datetimeFigureOut">
              <a:rPr lang="en-US" smtClean="0"/>
              <a:t>4/3/2019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57F1E4F-1CFF-5643-939E-02111984F565}"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31762027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4/3/2019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33899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4/3/2019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326121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4/3/2019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233227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4/3/2019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296014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509A250-FF31-4206-8172-F9D3106AACB1}" type="datetimeFigureOut">
              <a:rPr lang="en-US" smtClean="0"/>
              <a:t>4/3/2019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02111984F565}"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15442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509A250-FF31-4206-8172-F9D3106AACB1}" type="datetimeFigureOut">
              <a:rPr lang="en-US" smtClean="0"/>
              <a:t>4/3/2019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02111984F565}"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30935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AAD347D-5ACD-4C99-B74B-A9C85AD731AF}" type="datetimeFigureOut">
              <a:rPr lang="en-US" smtClean="0"/>
              <a:t>4/3/2019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57F1E4F-1CFF-5643-939E-02111984F565}" type="slidenum">
              <a:rPr lang="en-US" smtClean="0"/>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3238186"/>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hf sldNum="0"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1580" y="400397"/>
            <a:ext cx="9651591" cy="3329581"/>
          </a:xfrm>
        </p:spPr>
        <p:txBody>
          <a:bodyPr/>
          <a:lstStyle/>
          <a:p>
            <a:r>
              <a:rPr lang="en-GB" dirty="0" smtClean="0"/>
              <a:t>Othello: 1:.3.219-386</a:t>
            </a:r>
            <a:endParaRPr lang="en-GB" dirty="0"/>
          </a:p>
        </p:txBody>
      </p:sp>
      <p:sp>
        <p:nvSpPr>
          <p:cNvPr id="3" name="Subtitle 2"/>
          <p:cNvSpPr>
            <a:spLocks noGrp="1"/>
          </p:cNvSpPr>
          <p:nvPr>
            <p:ph type="subTitle" idx="1"/>
          </p:nvPr>
        </p:nvSpPr>
        <p:spPr/>
        <p:txBody>
          <a:bodyPr/>
          <a:lstStyle/>
          <a:p>
            <a:r>
              <a:rPr lang="en-GB" dirty="0" smtClean="0"/>
              <a:t>Maddy (&amp;RIAN)</a:t>
            </a:r>
            <a:endParaRPr lang="en-GB" dirty="0"/>
          </a:p>
        </p:txBody>
      </p:sp>
    </p:spTree>
    <p:extLst>
      <p:ext uri="{BB962C8B-B14F-4D97-AF65-F5344CB8AC3E}">
        <p14:creationId xmlns:p14="http://schemas.microsoft.com/office/powerpoint/2010/main" val="757933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Section Summary</a:t>
            </a:r>
            <a:endParaRPr lang="en-GB" dirty="0"/>
          </a:p>
        </p:txBody>
      </p:sp>
      <p:sp>
        <p:nvSpPr>
          <p:cNvPr id="3" name="Content Placeholder 2"/>
          <p:cNvSpPr>
            <a:spLocks noGrp="1"/>
          </p:cNvSpPr>
          <p:nvPr>
            <p:ph idx="1"/>
          </p:nvPr>
        </p:nvSpPr>
        <p:spPr>
          <a:xfrm>
            <a:off x="1371600" y="1629295"/>
            <a:ext cx="9601200" cy="4238105"/>
          </a:xfrm>
        </p:spPr>
        <p:txBody>
          <a:bodyPr/>
          <a:lstStyle/>
          <a:p>
            <a:r>
              <a:rPr lang="en-GB" dirty="0" smtClean="0"/>
              <a:t>The section starts in the court with Brabantio having just risen the issue of Othello marrying Desdemona </a:t>
            </a:r>
          </a:p>
          <a:p>
            <a:r>
              <a:rPr lang="en-GB" dirty="0" smtClean="0"/>
              <a:t>The court is more preoccupied with discussing military plans (the military being something Othello excels in)</a:t>
            </a:r>
          </a:p>
          <a:p>
            <a:r>
              <a:rPr lang="en-GB" dirty="0" smtClean="0"/>
              <a:t>Desdemona is shown to be well-spoken and prepared to appeal to both sides of the argument</a:t>
            </a:r>
          </a:p>
          <a:p>
            <a:r>
              <a:rPr lang="en-GB" dirty="0" smtClean="0"/>
              <a:t>It is decided that Desdemona will go to Cyprus too – Othello promises to not be distracted by her</a:t>
            </a:r>
          </a:p>
          <a:p>
            <a:r>
              <a:rPr lang="en-GB" dirty="0" smtClean="0"/>
              <a:t>Roderigo threatens suicide to Iago – Iago promises him the Othello will change his mind about Desdemona so Roderigo will be able to seduce her</a:t>
            </a:r>
          </a:p>
          <a:p>
            <a:r>
              <a:rPr lang="en-GB" dirty="0" smtClean="0"/>
              <a:t>Iago’s “monstrous birth” begins to take shape in his soliloquy </a:t>
            </a:r>
            <a:endParaRPr lang="en-GB" dirty="0"/>
          </a:p>
        </p:txBody>
      </p:sp>
    </p:spTree>
    <p:extLst>
      <p:ext uri="{BB962C8B-B14F-4D97-AF65-F5344CB8AC3E}">
        <p14:creationId xmlns:p14="http://schemas.microsoft.com/office/powerpoint/2010/main" val="2167348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8420792" y="274321"/>
            <a:ext cx="3483033" cy="1463040"/>
          </a:xfrm>
          <a:prstGeom prst="wedgeRoundRectCallout">
            <a:avLst>
              <a:gd name="adj1" fmla="val -37271"/>
              <a:gd name="adj2" fmla="val 70192"/>
              <a:gd name="adj3" fmla="val 16667"/>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latin typeface="Bahnschrift" panose="020B0502040204020203" pitchFamily="34" charset="0"/>
              </a:rPr>
              <a:t>“BRABANTIO: I’ll not have it so.</a:t>
            </a:r>
          </a:p>
          <a:p>
            <a:r>
              <a:rPr lang="en-GB" dirty="0">
                <a:latin typeface="Bahnschrift" panose="020B0502040204020203" pitchFamily="34" charset="0"/>
              </a:rPr>
              <a:t>OTHELLO: Nor I.</a:t>
            </a:r>
          </a:p>
          <a:p>
            <a:r>
              <a:rPr lang="en-GB" dirty="0">
                <a:latin typeface="Bahnschrift" panose="020B0502040204020203" pitchFamily="34" charset="0"/>
              </a:rPr>
              <a:t>DESDEMONA: Nor I.”</a:t>
            </a:r>
            <a:endParaRPr lang="en-GB" dirty="0">
              <a:latin typeface="Bahnschrift" panose="020B0502040204020203" pitchFamily="34" charset="0"/>
            </a:endParaRPr>
          </a:p>
        </p:txBody>
      </p:sp>
      <p:sp>
        <p:nvSpPr>
          <p:cNvPr id="6" name="Content Placeholder 2"/>
          <p:cNvSpPr>
            <a:spLocks noGrp="1"/>
          </p:cNvSpPr>
          <p:nvPr>
            <p:ph idx="1"/>
          </p:nvPr>
        </p:nvSpPr>
        <p:spPr>
          <a:xfrm>
            <a:off x="1238596" y="340822"/>
            <a:ext cx="6350924" cy="4254733"/>
          </a:xfrm>
        </p:spPr>
        <p:txBody>
          <a:bodyPr>
            <a:normAutofit fontScale="92500" lnSpcReduction="10000"/>
          </a:bodyPr>
          <a:lstStyle/>
          <a:p>
            <a:r>
              <a:rPr lang="en-GB" dirty="0" smtClean="0"/>
              <a:t>Summary</a:t>
            </a:r>
            <a:r>
              <a:rPr lang="en-GB" dirty="0"/>
              <a:t>: </a:t>
            </a:r>
            <a:br>
              <a:rPr lang="en-GB" dirty="0"/>
            </a:br>
            <a:r>
              <a:rPr lang="en-GB" dirty="0"/>
              <a:t>Here Desdemona manages to agree with both her father and her husband, despite their contrasting personalities and opinions.</a:t>
            </a:r>
            <a:endParaRPr lang="en-GB" dirty="0" smtClean="0"/>
          </a:p>
          <a:p>
            <a:r>
              <a:rPr lang="en-GB" dirty="0" smtClean="0"/>
              <a:t>Analysis</a:t>
            </a:r>
            <a:r>
              <a:rPr lang="en-GB" dirty="0" smtClean="0"/>
              <a:t>: </a:t>
            </a:r>
            <a:r>
              <a:rPr lang="en-GB" dirty="0" smtClean="0"/>
              <a:t/>
            </a:r>
            <a:br>
              <a:rPr lang="en-GB" dirty="0" smtClean="0"/>
            </a:br>
            <a:r>
              <a:rPr lang="en-GB" dirty="0" smtClean="0"/>
              <a:t>Brabantio’s </a:t>
            </a:r>
            <a:r>
              <a:rPr lang="en-GB" dirty="0" smtClean="0"/>
              <a:t>anger at both Othello and Desdemona is shown through his refusal to allow his daughter back into his house. Othello wants Desdemona for himself, hence why he too doesn’t want her to go and stay with her father. However, the most cunning and intelligent person in this moment is Desdemona – while her father and husband are strongly opposed to one another, she manages to appeal to both of them, therefore keeping the conflict at bay. The subtle use of her complimentary line portrays Desdemona as a passive but intelligent woman. </a:t>
            </a:r>
            <a:endParaRPr lang="en-GB" dirty="0"/>
          </a:p>
        </p:txBody>
      </p:sp>
      <p:sp>
        <p:nvSpPr>
          <p:cNvPr id="7" name="Content Placeholder 2"/>
          <p:cNvSpPr txBox="1">
            <a:spLocks/>
          </p:cNvSpPr>
          <p:nvPr/>
        </p:nvSpPr>
        <p:spPr>
          <a:xfrm>
            <a:off x="1238596" y="4628805"/>
            <a:ext cx="10665229" cy="1776152"/>
          </a:xfrm>
          <a:prstGeom prst="rect">
            <a:avLst/>
          </a:prstGeom>
        </p:spPr>
        <p:txBody>
          <a:bodyPr vert="horz" lIns="91440" tIns="45720" rIns="91440" bIns="45720" rtlCol="0">
            <a:normAutofit fontScale="925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GB" dirty="0" smtClean="0"/>
              <a:t>Context: </a:t>
            </a:r>
            <a:r>
              <a:rPr lang="en-GB" dirty="0" smtClean="0"/>
              <a:t/>
            </a:r>
            <a:br>
              <a:rPr lang="en-GB" dirty="0" smtClean="0"/>
            </a:br>
            <a:r>
              <a:rPr lang="en-GB" dirty="0" smtClean="0"/>
              <a:t>- In </a:t>
            </a:r>
            <a:r>
              <a:rPr lang="en-GB" dirty="0" smtClean="0"/>
              <a:t>Shakespeare’s time, women were generally seen as of a lower level of intelligence than men. </a:t>
            </a:r>
            <a:r>
              <a:rPr lang="en-GB" dirty="0" smtClean="0"/>
              <a:t/>
            </a:r>
            <a:br>
              <a:rPr lang="en-GB" dirty="0" smtClean="0"/>
            </a:br>
            <a:r>
              <a:rPr lang="en-GB" dirty="0" smtClean="0"/>
              <a:t>- However</a:t>
            </a:r>
            <a:r>
              <a:rPr lang="en-GB" dirty="0" smtClean="0"/>
              <a:t>, in this scene filled with men of a high status, Desdemona manages to come across as the most cunning and well spoken. </a:t>
            </a:r>
            <a:r>
              <a:rPr lang="en-GB" dirty="0" smtClean="0"/>
              <a:t/>
            </a:r>
            <a:br>
              <a:rPr lang="en-GB" dirty="0" smtClean="0"/>
            </a:br>
            <a:r>
              <a:rPr lang="en-GB" dirty="0" smtClean="0"/>
              <a:t>- Despite </a:t>
            </a:r>
            <a:r>
              <a:rPr lang="en-GB" dirty="0" smtClean="0"/>
              <a:t>being eager to please both parties, she still manages to come across as witty and well-spoken, while still retaining </a:t>
            </a:r>
            <a:r>
              <a:rPr lang="en-GB" dirty="0" smtClean="0"/>
              <a:t>the</a:t>
            </a:r>
            <a:r>
              <a:rPr lang="en-GB" dirty="0" smtClean="0"/>
              <a:t> </a:t>
            </a:r>
            <a:r>
              <a:rPr lang="en-GB" dirty="0" smtClean="0"/>
              <a:t>image of a submissive and obedient lady. </a:t>
            </a:r>
            <a:endParaRPr lang="en-GB" dirty="0"/>
          </a:p>
        </p:txBody>
      </p:sp>
      <p:pic>
        <p:nvPicPr>
          <p:cNvPr id="2" name="Picture 1"/>
          <p:cNvPicPr>
            <a:picLocks noChangeAspect="1"/>
          </p:cNvPicPr>
          <p:nvPr/>
        </p:nvPicPr>
        <p:blipFill>
          <a:blip r:embed="rId2"/>
          <a:stretch>
            <a:fillRect/>
          </a:stretch>
        </p:blipFill>
        <p:spPr>
          <a:xfrm>
            <a:off x="9190931" y="2570331"/>
            <a:ext cx="2712894" cy="2025224"/>
          </a:xfrm>
          <a:prstGeom prst="rect">
            <a:avLst/>
          </a:prstGeom>
        </p:spPr>
      </p:pic>
      <p:sp>
        <p:nvSpPr>
          <p:cNvPr id="9" name="Content Placeholder 2"/>
          <p:cNvSpPr txBox="1">
            <a:spLocks/>
          </p:cNvSpPr>
          <p:nvPr/>
        </p:nvSpPr>
        <p:spPr>
          <a:xfrm>
            <a:off x="9190931" y="2232660"/>
            <a:ext cx="2590800" cy="471055"/>
          </a:xfrm>
          <a:prstGeom prst="rect">
            <a:avLst/>
          </a:prstGeom>
        </p:spPr>
        <p:txBody>
          <a:bodyPr vert="horz" lIns="91440" tIns="45720" rIns="91440" bIns="45720" rtlCol="0">
            <a:normAutofit fontScale="775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GB" dirty="0" smtClean="0"/>
              <a:t>Spark notes translation</a:t>
            </a:r>
            <a:endParaRPr lang="en-GB" dirty="0"/>
          </a:p>
        </p:txBody>
      </p:sp>
    </p:spTree>
    <p:extLst>
      <p:ext uri="{BB962C8B-B14F-4D97-AF65-F5344CB8AC3E}">
        <p14:creationId xmlns:p14="http://schemas.microsoft.com/office/powerpoint/2010/main" val="2005399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7963592" y="216132"/>
            <a:ext cx="3923607" cy="1463040"/>
          </a:xfrm>
          <a:prstGeom prst="wedgeRoundRectCallout">
            <a:avLst>
              <a:gd name="adj1" fmla="val -37271"/>
              <a:gd name="adj2" fmla="val 70192"/>
              <a:gd name="adj3" fmla="val 16667"/>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“OTHELLO: […] I therefore beg it not / To please the palate of my appetite, […] Let housewives make a skillet of my helm,”</a:t>
            </a:r>
            <a:endParaRPr lang="en-GB" dirty="0"/>
          </a:p>
        </p:txBody>
      </p:sp>
      <p:sp>
        <p:nvSpPr>
          <p:cNvPr id="5" name="Content Placeholder 2"/>
          <p:cNvSpPr>
            <a:spLocks noGrp="1"/>
          </p:cNvSpPr>
          <p:nvPr>
            <p:ph idx="1"/>
          </p:nvPr>
        </p:nvSpPr>
        <p:spPr>
          <a:xfrm>
            <a:off x="1238596" y="274320"/>
            <a:ext cx="6350924" cy="4663440"/>
          </a:xfrm>
        </p:spPr>
        <p:txBody>
          <a:bodyPr>
            <a:normAutofit lnSpcReduction="10000"/>
          </a:bodyPr>
          <a:lstStyle/>
          <a:p>
            <a:r>
              <a:rPr lang="en-GB" dirty="0" smtClean="0"/>
              <a:t>Summary: </a:t>
            </a:r>
            <a:br>
              <a:rPr lang="en-GB" dirty="0" smtClean="0"/>
            </a:br>
            <a:r>
              <a:rPr lang="en-GB" dirty="0" smtClean="0"/>
              <a:t>Here, Othello is promising to the Duke that his new marriage to Desdemona won’t mean he’ll be distracted from his responsibilities as a soldier. </a:t>
            </a:r>
          </a:p>
          <a:p>
            <a:r>
              <a:rPr lang="en-GB" dirty="0" smtClean="0"/>
              <a:t>Analysis: </a:t>
            </a:r>
            <a:br>
              <a:rPr lang="en-GB" dirty="0" smtClean="0"/>
            </a:br>
            <a:r>
              <a:rPr lang="en-GB" dirty="0" smtClean="0"/>
              <a:t>- Othello’s line here is ironic, and inevitably he does forget his duties as a soldier, as he becomes racked with jealousy. </a:t>
            </a:r>
            <a:br>
              <a:rPr lang="en-GB" dirty="0" smtClean="0"/>
            </a:br>
            <a:r>
              <a:rPr lang="en-GB" dirty="0" smtClean="0"/>
              <a:t>- Iago’s “poison” forces Othello to abandon his strong and admirable mental state, and his line here foreshadows his inevitable downfall and eventual broken promise to the Duke. </a:t>
            </a:r>
            <a:br>
              <a:rPr lang="en-GB" dirty="0" smtClean="0"/>
            </a:br>
            <a:r>
              <a:rPr lang="en-GB" dirty="0" smtClean="0"/>
              <a:t>- Also shows that his love of Desdemona is purely directed at her mind – he isn’t motivated by sex and therefore feels that he can always prioritise his duties. </a:t>
            </a:r>
            <a:r>
              <a:rPr lang="en-GB" dirty="0" smtClean="0"/>
              <a:t/>
            </a:r>
            <a:br>
              <a:rPr lang="en-GB" dirty="0" smtClean="0"/>
            </a:br>
            <a:endParaRPr lang="en-GB" dirty="0"/>
          </a:p>
        </p:txBody>
      </p:sp>
      <p:sp>
        <p:nvSpPr>
          <p:cNvPr id="6" name="Content Placeholder 2"/>
          <p:cNvSpPr txBox="1">
            <a:spLocks/>
          </p:cNvSpPr>
          <p:nvPr/>
        </p:nvSpPr>
        <p:spPr>
          <a:xfrm>
            <a:off x="1238596" y="4754879"/>
            <a:ext cx="10665229" cy="1776152"/>
          </a:xfrm>
          <a:prstGeom prst="rect">
            <a:avLst/>
          </a:prstGeom>
        </p:spPr>
        <p:txBody>
          <a:bodyPr vert="horz" lIns="91440" tIns="45720" rIns="91440" bIns="45720" rtlCol="0">
            <a:normAutofit lnSpcReduction="1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GB" dirty="0" smtClean="0"/>
              <a:t>Context: </a:t>
            </a:r>
            <a:r>
              <a:rPr lang="en-GB" dirty="0" smtClean="0"/>
              <a:t/>
            </a:r>
            <a:br>
              <a:rPr lang="en-GB" dirty="0" smtClean="0"/>
            </a:br>
            <a:r>
              <a:rPr lang="en-GB" dirty="0" smtClean="0"/>
              <a:t>- Othello mentions that he should be punished if he neglects his duties (“Let housewives make a skillet of my helm.”) Although subtle, this line shows that Othello, like many others, stereotypes gender roles (here assuming that women’s role is to cook). </a:t>
            </a:r>
            <a:br>
              <a:rPr lang="en-GB" dirty="0" smtClean="0"/>
            </a:br>
            <a:r>
              <a:rPr lang="en-GB" dirty="0" smtClean="0"/>
              <a:t>- However, this mild sexism contrasts greatly to the more blatantly sexist remarks that Iago comes up with, showing that Othello has (at this point in the play) a much stronger moral code.</a:t>
            </a:r>
            <a:endParaRPr lang="en-GB" dirty="0"/>
          </a:p>
        </p:txBody>
      </p:sp>
      <p:pic>
        <p:nvPicPr>
          <p:cNvPr id="7" name="Picture 6"/>
          <p:cNvPicPr>
            <a:picLocks noChangeAspect="1"/>
          </p:cNvPicPr>
          <p:nvPr/>
        </p:nvPicPr>
        <p:blipFill>
          <a:blip r:embed="rId2"/>
          <a:stretch>
            <a:fillRect/>
          </a:stretch>
        </p:blipFill>
        <p:spPr>
          <a:xfrm>
            <a:off x="8084560" y="2178367"/>
            <a:ext cx="3324225" cy="1038225"/>
          </a:xfrm>
          <a:prstGeom prst="rect">
            <a:avLst/>
          </a:prstGeom>
        </p:spPr>
      </p:pic>
      <p:sp>
        <p:nvSpPr>
          <p:cNvPr id="8" name="Content Placeholder 2"/>
          <p:cNvSpPr txBox="1">
            <a:spLocks/>
          </p:cNvSpPr>
          <p:nvPr/>
        </p:nvSpPr>
        <p:spPr>
          <a:xfrm>
            <a:off x="9080269" y="1831571"/>
            <a:ext cx="2590800" cy="471055"/>
          </a:xfrm>
          <a:prstGeom prst="rect">
            <a:avLst/>
          </a:prstGeom>
        </p:spPr>
        <p:txBody>
          <a:bodyPr vert="horz" lIns="91440" tIns="45720" rIns="91440" bIns="45720" rtlCol="0">
            <a:normAutofit fontScale="775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GB" dirty="0" smtClean="0"/>
              <a:t>Spark notes translation</a:t>
            </a:r>
            <a:endParaRPr lang="en-GB" dirty="0"/>
          </a:p>
        </p:txBody>
      </p:sp>
      <p:pic>
        <p:nvPicPr>
          <p:cNvPr id="10" name="Picture 9"/>
          <p:cNvPicPr>
            <a:picLocks noChangeAspect="1"/>
          </p:cNvPicPr>
          <p:nvPr/>
        </p:nvPicPr>
        <p:blipFill>
          <a:blip r:embed="rId3"/>
          <a:stretch>
            <a:fillRect/>
          </a:stretch>
        </p:blipFill>
        <p:spPr>
          <a:xfrm>
            <a:off x="9151360" y="2977085"/>
            <a:ext cx="1190625" cy="228600"/>
          </a:xfrm>
          <a:prstGeom prst="rect">
            <a:avLst/>
          </a:prstGeom>
        </p:spPr>
      </p:pic>
      <p:pic>
        <p:nvPicPr>
          <p:cNvPr id="11" name="Picture 10"/>
          <p:cNvPicPr>
            <a:picLocks noChangeAspect="1"/>
          </p:cNvPicPr>
          <p:nvPr/>
        </p:nvPicPr>
        <p:blipFill>
          <a:blip r:embed="rId4"/>
          <a:stretch>
            <a:fillRect/>
          </a:stretch>
        </p:blipFill>
        <p:spPr>
          <a:xfrm>
            <a:off x="8084560" y="3216592"/>
            <a:ext cx="3324225" cy="1566484"/>
          </a:xfrm>
          <a:prstGeom prst="rect">
            <a:avLst/>
          </a:prstGeom>
        </p:spPr>
      </p:pic>
      <p:sp>
        <p:nvSpPr>
          <p:cNvPr id="12" name="Rectangle 11"/>
          <p:cNvSpPr/>
          <p:nvPr/>
        </p:nvSpPr>
        <p:spPr>
          <a:xfrm>
            <a:off x="8084560" y="3216592"/>
            <a:ext cx="2480916" cy="2830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168897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7963592" y="216132"/>
            <a:ext cx="3923607" cy="1463040"/>
          </a:xfrm>
          <a:prstGeom prst="wedgeRoundRectCallout">
            <a:avLst>
              <a:gd name="adj1" fmla="val -37271"/>
              <a:gd name="adj2" fmla="val 70192"/>
              <a:gd name="adj3" fmla="val 16667"/>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“OTHELLO: So please your grace, my ancient: / A man he is of honesty and trust. / To his conveyance I assign my wife,”</a:t>
            </a:r>
            <a:endParaRPr lang="en-GB" dirty="0"/>
          </a:p>
        </p:txBody>
      </p:sp>
      <p:sp>
        <p:nvSpPr>
          <p:cNvPr id="6" name="Content Placeholder 2"/>
          <p:cNvSpPr>
            <a:spLocks noGrp="1"/>
          </p:cNvSpPr>
          <p:nvPr>
            <p:ph idx="1"/>
          </p:nvPr>
        </p:nvSpPr>
        <p:spPr>
          <a:xfrm>
            <a:off x="1238596" y="274320"/>
            <a:ext cx="6350924" cy="4480559"/>
          </a:xfrm>
        </p:spPr>
        <p:txBody>
          <a:bodyPr>
            <a:normAutofit/>
          </a:bodyPr>
          <a:lstStyle/>
          <a:p>
            <a:r>
              <a:rPr lang="en-GB" dirty="0" smtClean="0"/>
              <a:t>Summary: </a:t>
            </a:r>
            <a:br>
              <a:rPr lang="en-GB" dirty="0" smtClean="0"/>
            </a:br>
            <a:r>
              <a:rPr lang="en-GB" dirty="0" smtClean="0"/>
              <a:t>Othello here passes responsibility for his wife over to Iago, a truste</a:t>
            </a:r>
            <a:r>
              <a:rPr lang="en-GB" dirty="0" smtClean="0"/>
              <a:t>d friend. </a:t>
            </a:r>
          </a:p>
          <a:p>
            <a:r>
              <a:rPr lang="en-GB" dirty="0" smtClean="0"/>
              <a:t>Analysis:</a:t>
            </a:r>
            <a:br>
              <a:rPr lang="en-GB" dirty="0" smtClean="0"/>
            </a:br>
            <a:r>
              <a:rPr lang="en-GB" dirty="0" smtClean="0"/>
              <a:t>- Ironically, Iago is the least trustworthy character in the play. Othello unknowingly hands over full responsibility of Desdemona to the villain who will use this trust to cause his downfall. </a:t>
            </a:r>
            <a:br>
              <a:rPr lang="en-GB" dirty="0" smtClean="0"/>
            </a:br>
            <a:r>
              <a:rPr lang="en-GB" dirty="0" smtClean="0"/>
              <a:t>- “My ancient” shows true respect towards the Duke. At this point, Othello’s moral code and respectful nature is still intact.</a:t>
            </a:r>
            <a:br>
              <a:rPr lang="en-GB" dirty="0" smtClean="0"/>
            </a:br>
            <a:endParaRPr lang="en-GB" dirty="0" smtClean="0"/>
          </a:p>
          <a:p>
            <a:pPr marL="0" indent="0">
              <a:buNone/>
            </a:pPr>
            <a:r>
              <a:rPr lang="en-GB" dirty="0" smtClean="0"/>
              <a:t/>
            </a:r>
            <a:br>
              <a:rPr lang="en-GB" dirty="0" smtClean="0"/>
            </a:br>
            <a:endParaRPr lang="en-GB" dirty="0"/>
          </a:p>
        </p:txBody>
      </p:sp>
      <p:sp>
        <p:nvSpPr>
          <p:cNvPr id="7" name="Content Placeholder 2"/>
          <p:cNvSpPr txBox="1">
            <a:spLocks/>
          </p:cNvSpPr>
          <p:nvPr/>
        </p:nvSpPr>
        <p:spPr>
          <a:xfrm>
            <a:off x="1238596" y="4754879"/>
            <a:ext cx="10665229" cy="1776152"/>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GB" dirty="0" smtClean="0"/>
              <a:t>Context: </a:t>
            </a:r>
            <a:r>
              <a:rPr lang="en-GB" dirty="0" smtClean="0"/>
              <a:t/>
            </a:r>
            <a:br>
              <a:rPr lang="en-GB" dirty="0" smtClean="0"/>
            </a:br>
            <a:r>
              <a:rPr lang="en-GB" dirty="0" smtClean="0"/>
              <a:t>- The irony here links to the tragedy of the play. Othello’s line reflects his absolute trust in Iago; something which </a:t>
            </a:r>
            <a:r>
              <a:rPr lang="en-GB" dirty="0" smtClean="0"/>
              <a:t>is completely misplaced. </a:t>
            </a:r>
          </a:p>
          <a:p>
            <a:r>
              <a:rPr lang="en-GB" dirty="0" smtClean="0"/>
              <a:t>Gender: Othello is assuming that Desdemona needs a man to keep watch over her at all times, demonstrating the stereotyping of the time.</a:t>
            </a:r>
            <a:endParaRPr lang="en-GB" dirty="0"/>
          </a:p>
        </p:txBody>
      </p:sp>
      <p:pic>
        <p:nvPicPr>
          <p:cNvPr id="8" name="Picture 7"/>
          <p:cNvPicPr>
            <a:picLocks noChangeAspect="1"/>
          </p:cNvPicPr>
          <p:nvPr/>
        </p:nvPicPr>
        <p:blipFill>
          <a:blip r:embed="rId2"/>
          <a:stretch>
            <a:fillRect/>
          </a:stretch>
        </p:blipFill>
        <p:spPr>
          <a:xfrm>
            <a:off x="8196607" y="2583613"/>
            <a:ext cx="3457575" cy="1266825"/>
          </a:xfrm>
          <a:prstGeom prst="rect">
            <a:avLst/>
          </a:prstGeom>
        </p:spPr>
      </p:pic>
      <p:sp>
        <p:nvSpPr>
          <p:cNvPr id="9" name="Content Placeholder 2"/>
          <p:cNvSpPr txBox="1">
            <a:spLocks/>
          </p:cNvSpPr>
          <p:nvPr/>
        </p:nvSpPr>
        <p:spPr>
          <a:xfrm>
            <a:off x="9063382" y="2172393"/>
            <a:ext cx="2590800" cy="471055"/>
          </a:xfrm>
          <a:prstGeom prst="rect">
            <a:avLst/>
          </a:prstGeom>
        </p:spPr>
        <p:txBody>
          <a:bodyPr vert="horz" lIns="91440" tIns="45720" rIns="91440" bIns="45720" rtlCol="0">
            <a:normAutofit fontScale="775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GB" dirty="0" smtClean="0"/>
              <a:t>Spark notes translation</a:t>
            </a:r>
            <a:endParaRPr lang="en-GB" dirty="0"/>
          </a:p>
        </p:txBody>
      </p:sp>
    </p:spTree>
    <p:extLst>
      <p:ext uri="{BB962C8B-B14F-4D97-AF65-F5344CB8AC3E}">
        <p14:creationId xmlns:p14="http://schemas.microsoft.com/office/powerpoint/2010/main" val="2730856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7980218" y="96377"/>
            <a:ext cx="3923607" cy="2734886"/>
          </a:xfrm>
          <a:prstGeom prst="wedgeRoundRectCallout">
            <a:avLst>
              <a:gd name="adj1" fmla="val -37271"/>
              <a:gd name="adj2" fmla="val 70192"/>
              <a:gd name="adj3" fmla="val 16667"/>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“DUKE: […] If virtue no delighted beauty lack, / Your son-in-law is far more fair than black. </a:t>
            </a:r>
            <a:br>
              <a:rPr lang="en-GB" dirty="0" smtClean="0"/>
            </a:br>
            <a:r>
              <a:rPr lang="en-GB" dirty="0" smtClean="0"/>
              <a:t>[…]</a:t>
            </a:r>
          </a:p>
          <a:p>
            <a:pPr algn="ctr"/>
            <a:r>
              <a:rPr lang="en-GB" dirty="0" smtClean="0"/>
              <a:t>BRABANTIO: Look to her, Moor, if thou hast eyes to see: / She has deceived her father and may thee.”</a:t>
            </a:r>
            <a:endParaRPr lang="en-GB" dirty="0"/>
          </a:p>
        </p:txBody>
      </p:sp>
      <p:sp>
        <p:nvSpPr>
          <p:cNvPr id="5" name="Content Placeholder 2"/>
          <p:cNvSpPr>
            <a:spLocks noGrp="1"/>
          </p:cNvSpPr>
          <p:nvPr>
            <p:ph idx="1"/>
          </p:nvPr>
        </p:nvSpPr>
        <p:spPr>
          <a:xfrm>
            <a:off x="1238596" y="274320"/>
            <a:ext cx="6350924" cy="4779818"/>
          </a:xfrm>
        </p:spPr>
        <p:txBody>
          <a:bodyPr>
            <a:normAutofit fontScale="92500" lnSpcReduction="20000"/>
          </a:bodyPr>
          <a:lstStyle/>
          <a:p>
            <a:r>
              <a:rPr lang="en-GB" dirty="0" smtClean="0"/>
              <a:t>Summary: </a:t>
            </a:r>
            <a:br>
              <a:rPr lang="en-GB" dirty="0" smtClean="0"/>
            </a:br>
            <a:r>
              <a:rPr lang="en-GB" dirty="0" smtClean="0"/>
              <a:t>The Duke expresses his love for Othello, trying to convince Brabantio that perhaps he is a good choice for his daughter after all. Brabantio gives his final line in a rhyming couplet. </a:t>
            </a:r>
          </a:p>
          <a:p>
            <a:r>
              <a:rPr lang="en-GB" dirty="0" smtClean="0"/>
              <a:t>Analysis:</a:t>
            </a:r>
            <a:br>
              <a:rPr lang="en-GB" dirty="0" smtClean="0"/>
            </a:br>
            <a:r>
              <a:rPr lang="en-GB" dirty="0" smtClean="0"/>
              <a:t>- The Duke is aware of the negative connotations that a black man represents in Venetian society, but clearly holds Othello in high regard. This is an example of Othello as an outsider – in a military sense, he is very respectable, but when it comes to the domestic life, people are more hesitant to let him in.</a:t>
            </a:r>
            <a:br>
              <a:rPr lang="en-GB" dirty="0" smtClean="0"/>
            </a:br>
            <a:r>
              <a:rPr lang="en-GB" dirty="0" smtClean="0"/>
              <a:t>- Brabantio’s last line reflects a curse – this is ironic, as after linking Othello with witchcraft, he himself sounds as though he is speaking a chant. Although Desdemona never actually does deceive Othello, this could foreshadow how Othello too will eventually begin to question her loyalty. </a:t>
            </a:r>
            <a:br>
              <a:rPr lang="en-GB" dirty="0" smtClean="0"/>
            </a:br>
            <a:r>
              <a:rPr lang="en-GB" dirty="0" smtClean="0"/>
              <a:t>- “thou” is disrespectful, demonstrating Brabantio’s hatred for Othello. </a:t>
            </a:r>
            <a:r>
              <a:rPr lang="en-GB" dirty="0" smtClean="0"/>
              <a:t/>
            </a:r>
            <a:br>
              <a:rPr lang="en-GB" dirty="0" smtClean="0"/>
            </a:br>
            <a:endParaRPr lang="en-GB" dirty="0"/>
          </a:p>
        </p:txBody>
      </p:sp>
      <p:sp>
        <p:nvSpPr>
          <p:cNvPr id="6" name="Content Placeholder 2"/>
          <p:cNvSpPr txBox="1">
            <a:spLocks/>
          </p:cNvSpPr>
          <p:nvPr/>
        </p:nvSpPr>
        <p:spPr>
          <a:xfrm>
            <a:off x="1238596" y="4813068"/>
            <a:ext cx="10665229" cy="1776152"/>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GB" dirty="0" smtClean="0"/>
              <a:t>Context: </a:t>
            </a:r>
            <a:r>
              <a:rPr lang="en-GB" dirty="0" smtClean="0"/>
              <a:t/>
            </a:r>
            <a:br>
              <a:rPr lang="en-GB" dirty="0" smtClean="0"/>
            </a:br>
            <a:r>
              <a:rPr lang="en-GB" dirty="0" smtClean="0"/>
              <a:t>- Othello will never be able to get past his race as a boundary preventing him from becoming fully integrated into Venetian society. Even the Duke, who respects him greatly, associates his blackness with evil, and claims that he is white (or pure) at heart. </a:t>
            </a:r>
            <a:endParaRPr lang="en-GB" dirty="0"/>
          </a:p>
        </p:txBody>
      </p:sp>
      <p:pic>
        <p:nvPicPr>
          <p:cNvPr id="7" name="Picture 6"/>
          <p:cNvPicPr>
            <a:picLocks noChangeAspect="1"/>
          </p:cNvPicPr>
          <p:nvPr/>
        </p:nvPicPr>
        <p:blipFill>
          <a:blip r:embed="rId2"/>
          <a:stretch>
            <a:fillRect/>
          </a:stretch>
        </p:blipFill>
        <p:spPr>
          <a:xfrm>
            <a:off x="9459883" y="3186546"/>
            <a:ext cx="2443942" cy="890589"/>
          </a:xfrm>
          <a:prstGeom prst="rect">
            <a:avLst/>
          </a:prstGeom>
        </p:spPr>
      </p:pic>
      <p:sp>
        <p:nvSpPr>
          <p:cNvPr id="8" name="Content Placeholder 2"/>
          <p:cNvSpPr txBox="1">
            <a:spLocks/>
          </p:cNvSpPr>
          <p:nvPr/>
        </p:nvSpPr>
        <p:spPr>
          <a:xfrm>
            <a:off x="9459883" y="2884778"/>
            <a:ext cx="2590800" cy="278220"/>
          </a:xfrm>
          <a:prstGeom prst="rect">
            <a:avLst/>
          </a:prstGeom>
        </p:spPr>
        <p:txBody>
          <a:bodyPr vert="horz" lIns="91440" tIns="45720" rIns="91440" bIns="45720" rtlCol="0">
            <a:normAutofit fontScale="775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GB" dirty="0" smtClean="0"/>
              <a:t>Spark notes translation</a:t>
            </a:r>
            <a:endParaRPr lang="en-GB" dirty="0"/>
          </a:p>
        </p:txBody>
      </p:sp>
      <p:pic>
        <p:nvPicPr>
          <p:cNvPr id="9" name="Picture 8"/>
          <p:cNvPicPr>
            <a:picLocks noChangeAspect="1"/>
          </p:cNvPicPr>
          <p:nvPr/>
        </p:nvPicPr>
        <p:blipFill>
          <a:blip r:embed="rId3"/>
          <a:stretch>
            <a:fillRect/>
          </a:stretch>
        </p:blipFill>
        <p:spPr>
          <a:xfrm>
            <a:off x="9459883" y="4077135"/>
            <a:ext cx="2443942" cy="563464"/>
          </a:xfrm>
          <a:prstGeom prst="rect">
            <a:avLst/>
          </a:prstGeom>
        </p:spPr>
      </p:pic>
    </p:spTree>
    <p:extLst>
      <p:ext uri="{BB962C8B-B14F-4D97-AF65-F5344CB8AC3E}">
        <p14:creationId xmlns:p14="http://schemas.microsoft.com/office/powerpoint/2010/main" val="2237432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7963592" y="216131"/>
            <a:ext cx="3923607" cy="2061556"/>
          </a:xfrm>
          <a:prstGeom prst="wedgeRoundRectCallout">
            <a:avLst>
              <a:gd name="adj1" fmla="val -37271"/>
              <a:gd name="adj2" fmla="val 70192"/>
              <a:gd name="adj3" fmla="val 16667"/>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“IAGO: […] Drown thyself? Drown cats and blind puppies. I / have professed me thy friend and I confess me knit to thy / deserving with cables of perdurable toughness.”</a:t>
            </a:r>
            <a:endParaRPr lang="en-GB" dirty="0"/>
          </a:p>
        </p:txBody>
      </p:sp>
      <p:sp>
        <p:nvSpPr>
          <p:cNvPr id="5" name="Content Placeholder 2"/>
          <p:cNvSpPr>
            <a:spLocks noGrp="1"/>
          </p:cNvSpPr>
          <p:nvPr>
            <p:ph idx="1"/>
          </p:nvPr>
        </p:nvSpPr>
        <p:spPr>
          <a:xfrm>
            <a:off x="1238596" y="274320"/>
            <a:ext cx="6350924" cy="4480559"/>
          </a:xfrm>
        </p:spPr>
        <p:txBody>
          <a:bodyPr>
            <a:normAutofit/>
          </a:bodyPr>
          <a:lstStyle/>
          <a:p>
            <a:r>
              <a:rPr lang="en-GB" dirty="0" smtClean="0"/>
              <a:t>Summary: </a:t>
            </a:r>
            <a:br>
              <a:rPr lang="en-GB" dirty="0" smtClean="0"/>
            </a:br>
            <a:r>
              <a:rPr lang="en-GB" dirty="0" smtClean="0"/>
              <a:t>Iago mocks Roderigo, while pretending to treat him as a close friend</a:t>
            </a:r>
          </a:p>
          <a:p>
            <a:r>
              <a:rPr lang="en-GB" dirty="0" smtClean="0"/>
              <a:t>Analysis:</a:t>
            </a:r>
            <a:br>
              <a:rPr lang="en-GB" dirty="0" smtClean="0"/>
            </a:br>
            <a:r>
              <a:rPr lang="en-GB" dirty="0" smtClean="0"/>
              <a:t>- Iago compares Roderigo to a helpless animal – he is able to manipulate and bully him without Roderigo being aware of it </a:t>
            </a:r>
            <a:br>
              <a:rPr lang="en-GB" dirty="0" smtClean="0"/>
            </a:br>
            <a:r>
              <a:rPr lang="en-GB" dirty="0" smtClean="0"/>
              <a:t>- Iago acts like a trusted friend, when in reality, he is using Roderigo as a pawn for his villainous plan</a:t>
            </a:r>
            <a:br>
              <a:rPr lang="en-GB" dirty="0" smtClean="0"/>
            </a:br>
            <a:r>
              <a:rPr lang="en-GB" dirty="0" smtClean="0"/>
              <a:t>- He again relates the discussion back to the idea of cables and strings, suggesting strong friendship, but also entrapment</a:t>
            </a:r>
            <a:br>
              <a:rPr lang="en-GB" dirty="0" smtClean="0"/>
            </a:br>
            <a:r>
              <a:rPr lang="en-GB" dirty="0" smtClean="0"/>
              <a:t/>
            </a:r>
            <a:br>
              <a:rPr lang="en-GB" dirty="0" smtClean="0"/>
            </a:br>
            <a:endParaRPr lang="en-GB" dirty="0"/>
          </a:p>
        </p:txBody>
      </p:sp>
      <p:pic>
        <p:nvPicPr>
          <p:cNvPr id="6" name="Picture 5"/>
          <p:cNvPicPr>
            <a:picLocks noChangeAspect="1"/>
          </p:cNvPicPr>
          <p:nvPr/>
        </p:nvPicPr>
        <p:blipFill>
          <a:blip r:embed="rId2"/>
          <a:stretch>
            <a:fillRect/>
          </a:stretch>
        </p:blipFill>
        <p:spPr>
          <a:xfrm>
            <a:off x="8707669" y="2805719"/>
            <a:ext cx="2996651" cy="1477573"/>
          </a:xfrm>
          <a:prstGeom prst="rect">
            <a:avLst/>
          </a:prstGeom>
        </p:spPr>
      </p:pic>
      <p:sp>
        <p:nvSpPr>
          <p:cNvPr id="7" name="Content Placeholder 2"/>
          <p:cNvSpPr txBox="1">
            <a:spLocks/>
          </p:cNvSpPr>
          <p:nvPr/>
        </p:nvSpPr>
        <p:spPr>
          <a:xfrm>
            <a:off x="1238596" y="4813068"/>
            <a:ext cx="10665229" cy="1776152"/>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GB" dirty="0" smtClean="0"/>
              <a:t>Context: </a:t>
            </a:r>
            <a:r>
              <a:rPr lang="en-GB" dirty="0" smtClean="0"/>
              <a:t/>
            </a:r>
            <a:br>
              <a:rPr lang="en-GB" dirty="0" smtClean="0"/>
            </a:br>
            <a:r>
              <a:rPr lang="en-GB" dirty="0" smtClean="0"/>
              <a:t>- Iago is the villain in this tragedy – his manipulative nature in this scen</a:t>
            </a:r>
            <a:r>
              <a:rPr lang="en-GB" dirty="0" smtClean="0"/>
              <a:t>e foreshadows how he will be able to create the same effect later when talking to Othello, the tragic hero</a:t>
            </a:r>
            <a:endParaRPr lang="en-GB" dirty="0"/>
          </a:p>
        </p:txBody>
      </p:sp>
      <p:sp>
        <p:nvSpPr>
          <p:cNvPr id="8" name="Content Placeholder 2"/>
          <p:cNvSpPr txBox="1">
            <a:spLocks/>
          </p:cNvSpPr>
          <p:nvPr/>
        </p:nvSpPr>
        <p:spPr>
          <a:xfrm>
            <a:off x="9313025" y="2514599"/>
            <a:ext cx="2590800" cy="278220"/>
          </a:xfrm>
          <a:prstGeom prst="rect">
            <a:avLst/>
          </a:prstGeom>
        </p:spPr>
        <p:txBody>
          <a:bodyPr vert="horz" lIns="91440" tIns="45720" rIns="91440" bIns="45720" rtlCol="0">
            <a:normAutofit fontScale="775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GB" dirty="0" smtClean="0"/>
              <a:t>Spark notes translation</a:t>
            </a:r>
            <a:endParaRPr lang="en-GB" dirty="0"/>
          </a:p>
        </p:txBody>
      </p:sp>
    </p:spTree>
    <p:extLst>
      <p:ext uri="{BB962C8B-B14F-4D97-AF65-F5344CB8AC3E}">
        <p14:creationId xmlns:p14="http://schemas.microsoft.com/office/powerpoint/2010/main" val="779360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7963592" y="216131"/>
            <a:ext cx="3923607" cy="2419003"/>
          </a:xfrm>
          <a:prstGeom prst="wedgeRoundRectCallout">
            <a:avLst>
              <a:gd name="adj1" fmla="val -37271"/>
              <a:gd name="adj2" fmla="val 70192"/>
              <a:gd name="adj3" fmla="val 16667"/>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“IAGO: […] Yet I, for mere suspicion in that kind, / Will do as if for surety. </a:t>
            </a:r>
            <a:br>
              <a:rPr lang="en-GB" dirty="0" smtClean="0"/>
            </a:br>
            <a:r>
              <a:rPr lang="en-GB" dirty="0" smtClean="0"/>
              <a:t>[…] </a:t>
            </a:r>
            <a:br>
              <a:rPr lang="en-GB" dirty="0" smtClean="0"/>
            </a:br>
            <a:r>
              <a:rPr lang="en-GB" dirty="0" smtClean="0"/>
              <a:t>It is engendered. Hell and night / Must bring this monstrous birth to the world’s light.”</a:t>
            </a:r>
            <a:endParaRPr lang="en-GB" dirty="0"/>
          </a:p>
        </p:txBody>
      </p:sp>
      <p:sp>
        <p:nvSpPr>
          <p:cNvPr id="5" name="Content Placeholder 2"/>
          <p:cNvSpPr txBox="1">
            <a:spLocks/>
          </p:cNvSpPr>
          <p:nvPr/>
        </p:nvSpPr>
        <p:spPr>
          <a:xfrm>
            <a:off x="1238596" y="4813068"/>
            <a:ext cx="10665229" cy="1776152"/>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GB" dirty="0" smtClean="0"/>
              <a:t>Context</a:t>
            </a:r>
            <a:r>
              <a:rPr lang="en-GB" dirty="0" smtClean="0"/>
              <a:t>:</a:t>
            </a:r>
            <a:br>
              <a:rPr lang="en-GB" dirty="0" smtClean="0"/>
            </a:br>
            <a:r>
              <a:rPr lang="en-GB" dirty="0" smtClean="0"/>
              <a:t>- Hell relates to the focus on religion </a:t>
            </a:r>
            <a:r>
              <a:rPr lang="en-GB" dirty="0" smtClean="0"/>
              <a:t>at the time, showing Iago’s confliction with religious morality and his desire to entertain evil</a:t>
            </a:r>
            <a:br>
              <a:rPr lang="en-GB" dirty="0" smtClean="0"/>
            </a:br>
            <a:r>
              <a:rPr lang="en-GB" dirty="0" smtClean="0"/>
              <a:t>- This is also shown through “monstrous birth”</a:t>
            </a:r>
            <a:r>
              <a:rPr lang="en-GB" dirty="0" smtClean="0"/>
              <a:t> </a:t>
            </a:r>
            <a:br>
              <a:rPr lang="en-GB" dirty="0" smtClean="0"/>
            </a:br>
            <a:endParaRPr lang="en-GB" dirty="0"/>
          </a:p>
        </p:txBody>
      </p:sp>
      <p:sp>
        <p:nvSpPr>
          <p:cNvPr id="6" name="Content Placeholder 2"/>
          <p:cNvSpPr>
            <a:spLocks noGrp="1"/>
          </p:cNvSpPr>
          <p:nvPr>
            <p:ph idx="1"/>
          </p:nvPr>
        </p:nvSpPr>
        <p:spPr>
          <a:xfrm>
            <a:off x="1238596" y="274320"/>
            <a:ext cx="6350924" cy="4480559"/>
          </a:xfrm>
        </p:spPr>
        <p:txBody>
          <a:bodyPr>
            <a:normAutofit/>
          </a:bodyPr>
          <a:lstStyle/>
          <a:p>
            <a:r>
              <a:rPr lang="en-GB" dirty="0" smtClean="0"/>
              <a:t>Summary: </a:t>
            </a:r>
            <a:br>
              <a:rPr lang="en-GB" dirty="0" smtClean="0"/>
            </a:br>
            <a:r>
              <a:rPr lang="en-GB" dirty="0" smtClean="0"/>
              <a:t>Iago admits that he is creating his plan purely on suspicion, and his ideas begin to unfold</a:t>
            </a:r>
          </a:p>
          <a:p>
            <a:r>
              <a:rPr lang="en-GB" dirty="0" smtClean="0"/>
              <a:t>Analysis:</a:t>
            </a:r>
            <a:br>
              <a:rPr lang="en-GB" dirty="0" smtClean="0"/>
            </a:br>
            <a:r>
              <a:rPr lang="en-GB" dirty="0" smtClean="0"/>
              <a:t>- Shows Iago’s lack of morality as he has no proof of his accusations against Othello</a:t>
            </a:r>
            <a:br>
              <a:rPr lang="en-GB" dirty="0" smtClean="0"/>
            </a:br>
            <a:r>
              <a:rPr lang="en-GB" dirty="0" smtClean="0"/>
              <a:t>- Comparing his plan to a conception is a grotesque way of demonstrating his evil</a:t>
            </a:r>
            <a:br>
              <a:rPr lang="en-GB" dirty="0" smtClean="0"/>
            </a:br>
            <a:r>
              <a:rPr lang="en-GB" dirty="0" smtClean="0"/>
              <a:t>- The rhyme of “night” and “light” makes his last line reflect a spell, showing Iago’s strong associations with magic and evil</a:t>
            </a:r>
            <a:r>
              <a:rPr lang="en-GB" dirty="0" smtClean="0"/>
              <a:t/>
            </a:r>
            <a:br>
              <a:rPr lang="en-GB" dirty="0" smtClean="0"/>
            </a:br>
            <a:r>
              <a:rPr lang="en-GB" dirty="0" smtClean="0"/>
              <a:t/>
            </a:r>
            <a:br>
              <a:rPr lang="en-GB" dirty="0" smtClean="0"/>
            </a:br>
            <a:endParaRPr lang="en-GB" dirty="0"/>
          </a:p>
        </p:txBody>
      </p:sp>
      <p:pic>
        <p:nvPicPr>
          <p:cNvPr id="7" name="Picture 6"/>
          <p:cNvPicPr>
            <a:picLocks noChangeAspect="1"/>
          </p:cNvPicPr>
          <p:nvPr/>
        </p:nvPicPr>
        <p:blipFill>
          <a:blip r:embed="rId2"/>
          <a:stretch>
            <a:fillRect/>
          </a:stretch>
        </p:blipFill>
        <p:spPr>
          <a:xfrm>
            <a:off x="8598650" y="3462163"/>
            <a:ext cx="3202283" cy="504111"/>
          </a:xfrm>
          <a:prstGeom prst="rect">
            <a:avLst/>
          </a:prstGeom>
        </p:spPr>
      </p:pic>
      <p:sp>
        <p:nvSpPr>
          <p:cNvPr id="9" name="Rectangle 8"/>
          <p:cNvSpPr/>
          <p:nvPr/>
        </p:nvSpPr>
        <p:spPr>
          <a:xfrm>
            <a:off x="9717578" y="3714218"/>
            <a:ext cx="2061557" cy="2255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p:nvPicPr>
        <p:blipFill>
          <a:blip r:embed="rId3"/>
          <a:stretch>
            <a:fillRect/>
          </a:stretch>
        </p:blipFill>
        <p:spPr>
          <a:xfrm>
            <a:off x="8598650" y="3966273"/>
            <a:ext cx="3202283" cy="572475"/>
          </a:xfrm>
          <a:prstGeom prst="rect">
            <a:avLst/>
          </a:prstGeom>
        </p:spPr>
      </p:pic>
      <p:sp>
        <p:nvSpPr>
          <p:cNvPr id="11" name="Rectangle 10"/>
          <p:cNvSpPr/>
          <p:nvPr/>
        </p:nvSpPr>
        <p:spPr>
          <a:xfrm>
            <a:off x="8598649" y="4015047"/>
            <a:ext cx="1202055" cy="2255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Content Placeholder 2"/>
          <p:cNvSpPr txBox="1">
            <a:spLocks/>
          </p:cNvSpPr>
          <p:nvPr/>
        </p:nvSpPr>
        <p:spPr>
          <a:xfrm>
            <a:off x="9210133" y="3151711"/>
            <a:ext cx="2590800" cy="278220"/>
          </a:xfrm>
          <a:prstGeom prst="rect">
            <a:avLst/>
          </a:prstGeom>
        </p:spPr>
        <p:txBody>
          <a:bodyPr vert="horz" lIns="91440" tIns="45720" rIns="91440" bIns="45720" rtlCol="0">
            <a:normAutofit fontScale="775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GB" dirty="0" smtClean="0"/>
              <a:t>Spark notes translation</a:t>
            </a:r>
            <a:endParaRPr lang="en-GB" dirty="0"/>
          </a:p>
        </p:txBody>
      </p:sp>
    </p:spTree>
    <p:extLst>
      <p:ext uri="{BB962C8B-B14F-4D97-AF65-F5344CB8AC3E}">
        <p14:creationId xmlns:p14="http://schemas.microsoft.com/office/powerpoint/2010/main" val="49853843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TM10001105[[fn=Crop]]</Template>
  <TotalTime>95</TotalTime>
  <Words>315</Words>
  <Application>Microsoft Office PowerPoint</Application>
  <PresentationFormat>Widescreen</PresentationFormat>
  <Paragraphs>44</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Bahnschrift</vt:lpstr>
      <vt:lpstr>Franklin Gothic Book</vt:lpstr>
      <vt:lpstr>Crop</vt:lpstr>
      <vt:lpstr>Othello: 1:.3.219-386</vt:lpstr>
      <vt:lpstr>Section Summary</vt:lpstr>
      <vt:lpstr>PowerPoint Presentation</vt:lpstr>
      <vt:lpstr>PowerPoint Presentation</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Othello: 1:.3.219-386</dc:title>
  <dc:creator>Madeleine N Vince (189647)</dc:creator>
  <cp:lastModifiedBy>Madeleine N Vince (189647)</cp:lastModifiedBy>
  <cp:revision>11</cp:revision>
  <dcterms:created xsi:type="dcterms:W3CDTF">2019-04-02T08:09:17Z</dcterms:created>
  <dcterms:modified xsi:type="dcterms:W3CDTF">2019-04-03T11:09:04Z</dcterms:modified>
</cp:coreProperties>
</file>