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1"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4/3/2019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4/3/2019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4/3/2019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4/3/2019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4/3/2019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4/3/2019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4/3/2019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4/3/2019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4/3/2019</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4/3/2019</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Othello - 2.1-2.2</a:t>
            </a:r>
            <a:endParaRPr lang="en-GB" dirty="0"/>
          </a:p>
        </p:txBody>
      </p:sp>
      <p:sp>
        <p:nvSpPr>
          <p:cNvPr id="3" name="Subtitle 2"/>
          <p:cNvSpPr>
            <a:spLocks noGrp="1"/>
          </p:cNvSpPr>
          <p:nvPr>
            <p:ph type="subTitle" idx="1"/>
          </p:nvPr>
        </p:nvSpPr>
        <p:spPr/>
        <p:txBody>
          <a:bodyPr/>
          <a:lstStyle/>
          <a:p>
            <a:r>
              <a:rPr lang="en-GB" dirty="0" smtClean="0"/>
              <a:t>By </a:t>
            </a:r>
            <a:r>
              <a:rPr lang="en-GB" dirty="0"/>
              <a:t>L</a:t>
            </a:r>
            <a:r>
              <a:rPr lang="en-GB" dirty="0" smtClean="0"/>
              <a:t>auren and Miranda &lt;3 XD</a:t>
            </a:r>
            <a:endParaRPr lang="en-GB" dirty="0"/>
          </a:p>
        </p:txBody>
      </p:sp>
    </p:spTree>
    <p:extLst>
      <p:ext uri="{BB962C8B-B14F-4D97-AF65-F5344CB8AC3E}">
        <p14:creationId xmlns:p14="http://schemas.microsoft.com/office/powerpoint/2010/main" val="3050973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GB" dirty="0"/>
          </a:p>
        </p:txBody>
      </p:sp>
      <p:sp>
        <p:nvSpPr>
          <p:cNvPr id="3" name="Content Placeholder 2"/>
          <p:cNvSpPr>
            <a:spLocks noGrp="1"/>
          </p:cNvSpPr>
          <p:nvPr>
            <p:ph idx="1"/>
          </p:nvPr>
        </p:nvSpPr>
        <p:spPr/>
        <p:txBody>
          <a:bodyPr/>
          <a:lstStyle/>
          <a:p>
            <a:r>
              <a:rPr lang="en-GB" dirty="0" smtClean="0"/>
              <a:t>2.1 – The Turks lost lots of their fleet in the storm. It’s still uncertain whether Othello has managed to survive. Iago notices that Cassio takes Desdemona’s hand when talking to her, Othello then arrives safely and then, in an aside, Iago plans to use Cassio’s overbearing chivalry to frame him so he loses his job. </a:t>
            </a:r>
          </a:p>
          <a:p>
            <a:r>
              <a:rPr lang="en-GB" dirty="0" smtClean="0"/>
              <a:t>2.2 – Herald talks about how they are going to celebrate.</a:t>
            </a:r>
            <a:endParaRPr lang="en-GB" dirty="0"/>
          </a:p>
        </p:txBody>
      </p:sp>
    </p:spTree>
    <p:extLst>
      <p:ext uri="{BB962C8B-B14F-4D97-AF65-F5344CB8AC3E}">
        <p14:creationId xmlns:p14="http://schemas.microsoft.com/office/powerpoint/2010/main" val="3248955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 to throw out our eyes for brave Othello.’ (scene 1 line 38)</a:t>
            </a:r>
            <a:endParaRPr lang="en-GB" dirty="0"/>
          </a:p>
        </p:txBody>
      </p:sp>
      <p:sp>
        <p:nvSpPr>
          <p:cNvPr id="3" name="Content Placeholder 2"/>
          <p:cNvSpPr>
            <a:spLocks noGrp="1"/>
          </p:cNvSpPr>
          <p:nvPr>
            <p:ph idx="1"/>
          </p:nvPr>
        </p:nvSpPr>
        <p:spPr/>
        <p:txBody>
          <a:bodyPr/>
          <a:lstStyle/>
          <a:p>
            <a:r>
              <a:rPr lang="en-GB" dirty="0" smtClean="0"/>
              <a:t>Going back to the idea of how Othello is appreciated for his voice and not because of his skin colour.</a:t>
            </a:r>
          </a:p>
          <a:p>
            <a:r>
              <a:rPr lang="en-GB" dirty="0" smtClean="0"/>
              <a:t>Full of praise for Othello.</a:t>
            </a:r>
          </a:p>
          <a:p>
            <a:r>
              <a:rPr lang="en-GB" dirty="0" smtClean="0"/>
              <a:t>‘throw out’ is violent, which shows how he is a man of action at the beginning of the play, whereas later on he becomes internalized. </a:t>
            </a:r>
            <a:endParaRPr lang="en-GB" dirty="0"/>
          </a:p>
        </p:txBody>
      </p:sp>
    </p:spTree>
    <p:extLst>
      <p:ext uri="{BB962C8B-B14F-4D97-AF65-F5344CB8AC3E}">
        <p14:creationId xmlns:p14="http://schemas.microsoft.com/office/powerpoint/2010/main" val="2216101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‘Their mortal natures letting go safely by the divine Desdemona.’ (scene 1 line 73)</a:t>
            </a:r>
            <a:endParaRPr lang="en-GB" dirty="0"/>
          </a:p>
        </p:txBody>
      </p:sp>
      <p:sp>
        <p:nvSpPr>
          <p:cNvPr id="3" name="Content Placeholder 2"/>
          <p:cNvSpPr>
            <a:spLocks noGrp="1"/>
          </p:cNvSpPr>
          <p:nvPr>
            <p:ph idx="1"/>
          </p:nvPr>
        </p:nvSpPr>
        <p:spPr/>
        <p:txBody>
          <a:bodyPr/>
          <a:lstStyle/>
          <a:p>
            <a:r>
              <a:rPr lang="en-GB" dirty="0" smtClean="0"/>
              <a:t>‘Mortal’ and ‘Divine’ contrast each other suggesting how Desdemona goes against the natural order as it is suggested that she is so beautiful that she can calm a storm. </a:t>
            </a:r>
          </a:p>
          <a:p>
            <a:r>
              <a:rPr lang="en-GB" dirty="0" smtClean="0"/>
              <a:t>Suggests she is ‘goddess’ like.</a:t>
            </a:r>
          </a:p>
          <a:p>
            <a:r>
              <a:rPr lang="en-GB" dirty="0" smtClean="0"/>
              <a:t>Links to ‘O, my fair warrior!’ (Othello, line 173) as she breaks the gender stereotypes and this is slightly unsettling in a Venetian society how the roles have reversed.</a:t>
            </a:r>
            <a:endParaRPr lang="en-GB" dirty="0"/>
          </a:p>
        </p:txBody>
      </p:sp>
    </p:spTree>
    <p:extLst>
      <p:ext uri="{BB962C8B-B14F-4D97-AF65-F5344CB8AC3E}">
        <p14:creationId xmlns:p14="http://schemas.microsoft.com/office/powerpoint/2010/main" val="269156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‘Doth like a poisonous mineral gnaw my inwards’ (scene 1 line 177)</a:t>
            </a:r>
            <a:endParaRPr lang="en-GB" dirty="0"/>
          </a:p>
        </p:txBody>
      </p:sp>
      <p:sp>
        <p:nvSpPr>
          <p:cNvPr id="3" name="Content Placeholder 2"/>
          <p:cNvSpPr>
            <a:spLocks noGrp="1"/>
          </p:cNvSpPr>
          <p:nvPr>
            <p:ph idx="1"/>
          </p:nvPr>
        </p:nvSpPr>
        <p:spPr/>
        <p:txBody>
          <a:bodyPr/>
          <a:lstStyle/>
          <a:p>
            <a:r>
              <a:rPr lang="en-GB" dirty="0" smtClean="0"/>
              <a:t>Representation of jealousy, which is a persistent theme throughout the play.</a:t>
            </a:r>
          </a:p>
          <a:p>
            <a:r>
              <a:rPr lang="en-GB" dirty="0" smtClean="0"/>
              <a:t>‘mineral’ is a reference to drug, showing how being jealous is almost like being on drugs. This is showing how Iago has been taken over by jealousy, and it is an addiction that he can’t control. This also foreshadows Othello’s later jealousy and how he can’t control it either.</a:t>
            </a:r>
          </a:p>
          <a:p>
            <a:r>
              <a:rPr lang="en-GB" dirty="0" smtClean="0"/>
              <a:t>‘gnaw’ is animalistic, and shows the strength of the emotion.</a:t>
            </a:r>
          </a:p>
          <a:p>
            <a:r>
              <a:rPr lang="en-GB" dirty="0" smtClean="0"/>
              <a:t>‘inwards’ shows how everything becomes internalized.</a:t>
            </a:r>
          </a:p>
          <a:p>
            <a:r>
              <a:rPr lang="en-GB" dirty="0" smtClean="0"/>
              <a:t>Language used is opposing Christian faith, which is what Venice was in this time.</a:t>
            </a:r>
            <a:endParaRPr lang="en-GB" dirty="0"/>
          </a:p>
        </p:txBody>
      </p:sp>
    </p:spTree>
    <p:extLst>
      <p:ext uri="{BB962C8B-B14F-4D97-AF65-F5344CB8AC3E}">
        <p14:creationId xmlns:p14="http://schemas.microsoft.com/office/powerpoint/2010/main" val="3385106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‘It stops me here; it is too much joy.’ (scene 1 line 188)</a:t>
            </a:r>
            <a:endParaRPr lang="en-GB" dirty="0"/>
          </a:p>
        </p:txBody>
      </p:sp>
      <p:sp>
        <p:nvSpPr>
          <p:cNvPr id="3" name="Content Placeholder 2"/>
          <p:cNvSpPr>
            <a:spLocks noGrp="1"/>
          </p:cNvSpPr>
          <p:nvPr>
            <p:ph idx="1"/>
          </p:nvPr>
        </p:nvSpPr>
        <p:spPr>
          <a:xfrm>
            <a:off x="810000" y="2006156"/>
            <a:ext cx="10554574" cy="3636511"/>
          </a:xfrm>
        </p:spPr>
        <p:txBody>
          <a:bodyPr/>
          <a:lstStyle/>
          <a:p>
            <a:endParaRPr lang="en-GB" dirty="0" smtClean="0"/>
          </a:p>
          <a:p>
            <a:endParaRPr lang="en-GB" dirty="0" smtClean="0"/>
          </a:p>
          <a:p>
            <a:r>
              <a:rPr lang="en-GB" dirty="0" smtClean="0"/>
              <a:t>Othello doesn’t believe their love can grow and this foreshadows what happens later on.</a:t>
            </a:r>
          </a:p>
          <a:p>
            <a:r>
              <a:rPr lang="en-GB" dirty="0" smtClean="0"/>
              <a:t>Shows how he is insecure in his relationship and this is what Iago uses to his advantage later on. </a:t>
            </a:r>
          </a:p>
          <a:p>
            <a:r>
              <a:rPr lang="en-GB" dirty="0" smtClean="0"/>
              <a:t>Othello doesn’t think that he can feel happier than he is now with  Desdemona. This links to a few lines before when he says ‘succeeds in unknown fate’ which is a reference tragedy. This is ironic as the play is a tragedy.</a:t>
            </a:r>
          </a:p>
        </p:txBody>
      </p:sp>
    </p:spTree>
    <p:extLst>
      <p:ext uri="{BB962C8B-B14F-4D97-AF65-F5344CB8AC3E}">
        <p14:creationId xmlns:p14="http://schemas.microsoft.com/office/powerpoint/2010/main" val="3846194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‘Make the Moor thank me, love me, and reward me.’ (scene 1 line 289)</a:t>
            </a:r>
            <a:endParaRPr lang="en-GB" dirty="0"/>
          </a:p>
        </p:txBody>
      </p:sp>
      <p:sp>
        <p:nvSpPr>
          <p:cNvPr id="3" name="Content Placeholder 2"/>
          <p:cNvSpPr>
            <a:spLocks noGrp="1"/>
          </p:cNvSpPr>
          <p:nvPr>
            <p:ph idx="1"/>
          </p:nvPr>
        </p:nvSpPr>
        <p:spPr/>
        <p:txBody>
          <a:bodyPr/>
          <a:lstStyle/>
          <a:p>
            <a:r>
              <a:rPr lang="en-GB" dirty="0" smtClean="0"/>
              <a:t>This shows how Iago is jealous of Othello and wants to date him.</a:t>
            </a:r>
          </a:p>
          <a:p>
            <a:r>
              <a:rPr lang="en-GB" dirty="0" smtClean="0"/>
              <a:t>The imperative verb ‘make’ shows how Iago is manipulative.</a:t>
            </a:r>
          </a:p>
          <a:p>
            <a:r>
              <a:rPr lang="en-GB" dirty="0" smtClean="0"/>
              <a:t>Repetition of ‘me’ and rule of 3 also shows his manipulation and the repetition makes it sound like a spell, relating to Pagan religion and the loss of his sanity.</a:t>
            </a:r>
            <a:endParaRPr lang="en-GB" dirty="0"/>
          </a:p>
        </p:txBody>
      </p:sp>
    </p:spTree>
    <p:extLst>
      <p:ext uri="{BB962C8B-B14F-4D97-AF65-F5344CB8AC3E}">
        <p14:creationId xmlns:p14="http://schemas.microsoft.com/office/powerpoint/2010/main" val="1917858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‘Some to dance, some to make bonfires,’ (scene 2 line 4)</a:t>
            </a:r>
            <a:endParaRPr lang="en-GB" dirty="0"/>
          </a:p>
        </p:txBody>
      </p:sp>
      <p:sp>
        <p:nvSpPr>
          <p:cNvPr id="3" name="Content Placeholder 2"/>
          <p:cNvSpPr>
            <a:spLocks noGrp="1"/>
          </p:cNvSpPr>
          <p:nvPr>
            <p:ph idx="1"/>
          </p:nvPr>
        </p:nvSpPr>
        <p:spPr/>
        <p:txBody>
          <a:bodyPr/>
          <a:lstStyle/>
          <a:p>
            <a:r>
              <a:rPr lang="en-GB" dirty="0" smtClean="0"/>
              <a:t>‘Bonfire’ references Iago spreading fire/ spreading hell</a:t>
            </a:r>
          </a:p>
          <a:p>
            <a:r>
              <a:rPr lang="en-GB" dirty="0" smtClean="0"/>
              <a:t>‘Dance’ could relate back to the strings imagery earlier in the play where Iago could be seen as a puppet master so this might suggest how he controlling the other characters by making them ‘dance’ for him.</a:t>
            </a:r>
          </a:p>
          <a:p>
            <a:r>
              <a:rPr lang="en-GB" dirty="0" smtClean="0"/>
              <a:t>These are considered as fun things to do to celebrate but the ambiguity of the meaning behind these verbs foreshadows what will happen and how nothing is as it seems, especially when it comes to Iago.</a:t>
            </a:r>
          </a:p>
        </p:txBody>
      </p:sp>
    </p:spTree>
    <p:extLst>
      <p:ext uri="{BB962C8B-B14F-4D97-AF65-F5344CB8AC3E}">
        <p14:creationId xmlns:p14="http://schemas.microsoft.com/office/powerpoint/2010/main" val="41656180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ACECE1E4-636E-48DB-87ED-4A76DC93378F}"/>
    </a:ext>
  </a:extLst>
</a:theme>
</file>

<file path=docProps/app.xml><?xml version="1.0" encoding="utf-8"?>
<Properties xmlns="http://schemas.openxmlformats.org/officeDocument/2006/extended-properties" xmlns:vt="http://schemas.openxmlformats.org/officeDocument/2006/docPropsVTypes">
  <Template>TM03457503[[fn=Quotable]]</Template>
  <TotalTime>67</TotalTime>
  <Words>665</Words>
  <Application>Microsoft Office PowerPoint</Application>
  <PresentationFormat>Widescreen</PresentationFormat>
  <Paragraphs>33</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Century Gothic</vt:lpstr>
      <vt:lpstr>Wingdings 2</vt:lpstr>
      <vt:lpstr>Quotable</vt:lpstr>
      <vt:lpstr>Othello - 2.1-2.2</vt:lpstr>
      <vt:lpstr>Summary</vt:lpstr>
      <vt:lpstr>‘As to throw out our eyes for brave Othello.’ (scene 1 line 38)</vt:lpstr>
      <vt:lpstr>‘Their mortal natures letting go safely by the divine Desdemona.’ (scene 1 line 73)</vt:lpstr>
      <vt:lpstr>‘Doth like a poisonous mineral gnaw my inwards’ (scene 1 line 177)</vt:lpstr>
      <vt:lpstr>‘It stops me here; it is too much joy.’ (scene 1 line 188)</vt:lpstr>
      <vt:lpstr>‘Make the Moor thank me, love me, and reward me.’ (scene 1 line 289)</vt:lpstr>
      <vt:lpstr>‘Some to dance, some to make bonfires,’ (scene 2 line 4)</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Othello - 2.1-2.2</dc:title>
  <dc:creator>Miranda J Platt (189055)</dc:creator>
  <cp:lastModifiedBy>Miranda J Platt (189055)</cp:lastModifiedBy>
  <cp:revision>7</cp:revision>
  <dcterms:created xsi:type="dcterms:W3CDTF">2019-04-03T09:54:04Z</dcterms:created>
  <dcterms:modified xsi:type="dcterms:W3CDTF">2019-04-03T11:01:25Z</dcterms:modified>
</cp:coreProperties>
</file>