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89320"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4/3/2019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4/3/2019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4/3/2019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dirty="0"/>
              <a:pPr/>
              <a:t>4/3/2019</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Othello </a:t>
            </a:r>
            <a:r>
              <a:rPr lang="en-GB" smtClean="0"/>
              <a:t>3.1-3.3.260</a:t>
            </a:r>
            <a:endParaRPr lang="en-GB" dirty="0"/>
          </a:p>
        </p:txBody>
      </p:sp>
    </p:spTree>
    <p:extLst>
      <p:ext uri="{BB962C8B-B14F-4D97-AF65-F5344CB8AC3E}">
        <p14:creationId xmlns:p14="http://schemas.microsoft.com/office/powerpoint/2010/main" val="247615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In the first scene, Cassio speaks to the clowns after losing his position. There is a brief discussion about the military situation between Iago and Othello. Desdemona is seen speaking to Cassio which Iago uses to his advantage. Othello and Desdemona talk about Cassio which increases his suspicions. Iago then convinces Othello that Desdemona is having an affair with Cassio.</a:t>
            </a:r>
            <a:endParaRPr lang="en-GB" dirty="0"/>
          </a:p>
        </p:txBody>
      </p:sp>
    </p:spTree>
    <p:extLst>
      <p:ext uri="{BB962C8B-B14F-4D97-AF65-F5344CB8AC3E}">
        <p14:creationId xmlns:p14="http://schemas.microsoft.com/office/powerpoint/2010/main" val="1282811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“Excellent wretch! Perdition catch my soul” 3.3.90</a:t>
            </a:r>
            <a:endParaRPr lang="en-GB" dirty="0"/>
          </a:p>
        </p:txBody>
      </p:sp>
      <p:sp>
        <p:nvSpPr>
          <p:cNvPr id="3" name="Content Placeholder 2"/>
          <p:cNvSpPr>
            <a:spLocks noGrp="1"/>
          </p:cNvSpPr>
          <p:nvPr>
            <p:ph idx="1"/>
          </p:nvPr>
        </p:nvSpPr>
        <p:spPr>
          <a:xfrm>
            <a:off x="415635" y="1795549"/>
            <a:ext cx="11089179" cy="4513811"/>
          </a:xfrm>
        </p:spPr>
        <p:txBody>
          <a:bodyPr>
            <a:normAutofit fontScale="92500" lnSpcReduction="10000"/>
          </a:bodyPr>
          <a:lstStyle/>
          <a:p>
            <a:pPr>
              <a:buFont typeface="Wingdings" panose="05000000000000000000" pitchFamily="2" charset="2"/>
              <a:buChar char="q"/>
            </a:pPr>
            <a:r>
              <a:rPr lang="en-GB" dirty="0" smtClean="0"/>
              <a:t>“excellent wretch” is an oxymoron which presents a contradiction and represents the two- faced nature of Iago. </a:t>
            </a:r>
          </a:p>
          <a:p>
            <a:pPr>
              <a:buFont typeface="Wingdings" panose="05000000000000000000" pitchFamily="2" charset="2"/>
              <a:buChar char="q"/>
            </a:pPr>
            <a:r>
              <a:rPr lang="en-GB" dirty="0" smtClean="0"/>
              <a:t>“perdition” means hell which conflicts with Othello as the protagonist by associating him with </a:t>
            </a:r>
            <a:r>
              <a:rPr lang="en-GB" dirty="0" err="1" smtClean="0"/>
              <a:t>unheavenly</a:t>
            </a:r>
            <a:r>
              <a:rPr lang="en-GB" dirty="0" smtClean="0"/>
              <a:t> subjects and symbolises his descent into evil.</a:t>
            </a:r>
          </a:p>
          <a:p>
            <a:pPr>
              <a:buFont typeface="Wingdings" panose="05000000000000000000" pitchFamily="2" charset="2"/>
              <a:buChar char="q"/>
            </a:pPr>
            <a:r>
              <a:rPr lang="en-GB" dirty="0" smtClean="0"/>
              <a:t>Although Iago is still on the stage at this point, Othello seems to be addressing himself which could suggest that he is retreating into himself further and embracing this fantasy.</a:t>
            </a:r>
          </a:p>
          <a:p>
            <a:pPr>
              <a:buFont typeface="Wingdings" panose="05000000000000000000" pitchFamily="2" charset="2"/>
              <a:buChar char="q"/>
            </a:pPr>
            <a:r>
              <a:rPr lang="en-GB" dirty="0" smtClean="0"/>
              <a:t>“catch” could imply that Othello is caught in Iago’s plot and links to the idea of his webs/ropes.</a:t>
            </a:r>
          </a:p>
          <a:p>
            <a:pPr>
              <a:buFont typeface="Wingdings" panose="05000000000000000000" pitchFamily="2" charset="2"/>
              <a:buChar char="q"/>
            </a:pPr>
            <a:r>
              <a:rPr lang="en-GB" dirty="0" smtClean="0"/>
              <a:t>The use of an exclamatory emphasises Othello's loss of control of his emotions which again adopts Iago's linguistic characteristics.</a:t>
            </a:r>
          </a:p>
          <a:p>
            <a:pPr marL="0" indent="0">
              <a:buNone/>
            </a:pPr>
            <a:r>
              <a:rPr lang="en-GB" dirty="0" smtClean="0"/>
              <a:t>Contextual factors-</a:t>
            </a:r>
          </a:p>
          <a:p>
            <a:r>
              <a:rPr lang="en-GB" dirty="0" smtClean="0"/>
              <a:t>The references to hell could be seen as applicable to the heavily religious context of England in the 17</a:t>
            </a:r>
            <a:r>
              <a:rPr lang="en-GB" baseline="30000" dirty="0" smtClean="0"/>
              <a:t>th</a:t>
            </a:r>
            <a:r>
              <a:rPr lang="en-GB" dirty="0" smtClean="0"/>
              <a:t> century. Othello uses religious imagery repeatedly which shows how he is absorbed in the Christian society of Venice.</a:t>
            </a:r>
          </a:p>
          <a:p>
            <a:endParaRPr lang="en-GB" dirty="0" smtClean="0"/>
          </a:p>
          <a:p>
            <a:endParaRPr lang="en-GB" dirty="0"/>
          </a:p>
        </p:txBody>
      </p:sp>
    </p:spTree>
    <p:extLst>
      <p:ext uri="{BB962C8B-B14F-4D97-AF65-F5344CB8AC3E}">
        <p14:creationId xmlns:p14="http://schemas.microsoft.com/office/powerpoint/2010/main" val="794573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“Men should be what they seem” 3.3.129</a:t>
            </a:r>
            <a:br>
              <a:rPr lang="en-GB" dirty="0" smtClean="0"/>
            </a:br>
            <a:r>
              <a:rPr lang="en-GB" dirty="0" smtClean="0"/>
              <a:t>“By heaven, he echoes me, as if there were some monster in his thought” 3.3.107</a:t>
            </a:r>
            <a:endParaRPr lang="en-GB" dirty="0"/>
          </a:p>
        </p:txBody>
      </p:sp>
      <p:sp>
        <p:nvSpPr>
          <p:cNvPr id="3" name="Content Placeholder 2"/>
          <p:cNvSpPr>
            <a:spLocks noGrp="1"/>
          </p:cNvSpPr>
          <p:nvPr>
            <p:ph idx="1"/>
          </p:nvPr>
        </p:nvSpPr>
        <p:spPr>
          <a:xfrm>
            <a:off x="573578" y="2286000"/>
            <a:ext cx="10648604" cy="4023360"/>
          </a:xfrm>
        </p:spPr>
        <p:txBody>
          <a:bodyPr/>
          <a:lstStyle/>
          <a:p>
            <a:pPr>
              <a:buFont typeface="Wingdings" panose="05000000000000000000" pitchFamily="2" charset="2"/>
              <a:buChar char="q"/>
            </a:pPr>
            <a:r>
              <a:rPr lang="en-GB" dirty="0" smtClean="0"/>
              <a:t>Othello repeats after Iago the line, “men should be what they seem” which shows how Othello is being drawn under his influence.</a:t>
            </a:r>
          </a:p>
          <a:p>
            <a:pPr>
              <a:buFont typeface="Wingdings" panose="05000000000000000000" pitchFamily="2" charset="2"/>
              <a:buChar char="q"/>
            </a:pPr>
            <a:r>
              <a:rPr lang="en-GB" dirty="0" smtClean="0"/>
              <a:t>Whereas before Iago “echoes” Othello, on the next page these roles have been reversed and Othello begins to echo Iago.</a:t>
            </a:r>
          </a:p>
          <a:p>
            <a:pPr>
              <a:buFont typeface="Wingdings" panose="05000000000000000000" pitchFamily="2" charset="2"/>
              <a:buChar char="q"/>
            </a:pPr>
            <a:r>
              <a:rPr lang="en-GB" dirty="0" smtClean="0"/>
              <a:t>Presents Iago’s control over the situation and his control of the plot in general.</a:t>
            </a:r>
          </a:p>
          <a:p>
            <a:pPr>
              <a:buFont typeface="Wingdings" panose="05000000000000000000" pitchFamily="2" charset="2"/>
              <a:buChar char="q"/>
            </a:pPr>
            <a:r>
              <a:rPr lang="en-GB" dirty="0" smtClean="0"/>
              <a:t>At this point Othello is still aligned with heaven whereas Iago is associated with more evil imagery like “monster”.</a:t>
            </a:r>
            <a:endParaRPr lang="en-GB" dirty="0"/>
          </a:p>
          <a:p>
            <a:r>
              <a:rPr lang="en-GB" dirty="0" smtClean="0"/>
              <a:t>Context-</a:t>
            </a:r>
          </a:p>
          <a:p>
            <a:r>
              <a:rPr lang="en-GB" dirty="0" smtClean="0"/>
              <a:t>Despite Iago's lower social status, he is able to overcome this boundary to take control of Othello who is of higher rank.</a:t>
            </a:r>
            <a:endParaRPr lang="en-GB" dirty="0"/>
          </a:p>
        </p:txBody>
      </p:sp>
    </p:spTree>
    <p:extLst>
      <p:ext uri="{BB962C8B-B14F-4D97-AF65-F5344CB8AC3E}">
        <p14:creationId xmlns:p14="http://schemas.microsoft.com/office/powerpoint/2010/main" val="20017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“Exchange me for a goat when I shall turn the business of my soul” 3.3.182 + “changes of the moon” 3.3.180</a:t>
            </a:r>
            <a:endParaRPr lang="en-GB" dirty="0"/>
          </a:p>
        </p:txBody>
      </p:sp>
      <p:sp>
        <p:nvSpPr>
          <p:cNvPr id="3" name="Content Placeholder 2"/>
          <p:cNvSpPr>
            <a:spLocks noGrp="1"/>
          </p:cNvSpPr>
          <p:nvPr>
            <p:ph idx="1"/>
          </p:nvPr>
        </p:nvSpPr>
        <p:spPr>
          <a:xfrm>
            <a:off x="556953" y="2194559"/>
            <a:ext cx="11230493" cy="4455623"/>
          </a:xfrm>
        </p:spPr>
        <p:txBody>
          <a:bodyPr>
            <a:normAutofit lnSpcReduction="10000"/>
          </a:bodyPr>
          <a:lstStyle/>
          <a:p>
            <a:pPr>
              <a:buFont typeface="Wingdings" panose="05000000000000000000" pitchFamily="2" charset="2"/>
              <a:buChar char="q"/>
            </a:pPr>
            <a:r>
              <a:rPr lang="en-GB" dirty="0" smtClean="0"/>
              <a:t>Moon is a symbol of the transitory which indicates that like Iago he is swayed by his own desires. Could represent an element of Iago's power again.</a:t>
            </a:r>
          </a:p>
          <a:p>
            <a:pPr>
              <a:buFont typeface="Wingdings" panose="05000000000000000000" pitchFamily="2" charset="2"/>
              <a:buChar char="q"/>
            </a:pPr>
            <a:r>
              <a:rPr lang="en-GB" dirty="0" smtClean="0"/>
              <a:t>The goat is typically a symbol of evil as well which shows Othello's turn towards evil. </a:t>
            </a:r>
          </a:p>
          <a:p>
            <a:pPr>
              <a:buFont typeface="Wingdings" panose="05000000000000000000" pitchFamily="2" charset="2"/>
              <a:buChar char="q"/>
            </a:pPr>
            <a:r>
              <a:rPr lang="en-GB" dirty="0" smtClean="0"/>
              <a:t>Iago uses animalistic language to refer to Othello previously which portrays Othello's growth in self-doubt/ embrace of this.</a:t>
            </a:r>
          </a:p>
          <a:p>
            <a:pPr>
              <a:buFont typeface="Wingdings" panose="05000000000000000000" pitchFamily="2" charset="2"/>
              <a:buChar char="q"/>
            </a:pPr>
            <a:r>
              <a:rPr lang="en-GB" dirty="0" smtClean="0"/>
              <a:t>The goat may be a symbol for Cassio which shows Othello using animalistic imagery in a derogative way like Iago. </a:t>
            </a:r>
          </a:p>
          <a:p>
            <a:r>
              <a:rPr lang="en-GB" dirty="0" smtClean="0"/>
              <a:t>Context:</a:t>
            </a:r>
          </a:p>
          <a:p>
            <a:r>
              <a:rPr lang="en-GB" dirty="0" smtClean="0"/>
              <a:t>Iago's use of animals to refer to Othello presents racist views of the time.</a:t>
            </a:r>
          </a:p>
          <a:p>
            <a:r>
              <a:rPr lang="en-GB" dirty="0" smtClean="0"/>
              <a:t>These quotes represent Othello’s downward spiral which shows the nature of a tragedy.</a:t>
            </a:r>
          </a:p>
          <a:p>
            <a:r>
              <a:rPr lang="en-GB" dirty="0" smtClean="0"/>
              <a:t>Cassio is reduced to a “goat” without his military status</a:t>
            </a:r>
            <a:endParaRPr lang="en-GB" dirty="0"/>
          </a:p>
        </p:txBody>
      </p:sp>
    </p:spTree>
    <p:extLst>
      <p:ext uri="{BB962C8B-B14F-4D97-AF65-F5344CB8AC3E}">
        <p14:creationId xmlns:p14="http://schemas.microsoft.com/office/powerpoint/2010/main" val="2028889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 is the green-eyed monster which doth mock the meat it feeds on.” 3.3.168</a:t>
            </a:r>
            <a:endParaRPr lang="en-GB" dirty="0"/>
          </a:p>
        </p:txBody>
      </p:sp>
      <p:sp>
        <p:nvSpPr>
          <p:cNvPr id="3" name="Content Placeholder 2"/>
          <p:cNvSpPr>
            <a:spLocks noGrp="1"/>
          </p:cNvSpPr>
          <p:nvPr>
            <p:ph idx="1"/>
          </p:nvPr>
        </p:nvSpPr>
        <p:spPr>
          <a:xfrm>
            <a:off x="332509" y="2285999"/>
            <a:ext cx="11238807" cy="4172989"/>
          </a:xfrm>
        </p:spPr>
        <p:txBody>
          <a:bodyPr/>
          <a:lstStyle/>
          <a:p>
            <a:pPr>
              <a:buFont typeface="Wingdings" panose="05000000000000000000" pitchFamily="2" charset="2"/>
              <a:buChar char="q"/>
            </a:pPr>
            <a:r>
              <a:rPr lang="en-GB" dirty="0" smtClean="0"/>
              <a:t>The theme of monstrous imagery again presents how the play is becoming more associated with evil and therefore foreshadows a tragic ending.</a:t>
            </a:r>
          </a:p>
          <a:p>
            <a:pPr>
              <a:buFont typeface="Wingdings" panose="05000000000000000000" pitchFamily="2" charset="2"/>
              <a:buChar char="q"/>
            </a:pPr>
            <a:r>
              <a:rPr lang="en-GB" dirty="0" smtClean="0"/>
              <a:t>Iago is the “green-eyed monster”. He destroys peoples lives based on his own jealous motives. This is ironic since, despite admitting this Othello is none the wiser.</a:t>
            </a:r>
          </a:p>
          <a:p>
            <a:pPr>
              <a:buFont typeface="Wingdings" panose="05000000000000000000" pitchFamily="2" charset="2"/>
              <a:buChar char="q"/>
            </a:pPr>
            <a:r>
              <a:rPr lang="en-GB" dirty="0" smtClean="0"/>
              <a:t>Foreshadows Othello’s demise as he symbolic of the meat which is being fed on. </a:t>
            </a:r>
          </a:p>
          <a:p>
            <a:pPr>
              <a:buFont typeface="Wingdings" panose="05000000000000000000" pitchFamily="2" charset="2"/>
              <a:buChar char="q"/>
            </a:pPr>
            <a:r>
              <a:rPr lang="en-GB" dirty="0" smtClean="0"/>
              <a:t>“mock the meat it feeds on” shows how Iago uses language to make Othello feel uncertain and to encourage his downfall.</a:t>
            </a:r>
          </a:p>
          <a:p>
            <a:r>
              <a:rPr lang="en-GB" dirty="0" smtClean="0"/>
              <a:t>Context:</a:t>
            </a:r>
          </a:p>
          <a:p>
            <a:r>
              <a:rPr lang="en-GB" dirty="0" smtClean="0"/>
              <a:t>Links to tragedy since monsters are typically associated with bringing out fear.</a:t>
            </a:r>
            <a:endParaRPr lang="en-GB" dirty="0"/>
          </a:p>
        </p:txBody>
      </p:sp>
    </p:spTree>
    <p:extLst>
      <p:ext uri="{BB962C8B-B14F-4D97-AF65-F5344CB8AC3E}">
        <p14:creationId xmlns:p14="http://schemas.microsoft.com/office/powerpoint/2010/main" val="3462100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 am bound to thee forever.” 3.3.215</a:t>
            </a:r>
            <a:endParaRPr lang="en-GB" dirty="0"/>
          </a:p>
        </p:txBody>
      </p:sp>
      <p:sp>
        <p:nvSpPr>
          <p:cNvPr id="3" name="Content Placeholder 2"/>
          <p:cNvSpPr>
            <a:spLocks noGrp="1"/>
          </p:cNvSpPr>
          <p:nvPr>
            <p:ph idx="1"/>
          </p:nvPr>
        </p:nvSpPr>
        <p:spPr>
          <a:xfrm>
            <a:off x="723208" y="2084832"/>
            <a:ext cx="10020992" cy="4224528"/>
          </a:xfrm>
        </p:spPr>
        <p:txBody>
          <a:bodyPr/>
          <a:lstStyle/>
          <a:p>
            <a:pPr>
              <a:buFont typeface="Wingdings" panose="05000000000000000000" pitchFamily="2" charset="2"/>
              <a:buChar char="q"/>
            </a:pPr>
            <a:r>
              <a:rPr lang="en-GB" dirty="0" smtClean="0"/>
              <a:t>The use of the word “bound” in particular seems to portray the metaphor of string and cables which represent Iago's almost omnipotent control of the play.</a:t>
            </a:r>
          </a:p>
          <a:p>
            <a:pPr>
              <a:buFont typeface="Wingdings" panose="05000000000000000000" pitchFamily="2" charset="2"/>
              <a:buChar char="q"/>
            </a:pPr>
            <a:r>
              <a:rPr lang="en-GB" dirty="0" smtClean="0"/>
              <a:t>“forever” suggests that Othello is eternally trapped which is ironic of the ending where Othello dies.</a:t>
            </a:r>
          </a:p>
          <a:p>
            <a:pPr>
              <a:buFont typeface="Wingdings" panose="05000000000000000000" pitchFamily="2" charset="2"/>
              <a:buChar char="q"/>
            </a:pPr>
            <a:r>
              <a:rPr lang="en-GB" dirty="0" smtClean="0"/>
              <a:t>Iago and Othello share a line here which shows them converging together and becoming more intertwined. </a:t>
            </a:r>
          </a:p>
          <a:p>
            <a:pPr marL="0" indent="0">
              <a:buNone/>
            </a:pPr>
            <a:r>
              <a:rPr lang="en-GB" dirty="0" smtClean="0"/>
              <a:t> Context:</a:t>
            </a:r>
          </a:p>
          <a:p>
            <a:r>
              <a:rPr lang="en-GB" dirty="0" smtClean="0"/>
              <a:t>“thee” as a word was typically used to refer to people who are of a lower class and therefore shows how Othello still has status over Iago at this point.</a:t>
            </a:r>
          </a:p>
          <a:p>
            <a:endParaRPr lang="en-GB" dirty="0" smtClean="0"/>
          </a:p>
        </p:txBody>
      </p:sp>
    </p:spTree>
    <p:extLst>
      <p:ext uri="{BB962C8B-B14F-4D97-AF65-F5344CB8AC3E}">
        <p14:creationId xmlns:p14="http://schemas.microsoft.com/office/powerpoint/2010/main" val="3455132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“This fellow’s of exceeding honesty and knows all qualities, with a learned spirit” 3.3.260</a:t>
            </a:r>
            <a:endParaRPr lang="en-GB" dirty="0"/>
          </a:p>
        </p:txBody>
      </p:sp>
      <p:sp>
        <p:nvSpPr>
          <p:cNvPr id="3" name="Content Placeholder 2"/>
          <p:cNvSpPr>
            <a:spLocks noGrp="1"/>
          </p:cNvSpPr>
          <p:nvPr>
            <p:ph idx="1"/>
          </p:nvPr>
        </p:nvSpPr>
        <p:spPr>
          <a:xfrm>
            <a:off x="606830" y="2084832"/>
            <a:ext cx="10137370" cy="4224528"/>
          </a:xfrm>
        </p:spPr>
        <p:txBody>
          <a:bodyPr>
            <a:normAutofit lnSpcReduction="10000"/>
          </a:bodyPr>
          <a:lstStyle/>
          <a:p>
            <a:pPr>
              <a:buFont typeface="Wingdings" panose="05000000000000000000" pitchFamily="2" charset="2"/>
              <a:buChar char="q"/>
            </a:pPr>
            <a:r>
              <a:rPr lang="en-GB" dirty="0" smtClean="0"/>
              <a:t>Othello’s first soliloquy which have been previously associated with Iago and shows that Othello is adopting Iago's behaviour.</a:t>
            </a:r>
          </a:p>
          <a:p>
            <a:pPr>
              <a:buFont typeface="Wingdings" panose="05000000000000000000" pitchFamily="2" charset="2"/>
              <a:buChar char="q"/>
            </a:pPr>
            <a:r>
              <a:rPr lang="en-GB" dirty="0" smtClean="0"/>
              <a:t>The nature of the soliloquy shows how he is tormented and internalising his problems. In the military he acts instinctively however now he has become contemplative and is reduced to internalising his thoughts.</a:t>
            </a:r>
          </a:p>
          <a:p>
            <a:pPr>
              <a:buFont typeface="Wingdings" panose="05000000000000000000" pitchFamily="2" charset="2"/>
              <a:buChar char="q"/>
            </a:pPr>
            <a:r>
              <a:rPr lang="en-GB" dirty="0" smtClean="0"/>
              <a:t>Othello is completely deceived because Iago is not of “exceeding honesty” in fact he's the opposite.</a:t>
            </a:r>
          </a:p>
          <a:p>
            <a:pPr>
              <a:buFont typeface="Wingdings" panose="05000000000000000000" pitchFamily="2" charset="2"/>
              <a:buChar char="q"/>
            </a:pPr>
            <a:r>
              <a:rPr lang="en-GB" dirty="0" smtClean="0"/>
              <a:t>Othello's hamartia is that he trusts everyone which is evident here.</a:t>
            </a:r>
          </a:p>
          <a:p>
            <a:pPr>
              <a:buFont typeface="Wingdings" panose="05000000000000000000" pitchFamily="2" charset="2"/>
              <a:buChar char="q"/>
            </a:pPr>
            <a:r>
              <a:rPr lang="en-GB" dirty="0" smtClean="0"/>
              <a:t>“with a learned spirit” is true of Iago however he uses it for evil rather than good.</a:t>
            </a:r>
          </a:p>
          <a:p>
            <a:r>
              <a:rPr lang="en-GB" dirty="0" smtClean="0"/>
              <a:t>Context:</a:t>
            </a:r>
          </a:p>
          <a:p>
            <a:r>
              <a:rPr lang="en-GB" dirty="0" smtClean="0"/>
              <a:t>Hamartia as the qualities of a Shakespearian tragedy.</a:t>
            </a:r>
          </a:p>
          <a:p>
            <a:endParaRPr lang="en-GB" dirty="0"/>
          </a:p>
        </p:txBody>
      </p:sp>
    </p:spTree>
    <p:extLst>
      <p:ext uri="{BB962C8B-B14F-4D97-AF65-F5344CB8AC3E}">
        <p14:creationId xmlns:p14="http://schemas.microsoft.com/office/powerpoint/2010/main" val="28907757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125000"/>
              </a:schemeClr>
              <a:schemeClr val="phClr">
                <a:tint val="92000"/>
                <a:shade val="70000"/>
                <a:satMod val="110000"/>
              </a:schemeClr>
            </a:duotone>
          </a:blip>
          <a:tile tx="0" ty="0" sx="22000" sy="2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E736489A-00C3-4E0A-AAA8-D4D3127BA5B3}"/>
    </a:ext>
  </a:extLst>
</a:theme>
</file>

<file path=docProps/app.xml><?xml version="1.0" encoding="utf-8"?>
<Properties xmlns="http://schemas.openxmlformats.org/officeDocument/2006/extended-properties" xmlns:vt="http://schemas.openxmlformats.org/officeDocument/2006/docPropsVTypes">
  <Template>Integral</Template>
  <TotalTime>77</TotalTime>
  <Words>881</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Tw Cen MT</vt:lpstr>
      <vt:lpstr>Tw Cen MT Condensed</vt:lpstr>
      <vt:lpstr>Wingdings</vt:lpstr>
      <vt:lpstr>Wingdings 3</vt:lpstr>
      <vt:lpstr>Integral</vt:lpstr>
      <vt:lpstr>Othello 3.1-3.3.260</vt:lpstr>
      <vt:lpstr>summary</vt:lpstr>
      <vt:lpstr>“Excellent wretch! Perdition catch my soul” 3.3.90</vt:lpstr>
      <vt:lpstr>“Men should be what they seem” 3.3.129 “By heaven, he echoes me, as if there were some monster in his thought” 3.3.107</vt:lpstr>
      <vt:lpstr>“Exchange me for a goat when I shall turn the business of my soul” 3.3.182 + “changes of the moon” 3.3.180</vt:lpstr>
      <vt:lpstr>“it is the green-eyed monster which doth mock the meat it feeds on.” 3.3.168</vt:lpstr>
      <vt:lpstr>“I am bound to thee forever.” 3.3.215</vt:lpstr>
      <vt:lpstr>“This fellow’s of exceeding honesty and knows all qualities, with a learned spirit” 3.3.260</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Othello 3.1-3.1-260</dc:title>
  <dc:creator>Lucy M Squires (189712)</dc:creator>
  <cp:lastModifiedBy>Lucy M Squires (189712)</cp:lastModifiedBy>
  <cp:revision>9</cp:revision>
  <dcterms:created xsi:type="dcterms:W3CDTF">2019-04-02T08:19:09Z</dcterms:created>
  <dcterms:modified xsi:type="dcterms:W3CDTF">2019-04-03T11:01:35Z</dcterms:modified>
</cp:coreProperties>
</file>