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63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FD4C-7FA6-4D77-A789-DF48AB09042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520A-392E-45B1-89A9-EE6AD281B24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8202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FD4C-7FA6-4D77-A789-DF48AB09042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520A-392E-45B1-89A9-EE6AD281B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502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FD4C-7FA6-4D77-A789-DF48AB09042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520A-392E-45B1-89A9-EE6AD281B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957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FD4C-7FA6-4D77-A789-DF48AB09042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520A-392E-45B1-89A9-EE6AD281B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96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FD4C-7FA6-4D77-A789-DF48AB09042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520A-392E-45B1-89A9-EE6AD281B24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69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FD4C-7FA6-4D77-A789-DF48AB09042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520A-392E-45B1-89A9-EE6AD281B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422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FD4C-7FA6-4D77-A789-DF48AB09042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520A-392E-45B1-89A9-EE6AD281B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59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FD4C-7FA6-4D77-A789-DF48AB09042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520A-392E-45B1-89A9-EE6AD281B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FD4C-7FA6-4D77-A789-DF48AB09042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520A-392E-45B1-89A9-EE6AD281B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427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48EFD4C-7FA6-4D77-A789-DF48AB09042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75520A-392E-45B1-89A9-EE6AD281B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787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FD4C-7FA6-4D77-A789-DF48AB09042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520A-392E-45B1-89A9-EE6AD281B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976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48EFD4C-7FA6-4D77-A789-DF48AB090424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375520A-392E-45B1-89A9-EE6AD281B24B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5043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 1, Scene 3 (to line 218) summary.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089130"/>
          </a:xfrm>
        </p:spPr>
        <p:txBody>
          <a:bodyPr>
            <a:noAutofit/>
          </a:bodyPr>
          <a:lstStyle/>
          <a:p>
            <a:endParaRPr lang="en-GB" dirty="0" smtClean="0"/>
          </a:p>
          <a:p>
            <a:r>
              <a:rPr lang="en-GB" dirty="0" err="1" smtClean="0"/>
              <a:t>Brabantio</a:t>
            </a:r>
            <a:r>
              <a:rPr lang="en-GB" dirty="0"/>
              <a:t>, Othello, Cassio, Iago and Roderigo arrive at the Senate to talk about the war.</a:t>
            </a:r>
          </a:p>
          <a:p>
            <a:r>
              <a:rPr lang="en-GB" dirty="0"/>
              <a:t>Brabantio tells the Duke that Othello has bewitched his daughter saying she is ‘abused, stolen from me and corrupted’. </a:t>
            </a:r>
          </a:p>
          <a:p>
            <a:r>
              <a:rPr lang="en-GB" dirty="0"/>
              <a:t>The Duke listens to Othello who explains that she fell in love with through his words and that ‘she loved me for the dangers I had passed’. </a:t>
            </a:r>
          </a:p>
          <a:p>
            <a:r>
              <a:rPr lang="en-GB" dirty="0"/>
              <a:t>Desdemona is called for and she tells the Senate she married Othello for love and her duty is now to him, not her father. </a:t>
            </a:r>
          </a:p>
        </p:txBody>
      </p:sp>
    </p:spTree>
    <p:extLst>
      <p:ext uri="{BB962C8B-B14F-4D97-AF65-F5344CB8AC3E}">
        <p14:creationId xmlns:p14="http://schemas.microsoft.com/office/powerpoint/2010/main" val="122931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31768" y="0"/>
            <a:ext cx="1010827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/>
          </a:p>
          <a:p>
            <a:r>
              <a:rPr lang="en-GB" sz="2800" dirty="0"/>
              <a:t>1.3.48 “Valiant Othello we must straight employ you/Against the general enemy Ottoman.”</a:t>
            </a:r>
          </a:p>
          <a:p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shows importance of Othello in Duke’s eyes and therefore for the whole country</a:t>
            </a:r>
          </a:p>
          <a:p>
            <a:pPr marL="285750" indent="-285750">
              <a:buFontTx/>
              <a:buChar char="-"/>
            </a:pPr>
            <a:r>
              <a:rPr lang="en-GB" sz="2000" dirty="0"/>
              <a:t>High status in society</a:t>
            </a:r>
          </a:p>
          <a:p>
            <a:pPr marL="285750" indent="-285750">
              <a:buFontTx/>
              <a:buChar char="-"/>
            </a:pPr>
            <a:r>
              <a:rPr lang="en-GB" sz="2000" dirty="0"/>
              <a:t>Rejects expected boundaries due to </a:t>
            </a:r>
            <a:r>
              <a:rPr lang="en-GB" sz="2000" dirty="0" smtClean="0"/>
              <a:t>race</a:t>
            </a:r>
          </a:p>
          <a:p>
            <a:pPr marL="285750" indent="-285750">
              <a:buFontTx/>
              <a:buChar char="-"/>
            </a:pPr>
            <a:r>
              <a:rPr lang="en-GB" sz="2000" dirty="0" smtClean="0"/>
              <a:t>“valiant” – he is highly respected and successful in the military</a:t>
            </a:r>
            <a:endParaRPr lang="en-GB" sz="2000" dirty="0"/>
          </a:p>
          <a:p>
            <a:pPr marL="285750" indent="-285750">
              <a:buFontTx/>
              <a:buChar char="-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Duke values Othello above </a:t>
            </a:r>
            <a:r>
              <a:rPr lang="en-GB" sz="2000" dirty="0" err="1"/>
              <a:t>Brabantio</a:t>
            </a:r>
            <a:r>
              <a:rPr lang="en-GB" sz="2000" dirty="0"/>
              <a:t> (“I did not see you”)</a:t>
            </a:r>
          </a:p>
          <a:p>
            <a:pPr marL="285750" indent="-285750">
              <a:buFontTx/>
              <a:buChar char="-"/>
            </a:pPr>
            <a:r>
              <a:rPr lang="en-GB" sz="2000" dirty="0"/>
              <a:t>Undermines Brabantio and therefore his patriarchal ideas</a:t>
            </a:r>
          </a:p>
          <a:p>
            <a:pPr marL="285750" indent="-285750">
              <a:buFontTx/>
              <a:buChar char="-"/>
            </a:pPr>
            <a:r>
              <a:rPr lang="en-GB" sz="2000" dirty="0"/>
              <a:t>Again shows how far Othello has gone from being an </a:t>
            </a:r>
            <a:r>
              <a:rPr lang="en-GB" sz="2000" dirty="0" smtClean="0"/>
              <a:t>outsider</a:t>
            </a:r>
          </a:p>
          <a:p>
            <a:pPr marL="285750" indent="-285750">
              <a:buFontTx/>
              <a:buChar char="-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The Turks as the enemy – Othello doesn’t actively fight to defeat them as nature does it for him – mirrors how he is passive against Iago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36880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9709"/>
            <a:ext cx="10515600" cy="538725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1.3.94 “A maiden never bold</a:t>
            </a:r>
            <a:r>
              <a:rPr lang="en-GB" dirty="0" smtClean="0"/>
              <a:t>”</a:t>
            </a:r>
          </a:p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err="1" smtClean="0"/>
              <a:t>Brabantio</a:t>
            </a:r>
            <a:r>
              <a:rPr lang="en-GB" dirty="0" smtClean="0"/>
              <a:t> </a:t>
            </a:r>
            <a:r>
              <a:rPr lang="en-GB" dirty="0"/>
              <a:t>about </a:t>
            </a:r>
            <a:r>
              <a:rPr lang="en-GB" dirty="0" smtClean="0"/>
              <a:t>Desdemona – says this proudly </a:t>
            </a:r>
            <a:endParaRPr lang="en-GB" dirty="0"/>
          </a:p>
          <a:p>
            <a:pPr>
              <a:buFontTx/>
              <a:buChar char="-"/>
            </a:pPr>
            <a:r>
              <a:rPr lang="en-GB" dirty="0"/>
              <a:t>Very quickly proven wrong by her description of “downright violence and storm of fortunes” (245)</a:t>
            </a:r>
          </a:p>
          <a:p>
            <a:pPr>
              <a:buFontTx/>
              <a:buChar char="-"/>
            </a:pPr>
            <a:r>
              <a:rPr lang="en-GB" dirty="0"/>
              <a:t>Patriarchal society where fathers own daughters and daughters expected to be submissive</a:t>
            </a:r>
          </a:p>
          <a:p>
            <a:pPr>
              <a:buFontTx/>
              <a:buChar char="-"/>
            </a:pPr>
            <a:r>
              <a:rPr lang="en-GB" dirty="0"/>
              <a:t>Foreshadowing tragedy as this independence and her boldness regarding Cassio contribute to the later accusation of her infidelity (“she has deceived her father and may thee” 289</a:t>
            </a:r>
            <a:r>
              <a:rPr lang="en-GB" dirty="0" smtClean="0"/>
              <a:t>)</a:t>
            </a:r>
          </a:p>
          <a:p>
            <a:pPr>
              <a:buFontTx/>
              <a:buChar char="-"/>
            </a:pPr>
            <a:r>
              <a:rPr lang="en-GB" dirty="0" smtClean="0"/>
              <a:t>Reminder that she is young and maybe more naïve than she seems in this scene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939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0327"/>
            <a:ext cx="10515600" cy="5636636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1.3.127 “Her father loved me, oft invited me</a:t>
            </a:r>
            <a:r>
              <a:rPr lang="en-GB" dirty="0" smtClean="0"/>
              <a:t>”</a:t>
            </a:r>
          </a:p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Shows </a:t>
            </a:r>
            <a:r>
              <a:rPr lang="en-GB" dirty="0"/>
              <a:t>Brabantio to be fickle and prejudiced – likes Othello for his stories/military position but turns against him once he loves Desdemona (race)</a:t>
            </a:r>
          </a:p>
          <a:p>
            <a:pPr>
              <a:buFontTx/>
              <a:buChar char="-"/>
            </a:pPr>
            <a:r>
              <a:rPr lang="en-GB" dirty="0"/>
              <a:t>Patriarchal society - controlling life of daughters (ironic as Brabantio essentially introduces them)</a:t>
            </a:r>
          </a:p>
          <a:p>
            <a:pPr>
              <a:buFontTx/>
              <a:buChar char="-"/>
            </a:pPr>
            <a:r>
              <a:rPr lang="en-GB" dirty="0"/>
              <a:t>Othello and Desdemona have been connected for years – no “witchcraft” </a:t>
            </a: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Beginning of a gripping speech – he is very capable at this early point – enables audience to understand his status and hopefully put aside prejudices. Also gives credibility to his story as we feel drawn to his speech like Desdemona and </a:t>
            </a:r>
            <a:r>
              <a:rPr lang="en-GB" dirty="0" err="1" smtClean="0"/>
              <a:t>Brabantio</a:t>
            </a:r>
            <a:r>
              <a:rPr lang="en-GB" dirty="0" smtClean="0"/>
              <a:t> would have been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530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8269"/>
            <a:ext cx="10515600" cy="547869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1.3.148 “She’d come again, and with a greedy ear/Devour up my discourse</a:t>
            </a:r>
            <a:r>
              <a:rPr lang="en-GB" dirty="0" smtClean="0"/>
              <a:t>”</a:t>
            </a:r>
          </a:p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Their </a:t>
            </a:r>
            <a:r>
              <a:rPr lang="en-GB" dirty="0"/>
              <a:t>love comes from listening – </a:t>
            </a:r>
            <a:r>
              <a:rPr lang="en-GB" dirty="0" smtClean="0"/>
              <a:t>begins </a:t>
            </a:r>
            <a:r>
              <a:rPr lang="en-GB" dirty="0"/>
              <a:t>listening/seeing motifs throughout the play that contribute to the unfolding </a:t>
            </a:r>
            <a:r>
              <a:rPr lang="en-GB" dirty="0" smtClean="0"/>
              <a:t>tragedy as Iago encourages Othello’s suspicion</a:t>
            </a:r>
            <a:endParaRPr lang="en-GB" dirty="0"/>
          </a:p>
          <a:p>
            <a:pPr>
              <a:buFontTx/>
              <a:buChar char="-"/>
            </a:pPr>
            <a:r>
              <a:rPr lang="en-GB" dirty="0"/>
              <a:t>Othello frees Desdemona from boring domesticity through first his stories then their marriage (patriarchy) – she ‘feeds’ off it, becomes stronger/more </a:t>
            </a:r>
            <a:r>
              <a:rPr lang="en-GB" dirty="0" smtClean="0"/>
              <a:t>bold – she defies stereotypes of Venetian women as she dislikes domestic life and prefers the idea of a more dangerous lifestyle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5535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3825"/>
            <a:ext cx="10515600" cy="57031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1.3.166 “She loved me for the dangers I had passed/And I loved her that she did pity them</a:t>
            </a:r>
            <a:r>
              <a:rPr lang="en-GB" dirty="0" smtClean="0"/>
              <a:t>”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r>
              <a:rPr lang="en-GB" dirty="0" smtClean="0"/>
              <a:t>Chivalric language ‘pity’, ‘sighs’, ‘woo’ – evokes his militaristic background and inexperience with women because of this – enables Iago to manipulate him later</a:t>
            </a:r>
          </a:p>
          <a:p>
            <a:pPr>
              <a:buFontTx/>
              <a:buChar char="-"/>
            </a:pPr>
            <a:r>
              <a:rPr lang="en-GB" dirty="0" smtClean="0"/>
              <a:t>Proves their sincerity but raises question of whether they are just in love with the images they have of each other</a:t>
            </a:r>
          </a:p>
          <a:p>
            <a:pPr>
              <a:buFontTx/>
              <a:buChar char="-"/>
            </a:pPr>
            <a:r>
              <a:rPr lang="en-GB" dirty="0" smtClean="0"/>
              <a:t>Denying sexuality?</a:t>
            </a:r>
          </a:p>
          <a:p>
            <a:pPr>
              <a:buFontTx/>
              <a:buChar char="-"/>
            </a:pPr>
            <a:r>
              <a:rPr lang="en-GB" dirty="0"/>
              <a:t>Tragic irony as he later suspects she loves another soldier</a:t>
            </a:r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4309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5513"/>
            <a:ext cx="10515600" cy="571145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1.3.179 “I do perceive here a divided duty</a:t>
            </a:r>
            <a:r>
              <a:rPr lang="en-GB" dirty="0" smtClean="0"/>
              <a:t>”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Desdemona is proven to be intelligent and aware of the patriarchal nature of society</a:t>
            </a:r>
          </a:p>
          <a:p>
            <a:pPr>
              <a:buFontTx/>
              <a:buChar char="-"/>
            </a:pPr>
            <a:r>
              <a:rPr lang="en-GB" dirty="0" smtClean="0"/>
              <a:t>Foreshadows later ‘divided duty’ – Othello and Cassio</a:t>
            </a:r>
          </a:p>
          <a:p>
            <a:pPr>
              <a:buFontTx/>
              <a:buChar char="-"/>
            </a:pPr>
            <a:r>
              <a:rPr lang="en-GB" dirty="0" smtClean="0"/>
              <a:t>Her speech is diplomatic and equal to that of the men – disproves </a:t>
            </a:r>
            <a:r>
              <a:rPr lang="en-GB" dirty="0" err="1" smtClean="0"/>
              <a:t>Brabantio’s</a:t>
            </a:r>
            <a:r>
              <a:rPr lang="en-GB" dirty="0" smtClean="0"/>
              <a:t> claim that she is ‘never bold’ but is confident enough to speak her mind in front of the Senate and respected enough to gain their favour</a:t>
            </a:r>
          </a:p>
          <a:p>
            <a:pPr>
              <a:buFontTx/>
              <a:buChar char="-"/>
            </a:pPr>
            <a:r>
              <a:rPr lang="en-GB" dirty="0" smtClean="0"/>
              <a:t>Makes her fate seem more tragic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10238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127</TotalTime>
  <Words>668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Retrospect</vt:lpstr>
      <vt:lpstr>Act 1, Scene 3 (to line 218) summary.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Amberley M Evans (189266)</dc:creator>
  <cp:lastModifiedBy>Amberley M Evans (189266)</cp:lastModifiedBy>
  <cp:revision>28</cp:revision>
  <dcterms:created xsi:type="dcterms:W3CDTF">2019-03-29T14:57:06Z</dcterms:created>
  <dcterms:modified xsi:type="dcterms:W3CDTF">2019-04-05T14:14:22Z</dcterms:modified>
</cp:coreProperties>
</file>