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5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719"/>
  </p:normalViewPr>
  <p:slideViewPr>
    <p:cSldViewPr snapToGrid="0" snapToObjects="1">
      <p:cViewPr varScale="1">
        <p:scale>
          <a:sx n="117" d="100"/>
          <a:sy n="117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560B08-F9DE-4EA3-8697-339A9B104A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E2E4B-5901-4927-A8CB-0BAF196726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150F-C968-452B-84A1-6481C7CEF814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74E9-737C-42CA-8AC4-93B410FDF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9DA9D1-235D-4EA7-8070-141DAF03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93ABE-6C23-4239-B788-D5A0123847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E85A3-EE2B-4421-B13C-48C2F2A43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B85E-3BD6-490A-A125-4832D7478F3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C2EE-75D0-4FE5-88D7-FA83C0ED27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DB5A-BCB2-6A41-B1CF-BF85BE7BA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77F3A-9A2C-204A-8409-22EC08967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A1DD-F625-724D-923C-BEC9B1CB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B9C9A-3BC0-F64C-9712-A997B5D1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D28EA-1215-0B42-8B2A-78138A8B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4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7F9F-37AE-5348-9A38-5CACB7E7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6FD82-901E-1C46-AC93-1A738F35A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748A-B42A-D54C-9A43-581ECD1A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83C3-53BA-4C45-A6DA-8CEC3BC2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6A0A-48F5-C04C-AD2F-C94384A7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8A65C-D412-0A4C-999F-8A691A3A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0E1D3-3C1F-EF4F-AE73-A479D1006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75D5-6EBE-4C47-8FCC-F14AC0B3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82DC-DC3E-8945-B048-3DF1B31B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6D4A-053B-FB44-B230-EA433D60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2BC1-9B27-A54F-8DF9-C78FC6F9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310C-CFC1-CD40-90BB-1592166B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619C5-B8BC-844F-97D3-8B371FEB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DDD4-21D6-944D-BCE5-47E1E4F1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A7EF-016D-E940-86E8-ED24DF16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8A6E-6F57-824C-8533-0B797289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65E01-4ED7-614A-B20B-434DC62F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8C9EE-1C97-0745-9512-12357FC9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2120-C938-9845-AAAA-1213A09A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B503-98B0-BE46-8145-7017DAE2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7D41-F312-CC4A-8E19-EF58012A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9EE3-AE0D-3A4D-BC41-27FB5FCB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349FC-7960-2E4E-A06A-A144A3B61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62F58-1F69-6045-B132-8B32F458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B93E1-240E-7D4E-A714-89E5B71E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947B0-C328-404B-8221-FB8F61D4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D8B7-F0BA-6349-9BC2-533DA168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B8FF-E317-A644-A44A-F3252B6A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ED630-95C2-5843-944B-A3F251184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A0989-95C5-D243-A8BF-ADD7E55EF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16DF0-37E5-B14A-A915-2B56CD4C6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879C-1B32-E04F-9128-ACCEF08B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03680-AF3A-044A-8088-E33B409A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C7F6B-5397-ED40-9101-67C783C9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2101-9D2C-774A-9B48-2E6CF05D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EAE2F-B0CC-7A45-A8D7-76886340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36D31-17A1-6647-9FA0-E810AF83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098A1-3730-2440-AD71-B07C70B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DFAEC-967B-FD4C-A20A-B6F6F3BD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07A24-288F-EA44-8D56-B0D2B095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C8609-03CB-744E-B148-1B371FB6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E54B-25F8-AD44-B219-EC277C18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A501-1521-1047-B9E1-19E30E87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29C1-5BA1-C840-9253-8DFDE92DB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4805B-46B4-4942-BE13-CA45AFF2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FB2FE-F2E7-F54C-8B85-5F1B7760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18BDB-5242-1E48-9F5D-C024D408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3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F7C3-772E-9E40-B5A7-91DD4880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4FE7D-B7B7-7349-83EF-675C16604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AEC0A-BE68-DE4E-9BC2-BE1AC79AD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3CF7D-2F0D-5544-8E91-9AF77111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AB37B-F0B5-074A-B472-DA804150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348FD-B7B7-4242-A78C-3D88A9BD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32D5A-4827-FB46-9A54-46687126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66CB8-6235-374B-A6E6-20C728963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B7772-31E1-7A48-961C-442CF78B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A989-A24E-7046-835D-D4C7B908E28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A5B8-A95D-6843-96FC-84D3E048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D493-E478-8E44-A05E-A644CDE70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0E63-80A9-004B-BA15-A37DB6F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1DD6-13F3-7B47-B67C-70A80FA47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Othello Characters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8FE1D-5932-F845-A68C-A17AAF7B2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Abby </a:t>
            </a:r>
            <a:r>
              <a:rPr lang="en-US" dirty="0" err="1"/>
              <a:t>Dowsett</a:t>
            </a:r>
            <a:r>
              <a:rPr lang="en-US" dirty="0"/>
              <a:t> and Izzy Hill</a:t>
            </a:r>
          </a:p>
        </p:txBody>
      </p:sp>
    </p:spTree>
    <p:extLst>
      <p:ext uri="{BB962C8B-B14F-4D97-AF65-F5344CB8AC3E}">
        <p14:creationId xmlns:p14="http://schemas.microsoft.com/office/powerpoint/2010/main" val="285131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4A490-4F56-4C42-9032-C7A6BB5E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09" y="798445"/>
            <a:ext cx="5657851" cy="13116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How Desdemona Is Seen By Others</a:t>
            </a:r>
            <a:endParaRPr lang="en-GB" sz="4000" dirty="0">
              <a:solidFill>
                <a:srgbClr val="000000"/>
              </a:solidFill>
              <a:latin typeface="+mn-lt"/>
              <a:cs typeface="Ayuthay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6379-3AB4-4A2B-A458-73970DB8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6" cy="3788830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Belonging to her father – “</a:t>
            </a:r>
            <a:r>
              <a:rPr lang="en-GB" sz="2000" i="1" dirty="0">
                <a:solidFill>
                  <a:srgbClr val="000000"/>
                </a:solidFill>
              </a:rPr>
              <a:t>Thieves, thieves! Look to your house, your daughter, and your bags</a:t>
            </a:r>
            <a:r>
              <a:rPr lang="en-GB" sz="2000" dirty="0">
                <a:solidFill>
                  <a:srgbClr val="000000"/>
                </a:solidFill>
              </a:rPr>
              <a:t>” – Little more than an object</a:t>
            </a:r>
          </a:p>
          <a:p>
            <a:r>
              <a:rPr lang="en-GB" sz="2000" dirty="0">
                <a:solidFill>
                  <a:srgbClr val="000000"/>
                </a:solidFill>
              </a:rPr>
              <a:t>Only useful for  “</a:t>
            </a:r>
            <a:r>
              <a:rPr lang="en-GB" sz="2000" i="1" dirty="0">
                <a:solidFill>
                  <a:srgbClr val="000000"/>
                </a:solidFill>
              </a:rPr>
              <a:t>her duty, beauty, wit, and fortunes”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Innocent – “</a:t>
            </a:r>
            <a:r>
              <a:rPr lang="en-GB" sz="2000" i="1" dirty="0">
                <a:solidFill>
                  <a:srgbClr val="000000"/>
                </a:solidFill>
              </a:rPr>
              <a:t>your white ewe</a:t>
            </a:r>
            <a:r>
              <a:rPr lang="en-GB" sz="2000" dirty="0">
                <a:solidFill>
                  <a:srgbClr val="000000"/>
                </a:solidFill>
              </a:rPr>
              <a:t>” – again a possession</a:t>
            </a:r>
          </a:p>
          <a:p>
            <a:r>
              <a:rPr lang="en-GB" sz="2000" dirty="0">
                <a:solidFill>
                  <a:srgbClr val="000000"/>
                </a:solidFill>
              </a:rPr>
              <a:t>Bewitched by Othello “</a:t>
            </a:r>
            <a:r>
              <a:rPr lang="en-GB" sz="2000" i="1" dirty="0">
                <a:solidFill>
                  <a:srgbClr val="000000"/>
                </a:solidFill>
              </a:rPr>
              <a:t>in chains of magic”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Immature – “</a:t>
            </a:r>
            <a:r>
              <a:rPr lang="en-GB" sz="2000" i="1" dirty="0">
                <a:solidFill>
                  <a:srgbClr val="000000"/>
                </a:solidFill>
              </a:rPr>
              <a:t>O unhappy girl!”</a:t>
            </a:r>
          </a:p>
          <a:p>
            <a:endParaRPr lang="en-GB" sz="2000" i="1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Desdemona - Wikipedia">
            <a:extLst>
              <a:ext uri="{FF2B5EF4-FFF2-40B4-BE49-F238E27FC236}">
                <a16:creationId xmlns:a16="http://schemas.microsoft.com/office/drawing/2014/main" id="{D021F401-7E60-49B5-85B7-39811B5B5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257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6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Rectangle 74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5" name="Picture 76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EE003-617B-4509-A69F-58230F43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22" y="5063603"/>
            <a:ext cx="6290161" cy="9902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Thank You, We Hope You Enjoyed</a:t>
            </a:r>
          </a:p>
        </p:txBody>
      </p:sp>
      <p:sp>
        <p:nvSpPr>
          <p:cNvPr id="6156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Iago Everyone else in Othello - Meme Generator">
            <a:extLst>
              <a:ext uri="{FF2B5EF4-FFF2-40B4-BE49-F238E27FC236}">
                <a16:creationId xmlns:a16="http://schemas.microsoft.com/office/drawing/2014/main" id="{365F3973-4853-4465-9503-FBC0DBEEE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r="-3" b="-3"/>
          <a:stretch/>
        </p:blipFill>
        <p:spPr bwMode="auto">
          <a:xfrm>
            <a:off x="124735" y="563445"/>
            <a:ext cx="2511738" cy="18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Oval 80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thello memes Tumblr posts - Tumbral.com">
            <a:extLst>
              <a:ext uri="{FF2B5EF4-FFF2-40B4-BE49-F238E27FC236}">
                <a16:creationId xmlns:a16="http://schemas.microsoft.com/office/drawing/2014/main" id="{09E620BC-3DF0-4B5B-AB41-009C915A2F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072" y="1329322"/>
            <a:ext cx="2121962" cy="15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Michael Cassio (@MikeFromVenice) | Twitter">
            <a:extLst>
              <a:ext uri="{FF2B5EF4-FFF2-40B4-BE49-F238E27FC236}">
                <a16:creationId xmlns:a16="http://schemas.microsoft.com/office/drawing/2014/main" id="{B08B9DA4-C332-4963-8804-EFC53DAD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094" y="136743"/>
            <a:ext cx="2166769" cy="14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Othello Meme - Imgflip">
            <a:extLst>
              <a:ext uri="{FF2B5EF4-FFF2-40B4-BE49-F238E27FC236}">
                <a16:creationId xmlns:a16="http://schemas.microsoft.com/office/drawing/2014/main" id="{2A696D33-4610-447A-B353-25D25946B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50" r="-3" b="3316"/>
          <a:stretch/>
        </p:blipFill>
        <p:spPr bwMode="auto">
          <a:xfrm>
            <a:off x="9145168" y="4000367"/>
            <a:ext cx="2816218" cy="22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C248-E7BB-C741-ADC0-508A9A5B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B276-9F74-224F-AB77-060F549B4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/>
              <a:t>In Othello, the main majority of important characters are introduced to the audience within the first two acts. These main characters are;</a:t>
            </a:r>
          </a:p>
          <a:p>
            <a:r>
              <a:rPr lang="en-US" sz="1400" dirty="0"/>
              <a:t>Roderigo</a:t>
            </a:r>
          </a:p>
          <a:p>
            <a:r>
              <a:rPr lang="en-US" sz="1400" dirty="0"/>
              <a:t>Iago</a:t>
            </a:r>
          </a:p>
          <a:p>
            <a:r>
              <a:rPr lang="en-US" sz="1400" dirty="0"/>
              <a:t>Othello</a:t>
            </a:r>
          </a:p>
          <a:p>
            <a:r>
              <a:rPr lang="en-US" sz="1400" dirty="0"/>
              <a:t>Cassio</a:t>
            </a:r>
          </a:p>
          <a:p>
            <a:r>
              <a:rPr lang="en-US" sz="1400" dirty="0"/>
              <a:t>Desdemona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There are some side, less important characters introduced as well, these are;</a:t>
            </a:r>
          </a:p>
          <a:p>
            <a:r>
              <a:rPr lang="en-US" sz="1400" dirty="0"/>
              <a:t> Brabantio – Desdemona’s Father</a:t>
            </a:r>
          </a:p>
          <a:p>
            <a:r>
              <a:rPr lang="en-US" sz="1400" dirty="0"/>
              <a:t> Duke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Seneta</a:t>
            </a:r>
            <a:endParaRPr lang="en-US" sz="1400" dirty="0"/>
          </a:p>
          <a:p>
            <a:r>
              <a:rPr lang="en-US" sz="1400" dirty="0"/>
              <a:t> Montano – Commander in Cyprus</a:t>
            </a:r>
          </a:p>
          <a:p>
            <a:r>
              <a:rPr lang="en-US" sz="1400" dirty="0"/>
              <a:t> Emilia – Iago’s Wife</a:t>
            </a:r>
          </a:p>
          <a:p>
            <a:r>
              <a:rPr lang="en-US" sz="1400" dirty="0"/>
              <a:t> ‘Gentleman.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69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B1923-C363-4BF7-8739-DCD3F8A2E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07" r="475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193D4-E6A5-1449-B1C9-B6AB8DC9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Roderigo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0587-EB6D-E640-A67D-D7A0264F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35399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First Scene – Act 1 Scene 1</a:t>
            </a:r>
          </a:p>
          <a:p>
            <a:r>
              <a:rPr lang="en-US" sz="1800" dirty="0">
                <a:solidFill>
                  <a:srgbClr val="000000"/>
                </a:solidFill>
              </a:rPr>
              <a:t>Rich</a:t>
            </a:r>
          </a:p>
          <a:p>
            <a:r>
              <a:rPr lang="en-US" sz="1800" dirty="0">
                <a:solidFill>
                  <a:srgbClr val="000000"/>
                </a:solidFill>
              </a:rPr>
              <a:t>Stupid, until he speaks with Brabantio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Easily manipulated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‘</a:t>
            </a:r>
            <a:r>
              <a:rPr lang="en-US" sz="1800" i="1" dirty="0">
                <a:solidFill>
                  <a:srgbClr val="000000"/>
                </a:solidFill>
              </a:rPr>
              <a:t>Friends</a:t>
            </a:r>
            <a:r>
              <a:rPr lang="en-US" sz="1800" dirty="0">
                <a:solidFill>
                  <a:srgbClr val="000000"/>
                </a:solidFill>
              </a:rPr>
              <a:t>’ with Iago and lends him money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 love with Desdemona but got rejected by her father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Triggered at Othello for stealing the ‘</a:t>
            </a:r>
            <a:r>
              <a:rPr lang="en-US" sz="1800" i="1" dirty="0">
                <a:solidFill>
                  <a:srgbClr val="000000"/>
                </a:solidFill>
              </a:rPr>
              <a:t>love of his love’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4572-5751-7D47-8938-B2968542C62B}"/>
              </a:ext>
            </a:extLst>
          </p:cNvPr>
          <p:cNvSpPr txBox="1"/>
          <p:nvPr/>
        </p:nvSpPr>
        <p:spPr>
          <a:xfrm>
            <a:off x="276447" y="5539563"/>
            <a:ext cx="1169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QUOTE: “</a:t>
            </a:r>
            <a:r>
              <a:rPr lang="en-GB" i="1" dirty="0"/>
              <a:t>Who hast my purse as if the strings were thine”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06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ago | Disney Wiki | Fandom">
            <a:extLst>
              <a:ext uri="{FF2B5EF4-FFF2-40B4-BE49-F238E27FC236}">
                <a16:creationId xmlns:a16="http://schemas.microsoft.com/office/drawing/2014/main" id="{956B044C-D1CC-4A7E-B251-45D441F34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19743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CC336-7D1C-6745-96AD-ADE1D33F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Iago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9939-C70B-0E4C-8075-A6E315EED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1944402"/>
            <a:ext cx="4706803" cy="378883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First Scene – Act 1 Scene 1</a:t>
            </a:r>
          </a:p>
          <a:p>
            <a:r>
              <a:rPr lang="en-US" sz="1300" dirty="0">
                <a:solidFill>
                  <a:srgbClr val="000000"/>
                </a:solidFill>
              </a:rPr>
              <a:t>Manipulative </a:t>
            </a:r>
          </a:p>
          <a:p>
            <a:r>
              <a:rPr lang="en-US" sz="1300" dirty="0">
                <a:solidFill>
                  <a:srgbClr val="000000"/>
                </a:solidFill>
              </a:rPr>
              <a:t>Selfish</a:t>
            </a:r>
          </a:p>
          <a:p>
            <a:r>
              <a:rPr lang="en-US" sz="1300" dirty="0">
                <a:solidFill>
                  <a:srgbClr val="000000"/>
                </a:solidFill>
              </a:rPr>
              <a:t>Rude</a:t>
            </a:r>
          </a:p>
          <a:p>
            <a:r>
              <a:rPr lang="en-US" sz="1300" dirty="0">
                <a:solidFill>
                  <a:srgbClr val="000000"/>
                </a:solidFill>
              </a:rPr>
              <a:t>Cunning</a:t>
            </a:r>
          </a:p>
          <a:p>
            <a:r>
              <a:rPr lang="en-US" sz="1300" dirty="0" err="1">
                <a:solidFill>
                  <a:srgbClr val="000000"/>
                </a:solidFill>
              </a:rPr>
              <a:t>Masodonistic</a:t>
            </a:r>
            <a:endParaRPr lang="en-US" sz="1300" dirty="0">
              <a:solidFill>
                <a:srgbClr val="000000"/>
              </a:solidFill>
            </a:endParaRPr>
          </a:p>
          <a:p>
            <a:r>
              <a:rPr lang="en-US" sz="1300" dirty="0">
                <a:solidFill>
                  <a:srgbClr val="000000"/>
                </a:solidFill>
              </a:rPr>
              <a:t>Racist</a:t>
            </a:r>
          </a:p>
          <a:p>
            <a:r>
              <a:rPr lang="en-US" sz="1300" dirty="0">
                <a:solidFill>
                  <a:srgbClr val="000000"/>
                </a:solidFill>
              </a:rPr>
              <a:t>Super smart</a:t>
            </a:r>
          </a:p>
          <a:p>
            <a:r>
              <a:rPr lang="en-US" sz="1300" dirty="0">
                <a:solidFill>
                  <a:srgbClr val="000000"/>
                </a:solidFill>
              </a:rPr>
              <a:t>Cynical </a:t>
            </a:r>
          </a:p>
          <a:p>
            <a:r>
              <a:rPr lang="en-US" sz="1300" dirty="0">
                <a:solidFill>
                  <a:srgbClr val="000000"/>
                </a:solidFill>
              </a:rPr>
              <a:t>Just a general psychopath really</a:t>
            </a:r>
          </a:p>
          <a:p>
            <a:pPr marL="285750" indent="-285750"/>
            <a:r>
              <a:rPr lang="en-US" sz="1300" dirty="0">
                <a:solidFill>
                  <a:srgbClr val="000000"/>
                </a:solidFill>
              </a:rPr>
              <a:t>Salty at Othello for giving what he thought was his promotion to somebody else and thinking that he slept with his wife</a:t>
            </a:r>
          </a:p>
          <a:p>
            <a:pPr marL="285750" indent="-285750"/>
            <a:r>
              <a:rPr lang="en-US" sz="1300" dirty="0">
                <a:solidFill>
                  <a:srgbClr val="000000"/>
                </a:solidFill>
              </a:rPr>
              <a:t>Hell bent on destroying Othello for what he did</a:t>
            </a:r>
          </a:p>
          <a:p>
            <a:pPr marL="285750" indent="-285750"/>
            <a:r>
              <a:rPr lang="en-US" sz="1300" dirty="0">
                <a:solidFill>
                  <a:srgbClr val="000000"/>
                </a:solidFill>
              </a:rPr>
              <a:t>Wants to make everyone suffer</a:t>
            </a:r>
          </a:p>
          <a:p>
            <a:pPr marL="285750" indent="-285750"/>
            <a:r>
              <a:rPr lang="en-US" sz="1300" dirty="0">
                <a:solidFill>
                  <a:srgbClr val="000000"/>
                </a:solidFill>
              </a:rPr>
              <a:t>Has low level interest in Desdemona and suspects Othello has slept with his wife</a:t>
            </a: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756E9-2E62-0545-BA71-D616DFDD893F}"/>
              </a:ext>
            </a:extLst>
          </p:cNvPr>
          <p:cNvSpPr txBox="1"/>
          <p:nvPr/>
        </p:nvSpPr>
        <p:spPr>
          <a:xfrm>
            <a:off x="276447" y="5539563"/>
            <a:ext cx="1169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QUOTE: “</a:t>
            </a:r>
            <a:r>
              <a:rPr lang="en-GB" sz="1600" i="1" dirty="0"/>
              <a:t>I follow him to serve my turn upon him</a:t>
            </a:r>
            <a:r>
              <a:rPr lang="en-GB" dirty="0"/>
              <a:t>.”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4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e meaning of blackness in Othello / Boing Boing">
            <a:extLst>
              <a:ext uri="{FF2B5EF4-FFF2-40B4-BE49-F238E27FC236}">
                <a16:creationId xmlns:a16="http://schemas.microsoft.com/office/drawing/2014/main" id="{C0BF5FDD-447A-4634-82EE-6D2AEF766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r="11534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BDAF6-D33A-C44B-BC24-98DF1E3E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Othello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9E0-7E0C-9D49-9675-8B145DCA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77390"/>
            <a:ext cx="4706803" cy="3931505"/>
          </a:xfrm>
        </p:spPr>
        <p:txBody>
          <a:bodyPr anchor="ctr">
            <a:normAutofit lnSpcReduction="10000"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First Scene – Act 1 Scene 2</a:t>
            </a:r>
          </a:p>
          <a:p>
            <a:r>
              <a:rPr lang="en-US" sz="1400" dirty="0">
                <a:solidFill>
                  <a:srgbClr val="000000"/>
                </a:solidFill>
              </a:rPr>
              <a:t>The pain ‘protagonist’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Smart</a:t>
            </a:r>
          </a:p>
          <a:p>
            <a:r>
              <a:rPr lang="en-US" sz="1400" dirty="0">
                <a:solidFill>
                  <a:srgbClr val="000000"/>
                </a:solidFill>
              </a:rPr>
              <a:t>High society</a:t>
            </a:r>
          </a:p>
          <a:p>
            <a:r>
              <a:rPr lang="en-US" sz="1400" dirty="0">
                <a:solidFill>
                  <a:srgbClr val="000000"/>
                </a:solidFill>
              </a:rPr>
              <a:t>Has an exciting past with lots of drama</a:t>
            </a:r>
          </a:p>
          <a:p>
            <a:r>
              <a:rPr lang="en-US" sz="1400" dirty="0">
                <a:solidFill>
                  <a:srgbClr val="000000"/>
                </a:solidFill>
              </a:rPr>
              <a:t>Royal blood</a:t>
            </a:r>
          </a:p>
          <a:p>
            <a:r>
              <a:rPr lang="en-US" sz="1400" dirty="0">
                <a:solidFill>
                  <a:srgbClr val="000000"/>
                </a:solidFill>
              </a:rPr>
              <a:t>General in the navy</a:t>
            </a:r>
          </a:p>
          <a:p>
            <a:r>
              <a:rPr lang="en-US" sz="1400" dirty="0">
                <a:solidFill>
                  <a:srgbClr val="000000"/>
                </a:solidFill>
              </a:rPr>
              <a:t>Very good at his job- Venice relies on him</a:t>
            </a:r>
          </a:p>
          <a:p>
            <a:r>
              <a:rPr lang="en-US" sz="1400" dirty="0">
                <a:solidFill>
                  <a:srgbClr val="000000"/>
                </a:solidFill>
              </a:rPr>
              <a:t>Moor- he gets a lot of prejudice for this – constantly repeated as title for him</a:t>
            </a:r>
          </a:p>
          <a:p>
            <a:pPr marL="285750" indent="-285750"/>
            <a:r>
              <a:rPr lang="en-US" sz="1400" dirty="0">
                <a:solidFill>
                  <a:srgbClr val="000000"/>
                </a:solidFill>
              </a:rPr>
              <a:t>In love with Desdemona</a:t>
            </a:r>
          </a:p>
          <a:p>
            <a:pPr marL="285750" indent="-285750"/>
            <a:r>
              <a:rPr lang="en-US" sz="1400" dirty="0">
                <a:solidFill>
                  <a:srgbClr val="000000"/>
                </a:solidFill>
              </a:rPr>
              <a:t>Brave</a:t>
            </a:r>
          </a:p>
          <a:p>
            <a:pPr marL="285750" indent="-285750"/>
            <a:r>
              <a:rPr lang="en-US" sz="1400" dirty="0">
                <a:solidFill>
                  <a:srgbClr val="000000"/>
                </a:solidFill>
              </a:rPr>
              <a:t>Polite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68C6C-E862-7849-9420-C5D33C122F59}"/>
              </a:ext>
            </a:extLst>
          </p:cNvPr>
          <p:cNvSpPr txBox="1"/>
          <p:nvPr/>
        </p:nvSpPr>
        <p:spPr>
          <a:xfrm>
            <a:off x="276447" y="5539563"/>
            <a:ext cx="11695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QUOTE: “</a:t>
            </a:r>
            <a:r>
              <a:rPr lang="en-GB" sz="1600" i="1" dirty="0">
                <a:solidFill>
                  <a:srgbClr val="292C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loved me for the dangers I had passed,</a:t>
            </a:r>
            <a:b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lang="en-GB" sz="1600" i="1" dirty="0">
                <a:solidFill>
                  <a:srgbClr val="292C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 loved her that she did pity them</a:t>
            </a:r>
            <a:r>
              <a:rPr lang="en-US" sz="1600" i="1" dirty="0">
                <a:solidFill>
                  <a:srgbClr val="292C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4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A8349-77FF-41F8-AD90-497361C9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How Othello’s Seen By Others</a:t>
            </a:r>
            <a:endParaRPr lang="en-GB" sz="41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CC08-D825-43BB-AC5F-B3E79CCD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Mocked and seen as lesser, “</a:t>
            </a:r>
            <a:r>
              <a:rPr lang="en-GB" sz="2000" i="1" dirty="0">
                <a:solidFill>
                  <a:srgbClr val="000000"/>
                </a:solidFill>
              </a:rPr>
              <a:t>his </a:t>
            </a:r>
            <a:r>
              <a:rPr lang="en-GB" sz="2000" i="1" dirty="0" err="1">
                <a:solidFill>
                  <a:srgbClr val="000000"/>
                </a:solidFill>
              </a:rPr>
              <a:t>Moorship</a:t>
            </a:r>
            <a:r>
              <a:rPr lang="en-GB" sz="2000" dirty="0">
                <a:solidFill>
                  <a:srgbClr val="000000"/>
                </a:solidFill>
              </a:rPr>
              <a:t>”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Seen as animalistic – “</a:t>
            </a:r>
            <a:r>
              <a:rPr lang="en-GB" sz="2000" i="1" dirty="0">
                <a:solidFill>
                  <a:srgbClr val="000000"/>
                </a:solidFill>
              </a:rPr>
              <a:t>old black ram</a:t>
            </a:r>
            <a:r>
              <a:rPr lang="en-GB" sz="2000" dirty="0">
                <a:solidFill>
                  <a:srgbClr val="000000"/>
                </a:solidFill>
              </a:rPr>
              <a:t>”</a:t>
            </a:r>
          </a:p>
          <a:p>
            <a:r>
              <a:rPr lang="en-GB" sz="2000" dirty="0">
                <a:solidFill>
                  <a:srgbClr val="000000"/>
                </a:solidFill>
              </a:rPr>
              <a:t>Has evil, unnatural powers – “</a:t>
            </a:r>
            <a:r>
              <a:rPr lang="en-GB" sz="2000" i="1" dirty="0">
                <a:solidFill>
                  <a:srgbClr val="000000"/>
                </a:solidFill>
              </a:rPr>
              <a:t>thou hast enchanted her,”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 fool – Iago thinks it of everyone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Honourable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Brave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Review: A Cool-Tempered 'Othello' for Warm Central Park Nights ...">
            <a:extLst>
              <a:ext uri="{FF2B5EF4-FFF2-40B4-BE49-F238E27FC236}">
                <a16:creationId xmlns:a16="http://schemas.microsoft.com/office/drawing/2014/main" id="{4E37FC42-BD1B-4A8A-927E-A4DDB955A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r="15698" b="-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hael Cassio – Othello: ENTJ | Tom hiddleston, Toms, Tom ...">
            <a:extLst>
              <a:ext uri="{FF2B5EF4-FFF2-40B4-BE49-F238E27FC236}">
                <a16:creationId xmlns:a16="http://schemas.microsoft.com/office/drawing/2014/main" id="{6587A2E5-5154-422C-BA00-A3F670B9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31632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A34398-6048-F744-8016-807228B8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Cassio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C5BC-D878-1747-8BC7-DF09EFE4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First Scene – Act 1 Scene 2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Lieutenant to Othello (at first)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Respects and is friendly with Desdemona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From Florence- not Venice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Described by David as ‘slimy’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Is made drunk by Iago, and ends up having a big scrap with Roderigo, and his rank is stripped off him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8983B-EBDF-434D-87B4-D790536239BD}"/>
              </a:ext>
            </a:extLst>
          </p:cNvPr>
          <p:cNvSpPr txBox="1"/>
          <p:nvPr/>
        </p:nvSpPr>
        <p:spPr>
          <a:xfrm>
            <a:off x="276447" y="5539563"/>
            <a:ext cx="1169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QUOTE: “</a:t>
            </a:r>
            <a:r>
              <a:rPr lang="en-US" i="1" dirty="0"/>
              <a:t>The Divine Desdemona”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94DB5-F124-4114-8F89-CB68B43D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How Cassio’s Seen By Others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DBDD-8E2C-44EC-84D6-BE0C22F9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“</a:t>
            </a:r>
            <a:r>
              <a:rPr lang="en-GB" sz="1800" i="1">
                <a:solidFill>
                  <a:srgbClr val="000000"/>
                </a:solidFill>
              </a:rPr>
              <a:t>a great arithmetician” – A </a:t>
            </a:r>
            <a:r>
              <a:rPr lang="en-GB" sz="1800">
                <a:solidFill>
                  <a:srgbClr val="000000"/>
                </a:solidFill>
              </a:rPr>
              <a:t>sneer from Iago at Cassio’s position</a:t>
            </a:r>
          </a:p>
          <a:p>
            <a:r>
              <a:rPr lang="en-GB" sz="1800">
                <a:solidFill>
                  <a:srgbClr val="000000"/>
                </a:solidFill>
              </a:rPr>
              <a:t>Lesser due to his heritage as </a:t>
            </a:r>
            <a:r>
              <a:rPr lang="en-GB" sz="1800" i="1">
                <a:solidFill>
                  <a:srgbClr val="000000"/>
                </a:solidFill>
              </a:rPr>
              <a:t>“a Florentine”</a:t>
            </a:r>
          </a:p>
          <a:p>
            <a:r>
              <a:rPr lang="en-GB" sz="1800">
                <a:solidFill>
                  <a:srgbClr val="000000"/>
                </a:solidFill>
              </a:rPr>
              <a:t>Useless as an officer as he’d “</a:t>
            </a:r>
            <a:r>
              <a:rPr lang="en-GB" sz="1800" i="1">
                <a:solidFill>
                  <a:srgbClr val="000000"/>
                </a:solidFill>
              </a:rPr>
              <a:t>never set a squadron in the field,”</a:t>
            </a:r>
          </a:p>
          <a:p>
            <a:r>
              <a:rPr lang="en-GB" sz="1800">
                <a:solidFill>
                  <a:srgbClr val="000000"/>
                </a:solidFill>
              </a:rPr>
              <a:t>A ladies man</a:t>
            </a:r>
          </a:p>
          <a:p>
            <a:r>
              <a:rPr lang="en-GB" sz="1800">
                <a:solidFill>
                  <a:srgbClr val="000000"/>
                </a:solidFill>
              </a:rPr>
              <a:t>Thanks to Iago he’s considered to be a drunk </a:t>
            </a:r>
          </a:p>
        </p:txBody>
      </p:sp>
      <p:sp>
        <p:nvSpPr>
          <p:cNvPr id="3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76C67-098A-471D-9363-3A0712951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14" t="40881" r="24249" b="31451"/>
          <a:stretch/>
        </p:blipFill>
        <p:spPr>
          <a:xfrm>
            <a:off x="7887826" y="1700784"/>
            <a:ext cx="3783363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5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thello and Desdemona | Art UK">
            <a:extLst>
              <a:ext uri="{FF2B5EF4-FFF2-40B4-BE49-F238E27FC236}">
                <a16:creationId xmlns:a16="http://schemas.microsoft.com/office/drawing/2014/main" id="{98EEF0A6-711F-4018-8BCD-104D9460B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0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EFE39-3E69-6748-960A-F5673FBA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Desdemona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94D8-5F7E-F44C-B7A5-AEE5536E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65960"/>
            <a:ext cx="4706803" cy="4095013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First Scene – Act 1 Scene 3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Beautiful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Strong and independent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She married who she wanted to, not who her father wanted her to (not that her Father wanted her to marry)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Is infatuated with Othello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Became interested in Othello while listening to his stories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Can fish for compliments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But generally a nice girl who sticks up for herself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A5229-E5CF-7D4A-9730-90B9D728F4B9}"/>
              </a:ext>
            </a:extLst>
          </p:cNvPr>
          <p:cNvSpPr txBox="1"/>
          <p:nvPr/>
        </p:nvSpPr>
        <p:spPr>
          <a:xfrm>
            <a:off x="276447" y="5539563"/>
            <a:ext cx="11695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QUOTE: “</a:t>
            </a:r>
            <a:r>
              <a:rPr lang="en-US" sz="1600" i="1" dirty="0"/>
              <a:t>The heavens forbid</a:t>
            </a:r>
          </a:p>
          <a:p>
            <a:pPr>
              <a:spcAft>
                <a:spcPts val="600"/>
              </a:spcAft>
            </a:pPr>
            <a:r>
              <a:rPr lang="en-US" sz="1600" i="1" dirty="0"/>
              <a:t>	     But that our loves and comforts should increase</a:t>
            </a:r>
            <a:r>
              <a:rPr lang="en-US" i="1" dirty="0"/>
              <a:t>,”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4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D1F85AEDA5A4096FE0556FDBD1450" ma:contentTypeVersion="2" ma:contentTypeDescription="Create a new document." ma:contentTypeScope="" ma:versionID="62ab58160bd4e6fa57bce4e1faa60435">
  <xsd:schema xmlns:xsd="http://www.w3.org/2001/XMLSchema" xmlns:xs="http://www.w3.org/2001/XMLSchema" xmlns:p="http://schemas.microsoft.com/office/2006/metadata/properties" xmlns:ns3="13d30955-c3bf-43d9-a852-b3c7c451fa66" targetNamespace="http://schemas.microsoft.com/office/2006/metadata/properties" ma:root="true" ma:fieldsID="075e567747645ab94db5bbacf98204b2" ns3:_="">
    <xsd:import namespace="13d30955-c3bf-43d9-a852-b3c7c451fa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30955-c3bf-43d9-a852-b3c7c451f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C806C-CD57-4E13-AAE3-75DC610A3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3064FD-A15D-4120-A473-888AC43F0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30955-c3bf-43d9-a852-b3c7c451fa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2D4B0-0A23-4D97-9680-A8F8DF3E70F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3d30955-c3bf-43d9-a852-b3c7c451fa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645</Words>
  <Application>Microsoft Macintosh PowerPoint</Application>
  <PresentationFormat>Widescreen</PresentationFormat>
  <Paragraphs>98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Ayuthaya</vt:lpstr>
      <vt:lpstr>Calibri</vt:lpstr>
      <vt:lpstr>Calibri Light</vt:lpstr>
      <vt:lpstr>Office Theme</vt:lpstr>
      <vt:lpstr>Othello Characters</vt:lpstr>
      <vt:lpstr>Introduction</vt:lpstr>
      <vt:lpstr>Roderigo</vt:lpstr>
      <vt:lpstr>Iago</vt:lpstr>
      <vt:lpstr>Othello</vt:lpstr>
      <vt:lpstr>How Othello’s Seen By Others</vt:lpstr>
      <vt:lpstr>Cassio</vt:lpstr>
      <vt:lpstr>How Cassio’s Seen By Others</vt:lpstr>
      <vt:lpstr>Desdemona</vt:lpstr>
      <vt:lpstr>How Desdemona Is Seen By Others</vt:lpstr>
      <vt:lpstr>Thank You, We Hope You Enjoyed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 Characters</dc:title>
  <dc:creator>Isabel Hill</dc:creator>
  <cp:lastModifiedBy>Gill Thompson</cp:lastModifiedBy>
  <cp:revision>3</cp:revision>
  <dcterms:created xsi:type="dcterms:W3CDTF">2020-04-27T15:54:57Z</dcterms:created>
  <dcterms:modified xsi:type="dcterms:W3CDTF">2020-04-30T11:19:26Z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0x010100B3BD1F85AEDA5A4096FE0556FDBD1450</vt:lpwstr>
  </property>
</Properties>
</file>