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1" r:id="rId2"/>
    <p:sldMasterId id="2147483673" r:id="rId3"/>
  </p:sldMasterIdLst>
  <p:sldIdLst>
    <p:sldId id="259" r:id="rId4"/>
    <p:sldId id="257"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982A32-4A5E-4F1E-8259-F7B7E3EB8A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020686F4-823F-4EB8-AC59-4CE0EC5CF0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CD9F22C0-E3AC-49F2-A725-1E98DFF33859}"/>
              </a:ext>
            </a:extLst>
          </p:cNvPr>
          <p:cNvSpPr>
            <a:spLocks noGrp="1"/>
          </p:cNvSpPr>
          <p:nvPr>
            <p:ph type="dt" sz="half" idx="10"/>
          </p:nvPr>
        </p:nvSpPr>
        <p:spPr/>
        <p:txBody>
          <a:bodyPr/>
          <a:lstStyle/>
          <a:p>
            <a:fld id="{042EA7DA-203A-4D7E-B55E-65DF4D6F9EC1}" type="datetimeFigureOut">
              <a:rPr lang="en-GB" smtClean="0">
                <a:solidFill>
                  <a:prstClr val="black">
                    <a:tint val="75000"/>
                  </a:prstClr>
                </a:solidFill>
              </a:rPr>
              <a:pPr/>
              <a:t>02/10/2017</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xmlns="" id="{E77572AE-1AE3-4ADA-B987-07949A1ED634}"/>
              </a:ext>
            </a:extLst>
          </p:cNvPr>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xmlns="" id="{D70A1B52-A5FF-47F6-B679-FF96A0913F38}"/>
              </a:ext>
            </a:extLst>
          </p:cNvPr>
          <p:cNvSpPr>
            <a:spLocks noGrp="1"/>
          </p:cNvSpPr>
          <p:nvPr>
            <p:ph type="sldNum" sz="quarter" idx="12"/>
          </p:nvPr>
        </p:nvSpPr>
        <p:spPr/>
        <p:txBody>
          <a:bodyPr/>
          <a:lstStyle/>
          <a:p>
            <a:fld id="{89375BC1-6059-4AE3-8200-EA72180E59A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05627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92126B-F384-434C-8119-83B30A8970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A1DFB310-918E-43FA-A955-D4C322F389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629E190-52A5-4A19-B6D9-424F6426CC06}"/>
              </a:ext>
            </a:extLst>
          </p:cNvPr>
          <p:cNvSpPr>
            <a:spLocks noGrp="1"/>
          </p:cNvSpPr>
          <p:nvPr>
            <p:ph type="dt" sz="half" idx="10"/>
          </p:nvPr>
        </p:nvSpPr>
        <p:spPr/>
        <p:txBody>
          <a:bodyPr/>
          <a:lstStyle/>
          <a:p>
            <a:fld id="{042EA7DA-203A-4D7E-B55E-65DF4D6F9EC1}" type="datetimeFigureOut">
              <a:rPr lang="en-GB" smtClean="0">
                <a:solidFill>
                  <a:prstClr val="black">
                    <a:tint val="75000"/>
                  </a:prstClr>
                </a:solidFill>
              </a:rPr>
              <a:pPr/>
              <a:t>02/10/2017</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xmlns="" id="{A3F768CA-0E46-43FA-A95D-4082A6A2A2DF}"/>
              </a:ext>
            </a:extLst>
          </p:cNvPr>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xmlns="" id="{994DA3D3-57AB-4361-93F7-44219E1D8D51}"/>
              </a:ext>
            </a:extLst>
          </p:cNvPr>
          <p:cNvSpPr>
            <a:spLocks noGrp="1"/>
          </p:cNvSpPr>
          <p:nvPr>
            <p:ph type="sldNum" sz="quarter" idx="12"/>
          </p:nvPr>
        </p:nvSpPr>
        <p:spPr/>
        <p:txBody>
          <a:bodyPr/>
          <a:lstStyle/>
          <a:p>
            <a:fld id="{89375BC1-6059-4AE3-8200-EA72180E59A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999384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0434FA-BC76-49DD-ABB4-2D623FC056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8C0A5945-97A5-4E79-9ED4-AA7781CFB7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70493552-01F8-44DB-A049-84579BBF2FC8}"/>
              </a:ext>
            </a:extLst>
          </p:cNvPr>
          <p:cNvSpPr>
            <a:spLocks noGrp="1"/>
          </p:cNvSpPr>
          <p:nvPr>
            <p:ph type="dt" sz="half" idx="10"/>
          </p:nvPr>
        </p:nvSpPr>
        <p:spPr/>
        <p:txBody>
          <a:bodyPr/>
          <a:lstStyle/>
          <a:p>
            <a:fld id="{042EA7DA-203A-4D7E-B55E-65DF4D6F9EC1}" type="datetimeFigureOut">
              <a:rPr lang="en-GB" smtClean="0">
                <a:solidFill>
                  <a:prstClr val="black">
                    <a:tint val="75000"/>
                  </a:prstClr>
                </a:solidFill>
              </a:rPr>
              <a:pPr/>
              <a:t>02/10/2017</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xmlns="" id="{B85F1AD5-D0A3-4C53-9E23-74F169C4B76B}"/>
              </a:ext>
            </a:extLst>
          </p:cNvPr>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xmlns="" id="{BCACB185-9310-4DC3-905C-FC126C7B8E3F}"/>
              </a:ext>
            </a:extLst>
          </p:cNvPr>
          <p:cNvSpPr>
            <a:spLocks noGrp="1"/>
          </p:cNvSpPr>
          <p:nvPr>
            <p:ph type="sldNum" sz="quarter" idx="12"/>
          </p:nvPr>
        </p:nvSpPr>
        <p:spPr/>
        <p:txBody>
          <a:bodyPr/>
          <a:lstStyle/>
          <a:p>
            <a:fld id="{89375BC1-6059-4AE3-8200-EA72180E59A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52326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94AC27-1EDD-435E-8CFA-B8D65D5A79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4DBA4A0-6124-469E-9384-AD442B70550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68BE58B8-5688-4084-A62B-E5A2E37AA1F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C4473785-9B3F-4694-AD4E-9A5B60632464}"/>
              </a:ext>
            </a:extLst>
          </p:cNvPr>
          <p:cNvSpPr>
            <a:spLocks noGrp="1"/>
          </p:cNvSpPr>
          <p:nvPr>
            <p:ph type="dt" sz="half" idx="10"/>
          </p:nvPr>
        </p:nvSpPr>
        <p:spPr/>
        <p:txBody>
          <a:bodyPr/>
          <a:lstStyle/>
          <a:p>
            <a:fld id="{042EA7DA-203A-4D7E-B55E-65DF4D6F9EC1}" type="datetimeFigureOut">
              <a:rPr lang="en-GB" smtClean="0">
                <a:solidFill>
                  <a:prstClr val="black">
                    <a:tint val="75000"/>
                  </a:prstClr>
                </a:solidFill>
              </a:rPr>
              <a:pPr/>
              <a:t>02/10/2017</a:t>
            </a:fld>
            <a:endParaRPr lang="en-GB">
              <a:solidFill>
                <a:prstClr val="black">
                  <a:tint val="75000"/>
                </a:prstClr>
              </a:solidFill>
            </a:endParaRPr>
          </a:p>
        </p:txBody>
      </p:sp>
      <p:sp>
        <p:nvSpPr>
          <p:cNvPr id="6" name="Footer Placeholder 5">
            <a:extLst>
              <a:ext uri="{FF2B5EF4-FFF2-40B4-BE49-F238E27FC236}">
                <a16:creationId xmlns:a16="http://schemas.microsoft.com/office/drawing/2014/main" xmlns="" id="{3FC62F4D-D4CF-47EC-AE31-7C318F394595}"/>
              </a:ext>
            </a:extLst>
          </p:cNvPr>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a:extLst>
              <a:ext uri="{FF2B5EF4-FFF2-40B4-BE49-F238E27FC236}">
                <a16:creationId xmlns:a16="http://schemas.microsoft.com/office/drawing/2014/main" xmlns="" id="{21D24830-B20F-49E0-ADB8-7C2C5CE14DC4}"/>
              </a:ext>
            </a:extLst>
          </p:cNvPr>
          <p:cNvSpPr>
            <a:spLocks noGrp="1"/>
          </p:cNvSpPr>
          <p:nvPr>
            <p:ph type="sldNum" sz="quarter" idx="12"/>
          </p:nvPr>
        </p:nvSpPr>
        <p:spPr/>
        <p:txBody>
          <a:bodyPr/>
          <a:lstStyle/>
          <a:p>
            <a:fld id="{89375BC1-6059-4AE3-8200-EA72180E59A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12928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065D37-D5A1-4680-9004-94CDD94992C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B253D8CD-52A6-474B-B7D2-5FE3D7452E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0FC6CBB-AB1B-4FD8-8CB6-BC0BB0FE19C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C4F1DDCF-DBDA-42FC-8AD5-87E8B38D81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73090636-5CAD-43B6-9A88-950061B489C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E83A7ED2-3682-4F2C-9F61-0824C333D85C}"/>
              </a:ext>
            </a:extLst>
          </p:cNvPr>
          <p:cNvSpPr>
            <a:spLocks noGrp="1"/>
          </p:cNvSpPr>
          <p:nvPr>
            <p:ph type="dt" sz="half" idx="10"/>
          </p:nvPr>
        </p:nvSpPr>
        <p:spPr/>
        <p:txBody>
          <a:bodyPr/>
          <a:lstStyle/>
          <a:p>
            <a:fld id="{042EA7DA-203A-4D7E-B55E-65DF4D6F9EC1}" type="datetimeFigureOut">
              <a:rPr lang="en-GB" smtClean="0">
                <a:solidFill>
                  <a:prstClr val="black">
                    <a:tint val="75000"/>
                  </a:prstClr>
                </a:solidFill>
              </a:rPr>
              <a:pPr/>
              <a:t>02/10/2017</a:t>
            </a:fld>
            <a:endParaRPr lang="en-GB">
              <a:solidFill>
                <a:prstClr val="black">
                  <a:tint val="75000"/>
                </a:prstClr>
              </a:solidFill>
            </a:endParaRPr>
          </a:p>
        </p:txBody>
      </p:sp>
      <p:sp>
        <p:nvSpPr>
          <p:cNvPr id="8" name="Footer Placeholder 7">
            <a:extLst>
              <a:ext uri="{FF2B5EF4-FFF2-40B4-BE49-F238E27FC236}">
                <a16:creationId xmlns:a16="http://schemas.microsoft.com/office/drawing/2014/main" xmlns="" id="{D86B4C32-7481-4270-AD9E-F182D67D3EBD}"/>
              </a:ext>
            </a:extLst>
          </p:cNvPr>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a:extLst>
              <a:ext uri="{FF2B5EF4-FFF2-40B4-BE49-F238E27FC236}">
                <a16:creationId xmlns:a16="http://schemas.microsoft.com/office/drawing/2014/main" xmlns="" id="{BDF8D0ED-B9C7-49B4-8215-580E1EE812A6}"/>
              </a:ext>
            </a:extLst>
          </p:cNvPr>
          <p:cNvSpPr>
            <a:spLocks noGrp="1"/>
          </p:cNvSpPr>
          <p:nvPr>
            <p:ph type="sldNum" sz="quarter" idx="12"/>
          </p:nvPr>
        </p:nvSpPr>
        <p:spPr/>
        <p:txBody>
          <a:bodyPr/>
          <a:lstStyle/>
          <a:p>
            <a:fld id="{89375BC1-6059-4AE3-8200-EA72180E59A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92938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0FF19C-C4BE-4D84-905B-CB2852D89D9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35DF3E03-AE5B-4021-A316-2D031F686EA4}"/>
              </a:ext>
            </a:extLst>
          </p:cNvPr>
          <p:cNvSpPr>
            <a:spLocks noGrp="1"/>
          </p:cNvSpPr>
          <p:nvPr>
            <p:ph type="dt" sz="half" idx="10"/>
          </p:nvPr>
        </p:nvSpPr>
        <p:spPr/>
        <p:txBody>
          <a:bodyPr/>
          <a:lstStyle/>
          <a:p>
            <a:fld id="{042EA7DA-203A-4D7E-B55E-65DF4D6F9EC1}" type="datetimeFigureOut">
              <a:rPr lang="en-GB" smtClean="0">
                <a:solidFill>
                  <a:prstClr val="black">
                    <a:tint val="75000"/>
                  </a:prstClr>
                </a:solidFill>
              </a:rPr>
              <a:pPr/>
              <a:t>02/10/2017</a:t>
            </a:fld>
            <a:endParaRPr lang="en-GB">
              <a:solidFill>
                <a:prstClr val="black">
                  <a:tint val="75000"/>
                </a:prstClr>
              </a:solidFill>
            </a:endParaRPr>
          </a:p>
        </p:txBody>
      </p:sp>
      <p:sp>
        <p:nvSpPr>
          <p:cNvPr id="4" name="Footer Placeholder 3">
            <a:extLst>
              <a:ext uri="{FF2B5EF4-FFF2-40B4-BE49-F238E27FC236}">
                <a16:creationId xmlns:a16="http://schemas.microsoft.com/office/drawing/2014/main" xmlns="" id="{16564705-B687-4647-9373-4133EA5C8FEB}"/>
              </a:ext>
            </a:extLst>
          </p:cNvPr>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a:extLst>
              <a:ext uri="{FF2B5EF4-FFF2-40B4-BE49-F238E27FC236}">
                <a16:creationId xmlns:a16="http://schemas.microsoft.com/office/drawing/2014/main" xmlns="" id="{CCC97A14-3FD6-4C9B-88A9-D6AE3A786AFF}"/>
              </a:ext>
            </a:extLst>
          </p:cNvPr>
          <p:cNvSpPr>
            <a:spLocks noGrp="1"/>
          </p:cNvSpPr>
          <p:nvPr>
            <p:ph type="sldNum" sz="quarter" idx="12"/>
          </p:nvPr>
        </p:nvSpPr>
        <p:spPr/>
        <p:txBody>
          <a:bodyPr/>
          <a:lstStyle/>
          <a:p>
            <a:fld id="{89375BC1-6059-4AE3-8200-EA72180E59A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31301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5D9A4D2-3BB1-43F5-88CA-583880EE7AB1}"/>
              </a:ext>
            </a:extLst>
          </p:cNvPr>
          <p:cNvSpPr>
            <a:spLocks noGrp="1"/>
          </p:cNvSpPr>
          <p:nvPr>
            <p:ph type="dt" sz="half" idx="10"/>
          </p:nvPr>
        </p:nvSpPr>
        <p:spPr/>
        <p:txBody>
          <a:bodyPr/>
          <a:lstStyle/>
          <a:p>
            <a:fld id="{042EA7DA-203A-4D7E-B55E-65DF4D6F9EC1}" type="datetimeFigureOut">
              <a:rPr lang="en-GB" smtClean="0">
                <a:solidFill>
                  <a:prstClr val="black">
                    <a:tint val="75000"/>
                  </a:prstClr>
                </a:solidFill>
              </a:rPr>
              <a:pPr/>
              <a:t>02/10/2017</a:t>
            </a:fld>
            <a:endParaRPr lang="en-GB">
              <a:solidFill>
                <a:prstClr val="black">
                  <a:tint val="75000"/>
                </a:prstClr>
              </a:solidFill>
            </a:endParaRPr>
          </a:p>
        </p:txBody>
      </p:sp>
      <p:sp>
        <p:nvSpPr>
          <p:cNvPr id="3" name="Footer Placeholder 2">
            <a:extLst>
              <a:ext uri="{FF2B5EF4-FFF2-40B4-BE49-F238E27FC236}">
                <a16:creationId xmlns:a16="http://schemas.microsoft.com/office/drawing/2014/main" xmlns="" id="{01091AA6-0435-4807-98F5-144EDE80DB11}"/>
              </a:ext>
            </a:extLst>
          </p:cNvPr>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a:extLst>
              <a:ext uri="{FF2B5EF4-FFF2-40B4-BE49-F238E27FC236}">
                <a16:creationId xmlns:a16="http://schemas.microsoft.com/office/drawing/2014/main" xmlns="" id="{642864B4-C648-492C-9FE3-94E21EC1415E}"/>
              </a:ext>
            </a:extLst>
          </p:cNvPr>
          <p:cNvSpPr>
            <a:spLocks noGrp="1"/>
          </p:cNvSpPr>
          <p:nvPr>
            <p:ph type="sldNum" sz="quarter" idx="12"/>
          </p:nvPr>
        </p:nvSpPr>
        <p:spPr/>
        <p:txBody>
          <a:bodyPr/>
          <a:lstStyle/>
          <a:p>
            <a:fld id="{89375BC1-6059-4AE3-8200-EA72180E59A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471204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74CB24-1373-442B-9C67-013B3140BA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F0F4BF4-DF56-4C86-8588-601D76A110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643BCBC8-A393-473F-AC8A-AAAFE204DB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4F529DB-3DCC-4F53-8B41-57A1E8B2AF4B}"/>
              </a:ext>
            </a:extLst>
          </p:cNvPr>
          <p:cNvSpPr>
            <a:spLocks noGrp="1"/>
          </p:cNvSpPr>
          <p:nvPr>
            <p:ph type="dt" sz="half" idx="10"/>
          </p:nvPr>
        </p:nvSpPr>
        <p:spPr/>
        <p:txBody>
          <a:bodyPr/>
          <a:lstStyle/>
          <a:p>
            <a:fld id="{042EA7DA-203A-4D7E-B55E-65DF4D6F9EC1}" type="datetimeFigureOut">
              <a:rPr lang="en-GB" smtClean="0">
                <a:solidFill>
                  <a:prstClr val="black">
                    <a:tint val="75000"/>
                  </a:prstClr>
                </a:solidFill>
              </a:rPr>
              <a:pPr/>
              <a:t>02/10/2017</a:t>
            </a:fld>
            <a:endParaRPr lang="en-GB">
              <a:solidFill>
                <a:prstClr val="black">
                  <a:tint val="75000"/>
                </a:prstClr>
              </a:solidFill>
            </a:endParaRPr>
          </a:p>
        </p:txBody>
      </p:sp>
      <p:sp>
        <p:nvSpPr>
          <p:cNvPr id="6" name="Footer Placeholder 5">
            <a:extLst>
              <a:ext uri="{FF2B5EF4-FFF2-40B4-BE49-F238E27FC236}">
                <a16:creationId xmlns:a16="http://schemas.microsoft.com/office/drawing/2014/main" xmlns="" id="{D4F4E3A0-A0DE-46A6-AC05-56104AF22C7B}"/>
              </a:ext>
            </a:extLst>
          </p:cNvPr>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a:extLst>
              <a:ext uri="{FF2B5EF4-FFF2-40B4-BE49-F238E27FC236}">
                <a16:creationId xmlns:a16="http://schemas.microsoft.com/office/drawing/2014/main" xmlns="" id="{772FFCD1-581B-4A15-89DC-222096424A34}"/>
              </a:ext>
            </a:extLst>
          </p:cNvPr>
          <p:cNvSpPr>
            <a:spLocks noGrp="1"/>
          </p:cNvSpPr>
          <p:nvPr>
            <p:ph type="sldNum" sz="quarter" idx="12"/>
          </p:nvPr>
        </p:nvSpPr>
        <p:spPr/>
        <p:txBody>
          <a:bodyPr/>
          <a:lstStyle/>
          <a:p>
            <a:fld id="{89375BC1-6059-4AE3-8200-EA72180E59A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4200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E6A5F8-188A-46DC-9D54-5B83DBD1AE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108721AF-675C-4DE7-87F1-E648079EEA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2FC4C2D2-81CF-4B02-AC36-2E568273EF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6C890F9-4FC1-4C7E-8801-0C9190BBE4BD}"/>
              </a:ext>
            </a:extLst>
          </p:cNvPr>
          <p:cNvSpPr>
            <a:spLocks noGrp="1"/>
          </p:cNvSpPr>
          <p:nvPr>
            <p:ph type="dt" sz="half" idx="10"/>
          </p:nvPr>
        </p:nvSpPr>
        <p:spPr/>
        <p:txBody>
          <a:bodyPr/>
          <a:lstStyle/>
          <a:p>
            <a:fld id="{042EA7DA-203A-4D7E-B55E-65DF4D6F9EC1}" type="datetimeFigureOut">
              <a:rPr lang="en-GB" smtClean="0">
                <a:solidFill>
                  <a:prstClr val="black">
                    <a:tint val="75000"/>
                  </a:prstClr>
                </a:solidFill>
              </a:rPr>
              <a:pPr/>
              <a:t>02/10/2017</a:t>
            </a:fld>
            <a:endParaRPr lang="en-GB">
              <a:solidFill>
                <a:prstClr val="black">
                  <a:tint val="75000"/>
                </a:prstClr>
              </a:solidFill>
            </a:endParaRPr>
          </a:p>
        </p:txBody>
      </p:sp>
      <p:sp>
        <p:nvSpPr>
          <p:cNvPr id="6" name="Footer Placeholder 5">
            <a:extLst>
              <a:ext uri="{FF2B5EF4-FFF2-40B4-BE49-F238E27FC236}">
                <a16:creationId xmlns:a16="http://schemas.microsoft.com/office/drawing/2014/main" xmlns="" id="{24BA4C7D-CD1F-4DAE-9E3A-F4D7257E671D}"/>
              </a:ext>
            </a:extLst>
          </p:cNvPr>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a:extLst>
              <a:ext uri="{FF2B5EF4-FFF2-40B4-BE49-F238E27FC236}">
                <a16:creationId xmlns:a16="http://schemas.microsoft.com/office/drawing/2014/main" xmlns="" id="{C751ED58-6DB3-4AEC-8D99-CED3ED205E08}"/>
              </a:ext>
            </a:extLst>
          </p:cNvPr>
          <p:cNvSpPr>
            <a:spLocks noGrp="1"/>
          </p:cNvSpPr>
          <p:nvPr>
            <p:ph type="sldNum" sz="quarter" idx="12"/>
          </p:nvPr>
        </p:nvSpPr>
        <p:spPr/>
        <p:txBody>
          <a:bodyPr/>
          <a:lstStyle/>
          <a:p>
            <a:fld id="{89375BC1-6059-4AE3-8200-EA72180E59A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49103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378CB1-3571-4F9E-AF2F-C248ACE55D6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E15805E9-5251-4E0F-A53D-A6695133255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E0A2FF2-1345-47A2-B58B-7DF7085B4746}"/>
              </a:ext>
            </a:extLst>
          </p:cNvPr>
          <p:cNvSpPr>
            <a:spLocks noGrp="1"/>
          </p:cNvSpPr>
          <p:nvPr>
            <p:ph type="dt" sz="half" idx="10"/>
          </p:nvPr>
        </p:nvSpPr>
        <p:spPr/>
        <p:txBody>
          <a:bodyPr/>
          <a:lstStyle/>
          <a:p>
            <a:fld id="{042EA7DA-203A-4D7E-B55E-65DF4D6F9EC1}" type="datetimeFigureOut">
              <a:rPr lang="en-GB" smtClean="0">
                <a:solidFill>
                  <a:prstClr val="black">
                    <a:tint val="75000"/>
                  </a:prstClr>
                </a:solidFill>
              </a:rPr>
              <a:pPr/>
              <a:t>02/10/2017</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xmlns="" id="{91EEF90F-170E-437D-B92D-759CFFEB6121}"/>
              </a:ext>
            </a:extLst>
          </p:cNvPr>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xmlns="" id="{508AE9BB-BFE4-4733-878C-49CE8F80BA2E}"/>
              </a:ext>
            </a:extLst>
          </p:cNvPr>
          <p:cNvSpPr>
            <a:spLocks noGrp="1"/>
          </p:cNvSpPr>
          <p:nvPr>
            <p:ph type="sldNum" sz="quarter" idx="12"/>
          </p:nvPr>
        </p:nvSpPr>
        <p:spPr/>
        <p:txBody>
          <a:bodyPr/>
          <a:lstStyle/>
          <a:p>
            <a:fld id="{89375BC1-6059-4AE3-8200-EA72180E59A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040261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ED4FC69-5B8A-4D08-93CA-757A6A469A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20EB71B4-4F9C-4276-8CBC-6A0DDE601D7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1BB38CA9-265A-4DA8-81DA-6272CE83ACDD}"/>
              </a:ext>
            </a:extLst>
          </p:cNvPr>
          <p:cNvSpPr>
            <a:spLocks noGrp="1"/>
          </p:cNvSpPr>
          <p:nvPr>
            <p:ph type="dt" sz="half" idx="10"/>
          </p:nvPr>
        </p:nvSpPr>
        <p:spPr/>
        <p:txBody>
          <a:bodyPr/>
          <a:lstStyle/>
          <a:p>
            <a:fld id="{042EA7DA-203A-4D7E-B55E-65DF4D6F9EC1}" type="datetimeFigureOut">
              <a:rPr lang="en-GB" smtClean="0">
                <a:solidFill>
                  <a:prstClr val="black">
                    <a:tint val="75000"/>
                  </a:prstClr>
                </a:solidFill>
              </a:rPr>
              <a:pPr/>
              <a:t>02/10/2017</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xmlns="" id="{253441F6-DBAB-4906-854A-3676DBC84CDA}"/>
              </a:ext>
            </a:extLst>
          </p:cNvPr>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xmlns="" id="{3F07B29F-74F4-4581-802B-96623D536A32}"/>
              </a:ext>
            </a:extLst>
          </p:cNvPr>
          <p:cNvSpPr>
            <a:spLocks noGrp="1"/>
          </p:cNvSpPr>
          <p:nvPr>
            <p:ph type="sldNum" sz="quarter" idx="12"/>
          </p:nvPr>
        </p:nvSpPr>
        <p:spPr/>
        <p:txBody>
          <a:bodyPr/>
          <a:lstStyle/>
          <a:p>
            <a:fld id="{89375BC1-6059-4AE3-8200-EA72180E59A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446269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A3B8806-874E-4322-AFF7-44A2A141AE63}" type="datetimeFigureOut">
              <a:rPr lang="en-GB" smtClean="0">
                <a:solidFill>
                  <a:prstClr val="black">
                    <a:tint val="75000"/>
                  </a:prstClr>
                </a:solidFill>
              </a:rPr>
              <a:pPr/>
              <a:t>02/10/2017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600F3CD-EF07-4535-8F49-D8083B47514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050816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3B8806-874E-4322-AFF7-44A2A141AE63}" type="datetimeFigureOut">
              <a:rPr lang="en-GB" smtClean="0">
                <a:solidFill>
                  <a:prstClr val="black">
                    <a:tint val="75000"/>
                  </a:prstClr>
                </a:solidFill>
              </a:rPr>
              <a:pPr/>
              <a:t>02/10/2017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600F3CD-EF07-4535-8F49-D8083B47514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795015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3B8806-874E-4322-AFF7-44A2A141AE63}" type="datetimeFigureOut">
              <a:rPr lang="en-GB" smtClean="0">
                <a:solidFill>
                  <a:prstClr val="black">
                    <a:tint val="75000"/>
                  </a:prstClr>
                </a:solidFill>
              </a:rPr>
              <a:pPr/>
              <a:t>02/10/2017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600F3CD-EF07-4535-8F49-D8083B47514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461521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A3B8806-874E-4322-AFF7-44A2A141AE63}" type="datetimeFigureOut">
              <a:rPr lang="en-GB" smtClean="0">
                <a:solidFill>
                  <a:prstClr val="black">
                    <a:tint val="75000"/>
                  </a:prstClr>
                </a:solidFill>
              </a:rPr>
              <a:pPr/>
              <a:t>02/10/2017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600F3CD-EF07-4535-8F49-D8083B47514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20277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A3B8806-874E-4322-AFF7-44A2A141AE63}" type="datetimeFigureOut">
              <a:rPr lang="en-GB" smtClean="0">
                <a:solidFill>
                  <a:prstClr val="black">
                    <a:tint val="75000"/>
                  </a:prstClr>
                </a:solidFill>
              </a:rPr>
              <a:pPr/>
              <a:t>02/10/2017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C600F3CD-EF07-4535-8F49-D8083B47514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77822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A3B8806-874E-4322-AFF7-44A2A141AE63}" type="datetimeFigureOut">
              <a:rPr lang="en-GB" smtClean="0">
                <a:solidFill>
                  <a:prstClr val="black">
                    <a:tint val="75000"/>
                  </a:prstClr>
                </a:solidFill>
              </a:rPr>
              <a:pPr/>
              <a:t>02/10/2017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C600F3CD-EF07-4535-8F49-D8083B47514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201308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3B8806-874E-4322-AFF7-44A2A141AE63}" type="datetimeFigureOut">
              <a:rPr lang="en-GB" smtClean="0">
                <a:solidFill>
                  <a:prstClr val="black">
                    <a:tint val="75000"/>
                  </a:prstClr>
                </a:solidFill>
              </a:rPr>
              <a:pPr/>
              <a:t>02/10/2017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C600F3CD-EF07-4535-8F49-D8083B47514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80386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3B8806-874E-4322-AFF7-44A2A141AE63}" type="datetimeFigureOut">
              <a:rPr lang="en-GB" smtClean="0">
                <a:solidFill>
                  <a:prstClr val="black">
                    <a:tint val="75000"/>
                  </a:prstClr>
                </a:solidFill>
              </a:rPr>
              <a:pPr/>
              <a:t>02/10/2017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600F3CD-EF07-4535-8F49-D8083B47514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876250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3B8806-874E-4322-AFF7-44A2A141AE63}" type="datetimeFigureOut">
              <a:rPr lang="en-GB" smtClean="0">
                <a:solidFill>
                  <a:prstClr val="black">
                    <a:tint val="75000"/>
                  </a:prstClr>
                </a:solidFill>
              </a:rPr>
              <a:pPr/>
              <a:t>02/10/2017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600F3CD-EF07-4535-8F49-D8083B47514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736386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3B8806-874E-4322-AFF7-44A2A141AE63}" type="datetimeFigureOut">
              <a:rPr lang="en-GB" smtClean="0">
                <a:solidFill>
                  <a:prstClr val="black">
                    <a:tint val="75000"/>
                  </a:prstClr>
                </a:solidFill>
              </a:rPr>
              <a:pPr/>
              <a:t>02/10/2017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600F3CD-EF07-4535-8F49-D8083B47514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659996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3B8806-874E-4322-AFF7-44A2A141AE63}" type="datetimeFigureOut">
              <a:rPr lang="en-GB" smtClean="0">
                <a:solidFill>
                  <a:prstClr val="black">
                    <a:tint val="75000"/>
                  </a:prstClr>
                </a:solidFill>
              </a:rPr>
              <a:pPr/>
              <a:t>02/10/2017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600F3CD-EF07-4535-8F49-D8083B47514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94589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10/2/2017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10/2/2017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10/2/2017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10/2/2017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10/2/2017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10/2/2017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10/2/2017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7027DC1-C578-4257-BC87-0BE53556E3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16720060-780C-4462-821D-1C08F5E0FF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B3BC9B3-0A6B-4A3C-A967-7034448D32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042EA7DA-203A-4D7E-B55E-65DF4D6F9EC1}" type="datetimeFigureOut">
              <a:rPr lang="en-GB" smtClean="0">
                <a:solidFill>
                  <a:prstClr val="black">
                    <a:tint val="75000"/>
                  </a:prstClr>
                </a:solidFill>
              </a:rPr>
              <a:pPr defTabSz="914400"/>
              <a:t>02/10/2017</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xmlns="" id="{EC8C5812-4C8D-4187-B434-05E529D249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xmlns="" id="{50721A72-68F8-4972-B899-ABE1B4B1B7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89375BC1-6059-4AE3-8200-EA72180E59A4}" type="slidenum">
              <a:rPr lang="en-GB" smtClean="0">
                <a:solidFill>
                  <a:prstClr val="black">
                    <a:tint val="75000"/>
                  </a:prstClr>
                </a:solidFill>
              </a:rPr>
              <a:pPr defTabSz="914400"/>
              <a:t>‹#›</a:t>
            </a:fld>
            <a:endParaRPr lang="en-GB">
              <a:solidFill>
                <a:prstClr val="black">
                  <a:tint val="75000"/>
                </a:prstClr>
              </a:solidFill>
            </a:endParaRPr>
          </a:p>
        </p:txBody>
      </p:sp>
    </p:spTree>
    <p:extLst>
      <p:ext uri="{BB962C8B-B14F-4D97-AF65-F5344CB8AC3E}">
        <p14:creationId xmlns:p14="http://schemas.microsoft.com/office/powerpoint/2010/main" val="96600400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FA3B8806-874E-4322-AFF7-44A2A141AE63}" type="datetimeFigureOut">
              <a:rPr lang="en-GB" smtClean="0">
                <a:solidFill>
                  <a:prstClr val="black">
                    <a:tint val="75000"/>
                  </a:prstClr>
                </a:solidFill>
              </a:rPr>
              <a:pPr defTabSz="914400"/>
              <a:t>02/10/2017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600F3CD-EF07-4535-8F49-D8083B475149}" type="slidenum">
              <a:rPr lang="en-GB" smtClean="0">
                <a:solidFill>
                  <a:prstClr val="black">
                    <a:tint val="75000"/>
                  </a:prstClr>
                </a:solidFill>
              </a:rPr>
              <a:pPr defTabSz="914400"/>
              <a:t>‹#›</a:t>
            </a:fld>
            <a:endParaRPr lang="en-GB">
              <a:solidFill>
                <a:prstClr val="black">
                  <a:tint val="75000"/>
                </a:prstClr>
              </a:solidFill>
            </a:endParaRPr>
          </a:p>
        </p:txBody>
      </p:sp>
    </p:spTree>
    <p:extLst>
      <p:ext uri="{BB962C8B-B14F-4D97-AF65-F5344CB8AC3E}">
        <p14:creationId xmlns:p14="http://schemas.microsoft.com/office/powerpoint/2010/main" val="36221708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862313"/>
          </a:xfrm>
        </p:spPr>
        <p:txBody>
          <a:bodyPr>
            <a:normAutofit/>
          </a:bodyPr>
          <a:lstStyle/>
          <a:p>
            <a:pPr algn="ctr"/>
            <a:r>
              <a:rPr lang="en-GB" sz="3600" b="1" dirty="0" smtClean="0"/>
              <a:t>3</a:t>
            </a:r>
            <a:endParaRPr lang="en-GB" sz="3600" b="1" dirty="0"/>
          </a:p>
        </p:txBody>
      </p:sp>
      <p:sp>
        <p:nvSpPr>
          <p:cNvPr id="5" name="Content Placeholder 4"/>
          <p:cNvSpPr>
            <a:spLocks noGrp="1"/>
          </p:cNvSpPr>
          <p:nvPr>
            <p:ph idx="1"/>
          </p:nvPr>
        </p:nvSpPr>
        <p:spPr>
          <a:xfrm>
            <a:off x="838200" y="1301578"/>
            <a:ext cx="10515600" cy="4875385"/>
          </a:xfrm>
        </p:spPr>
        <p:txBody>
          <a:bodyPr>
            <a:normAutofit/>
          </a:bodyPr>
          <a:lstStyle/>
          <a:p>
            <a:r>
              <a:rPr lang="en-GB" sz="1800" dirty="0" smtClean="0">
                <a:latin typeface="Tw Cen MT" panose="020B0602020104020603" pitchFamily="34" charset="0"/>
              </a:rPr>
              <a:t>Overall this chapter speaks about Jeanette’s education and the role of religion in the family.</a:t>
            </a:r>
          </a:p>
          <a:p>
            <a:endParaRPr lang="en-GB" sz="1800" dirty="0">
              <a:latin typeface="Tw Cen MT" panose="020B0602020104020603" pitchFamily="34" charset="0"/>
            </a:endParaRPr>
          </a:p>
          <a:p>
            <a:r>
              <a:rPr lang="en-GB" sz="1800" dirty="0" smtClean="0">
                <a:latin typeface="Tw Cen MT" panose="020B0602020104020603" pitchFamily="34" charset="0"/>
              </a:rPr>
              <a:t>Mother </a:t>
            </a:r>
            <a:r>
              <a:rPr lang="en-GB" sz="1800" dirty="0" smtClean="0">
                <a:latin typeface="Tw Cen MT" panose="020B0602020104020603" pitchFamily="34" charset="0"/>
              </a:rPr>
              <a:t>is educated and well read, father is uneducated as he left school at 12 to work in docks</a:t>
            </a:r>
          </a:p>
          <a:p>
            <a:r>
              <a:rPr lang="en-GB" sz="1800" dirty="0" smtClean="0">
                <a:latin typeface="Tw Cen MT" panose="020B0602020104020603" pitchFamily="34" charset="0"/>
              </a:rPr>
              <a:t>“MY MOTHER WAS IN CHARGE of language”</a:t>
            </a:r>
          </a:p>
          <a:p>
            <a:r>
              <a:rPr lang="en-GB" sz="1800" dirty="0" smtClean="0">
                <a:latin typeface="Tw Cen MT" panose="020B0602020104020603" pitchFamily="34" charset="0"/>
              </a:rPr>
              <a:t>Mrs Winterson read the Bible for half an hour every night to Jeanette and her father</a:t>
            </a:r>
          </a:p>
          <a:p>
            <a:r>
              <a:rPr lang="en-GB" sz="1800" dirty="0" smtClean="0">
                <a:latin typeface="Tw Cen MT" panose="020B0602020104020603" pitchFamily="34" charset="0"/>
              </a:rPr>
              <a:t>Talks about how her mother often misquoted lines from Shakespeare and the bible and directed them at Jeanette – e.g. </a:t>
            </a:r>
            <a:r>
              <a:rPr lang="en-GB" sz="1800" dirty="0">
                <a:latin typeface="Tw Cen MT" panose="020B0602020104020603" pitchFamily="34" charset="0"/>
              </a:rPr>
              <a:t> ‘She's a fault to heaven, a fault against the dead, and a fault to nature.’</a:t>
            </a:r>
            <a:endParaRPr lang="en-GB" sz="1800" dirty="0" smtClean="0">
              <a:latin typeface="Tw Cen MT" panose="020B0602020104020603" pitchFamily="34" charset="0"/>
            </a:endParaRPr>
          </a:p>
          <a:p>
            <a:r>
              <a:rPr lang="en-GB" sz="1800" dirty="0" smtClean="0">
                <a:latin typeface="Tw Cen MT" panose="020B0602020104020603" pitchFamily="34" charset="0"/>
              </a:rPr>
              <a:t>Talks about the effects if visual culture, TV culture and mass culture had on the dialect up north</a:t>
            </a:r>
          </a:p>
          <a:p>
            <a:r>
              <a:rPr lang="en-GB" sz="1800" dirty="0" smtClean="0">
                <a:latin typeface="Tw Cen MT" panose="020B0602020104020603" pitchFamily="34" charset="0"/>
              </a:rPr>
              <a:t>Mrs </a:t>
            </a:r>
            <a:r>
              <a:rPr lang="en-GB" sz="1800" dirty="0" smtClean="0">
                <a:latin typeface="Tw Cen MT" panose="020B0602020104020603" pitchFamily="34" charset="0"/>
              </a:rPr>
              <a:t>Winterson’s </a:t>
            </a:r>
            <a:r>
              <a:rPr lang="en-GB" sz="1800" dirty="0" smtClean="0">
                <a:latin typeface="Tw Cen MT" panose="020B0602020104020603" pitchFamily="34" charset="0"/>
              </a:rPr>
              <a:t>life in the war – playing the accordion in air raid shelter, sewing parachutes</a:t>
            </a:r>
          </a:p>
          <a:p>
            <a:r>
              <a:rPr lang="en-GB" sz="1800" dirty="0" smtClean="0">
                <a:latin typeface="Tw Cen MT" panose="020B0602020104020603" pitchFamily="34" charset="0"/>
              </a:rPr>
              <a:t>The idea that Jeanette was her mothers miracle “in disguise”, which her mother never took</a:t>
            </a:r>
          </a:p>
          <a:p>
            <a:endParaRPr lang="en-GB" sz="1200" dirty="0"/>
          </a:p>
        </p:txBody>
      </p:sp>
    </p:spTree>
    <p:extLst>
      <p:ext uri="{BB962C8B-B14F-4D97-AF65-F5344CB8AC3E}">
        <p14:creationId xmlns:p14="http://schemas.microsoft.com/office/powerpoint/2010/main" val="3603972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0BF119-5EF4-4951-A844-C98A4D88FE70}"/>
              </a:ext>
            </a:extLst>
          </p:cNvPr>
          <p:cNvSpPr>
            <a:spLocks noGrp="1"/>
          </p:cNvSpPr>
          <p:nvPr>
            <p:ph type="title"/>
          </p:nvPr>
        </p:nvSpPr>
        <p:spPr>
          <a:xfrm>
            <a:off x="1024128" y="0"/>
            <a:ext cx="9720072" cy="1499616"/>
          </a:xfrm>
        </p:spPr>
        <p:txBody>
          <a:bodyPr>
            <a:normAutofit/>
          </a:bodyPr>
          <a:lstStyle/>
          <a:p>
            <a:r>
              <a:rPr lang="en-GB" sz="4400" dirty="0"/>
              <a:t>Literary and linguistic features in chapter 3:</a:t>
            </a:r>
          </a:p>
        </p:txBody>
      </p:sp>
      <p:sp>
        <p:nvSpPr>
          <p:cNvPr id="3" name="Content Placeholder 2">
            <a:extLst>
              <a:ext uri="{FF2B5EF4-FFF2-40B4-BE49-F238E27FC236}">
                <a16:creationId xmlns:a16="http://schemas.microsoft.com/office/drawing/2014/main" xmlns="" id="{4156E7DF-3924-45A0-AD6A-9AB0A616D876}"/>
              </a:ext>
            </a:extLst>
          </p:cNvPr>
          <p:cNvSpPr>
            <a:spLocks noGrp="1"/>
          </p:cNvSpPr>
          <p:nvPr>
            <p:ph idx="1"/>
          </p:nvPr>
        </p:nvSpPr>
        <p:spPr>
          <a:xfrm>
            <a:off x="891019" y="1070657"/>
            <a:ext cx="11167872" cy="5295418"/>
          </a:xfrm>
        </p:spPr>
        <p:txBody>
          <a:bodyPr>
            <a:noAutofit/>
          </a:bodyPr>
          <a:lstStyle/>
          <a:p>
            <a:pPr>
              <a:buFont typeface="Arial" panose="020B0604020202020204" pitchFamily="34" charset="0"/>
              <a:buChar char="•"/>
            </a:pPr>
            <a:r>
              <a:rPr lang="en-GB" sz="1900" dirty="0"/>
              <a:t> Manipulation of biblical references for humorous effect. </a:t>
            </a:r>
            <a:br>
              <a:rPr lang="en-GB" sz="1900" dirty="0"/>
            </a:br>
            <a:r>
              <a:rPr lang="en-GB" sz="1900" b="1" dirty="0"/>
              <a:t>‘In The Beginning Was The Word’, </a:t>
            </a:r>
            <a:r>
              <a:rPr lang="en-GB" sz="1900" dirty="0"/>
              <a:t>changing the original quote: ‘In the beginning God created the heavens and the earth.’ This introduces chapter 3 to the reader and hints of the future content in the chapter: religion. Page 26</a:t>
            </a:r>
          </a:p>
          <a:p>
            <a:pPr>
              <a:buFont typeface="Arial" panose="020B0604020202020204" pitchFamily="34" charset="0"/>
              <a:buChar char="•"/>
            </a:pPr>
            <a:r>
              <a:rPr lang="en-GB" sz="1900" dirty="0"/>
              <a:t> Use of hypophora in order to engage the reader.</a:t>
            </a:r>
            <a:br>
              <a:rPr lang="en-GB" sz="1900" dirty="0"/>
            </a:br>
            <a:r>
              <a:rPr lang="en-GB" sz="1900" dirty="0"/>
              <a:t>Hypophora is when the speaker poses a question to which they then proceed to answer themselves, (also known as anthypophora or antipophora. </a:t>
            </a:r>
            <a:br>
              <a:rPr lang="en-GB" sz="1900" dirty="0"/>
            </a:br>
            <a:r>
              <a:rPr lang="en-GB" sz="1900" b="1" dirty="0"/>
              <a:t>‘Why not? It wasn’t difficult it was the language of the 1611 Bible’. </a:t>
            </a:r>
            <a:r>
              <a:rPr lang="en-GB" sz="1900" dirty="0"/>
              <a:t>The rhetorical question makes the reader question it themselves before the speaker then proceeds to answer the interrogative, resulting in the reader being engaged. Page 28</a:t>
            </a:r>
          </a:p>
          <a:p>
            <a:pPr>
              <a:buFont typeface="Arial" panose="020B0604020202020204" pitchFamily="34" charset="0"/>
              <a:buChar char="•"/>
            </a:pPr>
            <a:r>
              <a:rPr lang="en-GB" sz="1900" dirty="0"/>
              <a:t> Use of low frequency, high register lexis. </a:t>
            </a:r>
            <a:br>
              <a:rPr lang="en-GB" sz="1900" dirty="0"/>
            </a:br>
            <a:r>
              <a:rPr lang="en-GB" sz="1900" dirty="0"/>
              <a:t>‘</a:t>
            </a:r>
            <a:r>
              <a:rPr lang="en-GB" sz="1900" b="1" dirty="0"/>
              <a:t>continuity</a:t>
            </a:r>
            <a:r>
              <a:rPr lang="en-GB" sz="1900" dirty="0"/>
              <a:t>’ page 28, ‘</a:t>
            </a:r>
            <a:r>
              <a:rPr lang="en-GB" sz="1900" b="1" dirty="0"/>
              <a:t>suitably sepulchral tone</a:t>
            </a:r>
            <a:r>
              <a:rPr lang="en-GB" sz="1900" dirty="0"/>
              <a:t>’ page 29 and ‘</a:t>
            </a:r>
            <a:r>
              <a:rPr lang="en-GB" sz="1900" b="1" dirty="0"/>
              <a:t>metaphysical poets</a:t>
            </a:r>
            <a:r>
              <a:rPr lang="en-GB" sz="1900" dirty="0"/>
              <a:t>’ page 28. This use of lexis highlights to the reader the flare the speaker has for writing and her passion.</a:t>
            </a:r>
          </a:p>
          <a:p>
            <a:pPr>
              <a:buFont typeface="Arial" panose="020B0604020202020204" pitchFamily="34" charset="0"/>
              <a:buChar char="•"/>
            </a:pPr>
            <a:r>
              <a:rPr lang="en-GB" sz="1900" dirty="0"/>
              <a:t> Reference to Biblical quotes.</a:t>
            </a:r>
            <a:br>
              <a:rPr lang="en-GB" sz="1900" dirty="0"/>
            </a:br>
            <a:r>
              <a:rPr lang="en-GB" sz="1900" dirty="0"/>
              <a:t>‘</a:t>
            </a:r>
            <a:r>
              <a:rPr lang="en-GB" sz="1900" b="1" dirty="0"/>
              <a:t>ask not for whom the bell tolls</a:t>
            </a:r>
            <a:r>
              <a:rPr lang="en-GB" sz="1900" dirty="0"/>
              <a:t>’, the quotation uses low frequency, archaic language which infers to the reader Mrs Winterson’s typically old-fashioned nature and standards </a:t>
            </a:r>
            <a:r>
              <a:rPr lang="en-GB" sz="1900" dirty="0" err="1"/>
              <a:t>ie</a:t>
            </a:r>
            <a:r>
              <a:rPr lang="en-GB" sz="1900" dirty="0"/>
              <a:t>: her attitude towards Jeanette’s sexuality. Page 29</a:t>
            </a:r>
          </a:p>
          <a:p>
            <a:pPr>
              <a:buFont typeface="Arial" panose="020B0604020202020204" pitchFamily="34" charset="0"/>
              <a:buChar char="•"/>
            </a:pPr>
            <a:r>
              <a:rPr lang="en-GB" sz="1900" dirty="0"/>
              <a:t>Imagery of Jeanette’s mother. </a:t>
            </a:r>
            <a:br>
              <a:rPr lang="en-GB" sz="1900" dirty="0"/>
            </a:br>
            <a:r>
              <a:rPr lang="en-GB" sz="1900" dirty="0"/>
              <a:t>‘</a:t>
            </a:r>
            <a:r>
              <a:rPr lang="en-GB" sz="1900" b="1" dirty="0"/>
              <a:t>being apocalyptic by nature</a:t>
            </a:r>
            <a:r>
              <a:rPr lang="en-GB" sz="1900" dirty="0"/>
              <a:t>’, a metaphorical description of Mrs Winterson, in order to entertain the reader with the </a:t>
            </a:r>
            <a:r>
              <a:rPr lang="en-GB" sz="1900" dirty="0" err="1"/>
              <a:t>witt</a:t>
            </a:r>
            <a:r>
              <a:rPr lang="en-GB" sz="1900" dirty="0"/>
              <a:t> of the speaker. Page 28</a:t>
            </a:r>
            <a:r>
              <a:rPr lang="en-GB" sz="2000" dirty="0"/>
              <a:t/>
            </a:r>
            <a:br>
              <a:rPr lang="en-GB" sz="2000" dirty="0"/>
            </a:br>
            <a:endParaRPr lang="en-GB" sz="2000" dirty="0"/>
          </a:p>
        </p:txBody>
      </p:sp>
    </p:spTree>
    <p:extLst>
      <p:ext uri="{BB962C8B-B14F-4D97-AF65-F5344CB8AC3E}">
        <p14:creationId xmlns:p14="http://schemas.microsoft.com/office/powerpoint/2010/main" val="609342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7A6DBA21-A1E3-4CEE-927D-0364A7D64DF3}"/>
              </a:ext>
            </a:extLst>
          </p:cNvPr>
          <p:cNvSpPr>
            <a:spLocks noGrp="1"/>
          </p:cNvSpPr>
          <p:nvPr>
            <p:ph type="title"/>
          </p:nvPr>
        </p:nvSpPr>
        <p:spPr>
          <a:xfrm>
            <a:off x="1032164" y="-258330"/>
            <a:ext cx="10515600" cy="1325563"/>
          </a:xfrm>
        </p:spPr>
        <p:txBody>
          <a:bodyPr/>
          <a:lstStyle/>
          <a:p>
            <a:r>
              <a:rPr lang="en-GB" dirty="0"/>
              <a:t> </a:t>
            </a:r>
            <a:r>
              <a:rPr lang="en-GB" dirty="0">
                <a:latin typeface="Tw Cen MT" panose="020B0602020104020603" pitchFamily="34" charset="0"/>
              </a:rPr>
              <a:t>Genre, audience and purpose of the text.</a:t>
            </a:r>
          </a:p>
        </p:txBody>
      </p:sp>
      <p:sp>
        <p:nvSpPr>
          <p:cNvPr id="5" name="Content Placeholder 4">
            <a:extLst>
              <a:ext uri="{FF2B5EF4-FFF2-40B4-BE49-F238E27FC236}">
                <a16:creationId xmlns:a16="http://schemas.microsoft.com/office/drawing/2014/main" xmlns="" id="{30EE1304-E0E5-46C4-A245-C6FC1018B67B}"/>
              </a:ext>
            </a:extLst>
          </p:cNvPr>
          <p:cNvSpPr>
            <a:spLocks noGrp="1"/>
          </p:cNvSpPr>
          <p:nvPr>
            <p:ph idx="1"/>
          </p:nvPr>
        </p:nvSpPr>
        <p:spPr>
          <a:xfrm>
            <a:off x="249382" y="1025668"/>
            <a:ext cx="11582400" cy="5693184"/>
          </a:xfrm>
        </p:spPr>
        <p:txBody>
          <a:bodyPr>
            <a:normAutofit fontScale="92500" lnSpcReduction="20000"/>
          </a:bodyPr>
          <a:lstStyle/>
          <a:p>
            <a:pPr marL="0" indent="0">
              <a:buNone/>
            </a:pPr>
            <a:r>
              <a:rPr lang="en-GB" dirty="0">
                <a:latin typeface="Tw Cen MT" panose="020B0602020104020603" pitchFamily="34" charset="0"/>
              </a:rPr>
              <a:t>On page 32; ‘she was so proud of her handwriting… I did cry. Why is the measure of love loss?’ – In this section Jeanette adheres to the autobiography genre. She is reminiscing about her mother, recalling her personal traits and a note that her mother left after she died. This demonstrates the genre, as Jeanette is sharing past experiences that led to her insights, and addresses the reader directly, with a rhetorical question, detailing what she has learnt; her mother dying </a:t>
            </a:r>
            <a:r>
              <a:rPr lang="en-GB" dirty="0" smtClean="0">
                <a:latin typeface="Tw Cen MT" panose="020B0602020104020603" pitchFamily="34" charset="0"/>
              </a:rPr>
              <a:t>has </a:t>
            </a:r>
            <a:r>
              <a:rPr lang="en-GB" dirty="0">
                <a:latin typeface="Tw Cen MT" panose="020B0602020104020603" pitchFamily="34" charset="0"/>
              </a:rPr>
              <a:t>influenced her perception of love.</a:t>
            </a:r>
          </a:p>
          <a:p>
            <a:pPr marL="0" indent="0">
              <a:buNone/>
            </a:pPr>
            <a:endParaRPr lang="en-GB" dirty="0">
              <a:latin typeface="Tw Cen MT" panose="020B0602020104020603" pitchFamily="34" charset="0"/>
            </a:endParaRPr>
          </a:p>
          <a:p>
            <a:pPr marL="0" indent="0">
              <a:buNone/>
            </a:pPr>
            <a:r>
              <a:rPr lang="en-GB" dirty="0">
                <a:latin typeface="Tw Cen MT" panose="020B0602020104020603" pitchFamily="34" charset="0"/>
              </a:rPr>
              <a:t>On page 29 Jeanette, uses lexis such ‘sepulchral’ and ‘evangelically’. She also references, the work of John Donne; where a favourite phrase from Jeanette’s mother originates, ‘ask not for bell tolls’ – this suggests that Jeanette assumes the audience has knowledge and an interest in literature. In addition an understanding of high register, low frequency lexis and archaic maxims. </a:t>
            </a:r>
          </a:p>
          <a:p>
            <a:pPr marL="0" indent="0">
              <a:buNone/>
            </a:pPr>
            <a:endParaRPr lang="en-GB" dirty="0">
              <a:latin typeface="Tw Cen MT" panose="020B0602020104020603" pitchFamily="34" charset="0"/>
            </a:endParaRPr>
          </a:p>
          <a:p>
            <a:pPr marL="0" indent="0">
              <a:buNone/>
            </a:pPr>
            <a:r>
              <a:rPr lang="en-GB" dirty="0">
                <a:latin typeface="Tw Cen MT" panose="020B0602020104020603" pitchFamily="34" charset="0"/>
              </a:rPr>
              <a:t>‘it was a useful continuity, destroyed by well-meaning, well-educated types’ page 28 – This quote was in reference to archaic language being removed from modern bibles. In this section Jeanette is putting forward her opinion trying to persuade, subverting the primary purpose, which is to entertain.</a:t>
            </a:r>
          </a:p>
        </p:txBody>
      </p:sp>
    </p:spTree>
    <p:extLst>
      <p:ext uri="{BB962C8B-B14F-4D97-AF65-F5344CB8AC3E}">
        <p14:creationId xmlns:p14="http://schemas.microsoft.com/office/powerpoint/2010/main" val="19318065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47</TotalTime>
  <Words>338</Words>
  <Application>Microsoft Office PowerPoint</Application>
  <PresentationFormat>Widescreen</PresentationFormat>
  <Paragraphs>22</Paragraphs>
  <Slides>3</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vt:i4>
      </vt:variant>
    </vt:vector>
  </HeadingPairs>
  <TitlesOfParts>
    <vt:vector size="12" baseType="lpstr">
      <vt:lpstr>Arial</vt:lpstr>
      <vt:lpstr>Calibri</vt:lpstr>
      <vt:lpstr>Calibri Light</vt:lpstr>
      <vt:lpstr>Tw Cen MT</vt:lpstr>
      <vt:lpstr>Tw Cen MT Condensed</vt:lpstr>
      <vt:lpstr>Wingdings 3</vt:lpstr>
      <vt:lpstr>Integral</vt:lpstr>
      <vt:lpstr>Office Theme</vt:lpstr>
      <vt:lpstr>1_Office Theme</vt:lpstr>
      <vt:lpstr>3</vt:lpstr>
      <vt:lpstr>Literary and linguistic features in chapter 3:</vt:lpstr>
      <vt:lpstr> Genre, audience and purpose of the text.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Adams</dc:creator>
  <cp:lastModifiedBy>Emma J Adams (165115)</cp:lastModifiedBy>
  <cp:revision>17</cp:revision>
  <dcterms:created xsi:type="dcterms:W3CDTF">2017-10-01T17:01:52Z</dcterms:created>
  <dcterms:modified xsi:type="dcterms:W3CDTF">2017-10-02T11:39:34Z</dcterms:modified>
</cp:coreProperties>
</file>