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58" r:id="rId5"/>
    <p:sldId id="260" r:id="rId6"/>
    <p:sldId id="267" r:id="rId7"/>
    <p:sldId id="261" r:id="rId8"/>
    <p:sldId id="262" r:id="rId9"/>
    <p:sldId id="263" r:id="rId10"/>
    <p:sldId id="264" r:id="rId11"/>
    <p:sldId id="265"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Kinder" initials="DK" lastIdx="1" clrIdx="0">
    <p:extLst>
      <p:ext uri="{19B8F6BF-5375-455C-9EA6-DF929625EA0E}">
        <p15:presenceInfo xmlns:p15="http://schemas.microsoft.com/office/powerpoint/2012/main" userId="1b1dab26248f4e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4" d="100"/>
          <a:sy n="104" d="100"/>
        </p:scale>
        <p:origin x="12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0072F-F194-4BA1-8CC8-9E2F3C0065C1}" type="datetimeFigureOut">
              <a:rPr lang="en-GB" smtClean="0"/>
              <a:t>13/03/2017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8FD55-92EC-4883-B50B-D7FAC75EFF75}" type="slidenum">
              <a:rPr lang="en-GB" smtClean="0"/>
              <a:t>‹#›</a:t>
            </a:fld>
            <a:endParaRPr lang="en-GB"/>
          </a:p>
        </p:txBody>
      </p:sp>
    </p:spTree>
    <p:extLst>
      <p:ext uri="{BB962C8B-B14F-4D97-AF65-F5344CB8AC3E}">
        <p14:creationId xmlns:p14="http://schemas.microsoft.com/office/powerpoint/2010/main" val="4272905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Aims and objectives:  introduction.  This week is all about offering an overview of each of the poems – explaining how they could be interpreted according to the criteria of the specification.   Requested to revise the two chimney sweepers:  5 mins</a:t>
            </a:r>
          </a:p>
        </p:txBody>
      </p:sp>
      <p:sp>
        <p:nvSpPr>
          <p:cNvPr id="4" name="Slide Number Placeholder 3"/>
          <p:cNvSpPr>
            <a:spLocks noGrp="1"/>
          </p:cNvSpPr>
          <p:nvPr>
            <p:ph type="sldNum" sz="quarter" idx="10"/>
          </p:nvPr>
        </p:nvSpPr>
        <p:spPr/>
        <p:txBody>
          <a:bodyPr/>
          <a:lstStyle/>
          <a:p>
            <a:fld id="{91E8FD55-92EC-4883-B50B-D7FAC75EFF75}" type="slidenum">
              <a:rPr lang="en-GB" smtClean="0"/>
              <a:t>1</a:t>
            </a:fld>
            <a:endParaRPr lang="en-GB"/>
          </a:p>
        </p:txBody>
      </p:sp>
    </p:spTree>
    <p:extLst>
      <p:ext uri="{BB962C8B-B14F-4D97-AF65-F5344CB8AC3E}">
        <p14:creationId xmlns:p14="http://schemas.microsoft.com/office/powerpoint/2010/main" val="4032113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Underlining the idea of the innocent speaker who does not appreciate the full implications of what he is saying, or of one who uses words and happy visions to blot out the painful reality of his life.</a:t>
            </a:r>
          </a:p>
          <a:p>
            <a:endParaRPr lang="en-GB" dirty="0"/>
          </a:p>
        </p:txBody>
      </p:sp>
      <p:sp>
        <p:nvSpPr>
          <p:cNvPr id="4" name="Slide Number Placeholder 3"/>
          <p:cNvSpPr>
            <a:spLocks noGrp="1"/>
          </p:cNvSpPr>
          <p:nvPr>
            <p:ph type="sldNum" sz="quarter" idx="10"/>
          </p:nvPr>
        </p:nvSpPr>
        <p:spPr/>
        <p:txBody>
          <a:bodyPr/>
          <a:lstStyle/>
          <a:p>
            <a:fld id="{91E8FD55-92EC-4883-B50B-D7FAC75EFF75}" type="slidenum">
              <a:rPr lang="en-GB" smtClean="0"/>
              <a:t>10</a:t>
            </a:fld>
            <a:endParaRPr lang="en-GB"/>
          </a:p>
        </p:txBody>
      </p:sp>
    </p:spTree>
    <p:extLst>
      <p:ext uri="{BB962C8B-B14F-4D97-AF65-F5344CB8AC3E}">
        <p14:creationId xmlns:p14="http://schemas.microsoft.com/office/powerpoint/2010/main" val="1279104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E8FD55-92EC-4883-B50B-D7FAC75EFF75}" type="slidenum">
              <a:rPr lang="en-GB" smtClean="0"/>
              <a:t>11</a:t>
            </a:fld>
            <a:endParaRPr lang="en-GB"/>
          </a:p>
        </p:txBody>
      </p:sp>
    </p:spTree>
    <p:extLst>
      <p:ext uri="{BB962C8B-B14F-4D97-AF65-F5344CB8AC3E}">
        <p14:creationId xmlns:p14="http://schemas.microsoft.com/office/powerpoint/2010/main" val="18356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E8FD55-92EC-4883-B50B-D7FAC75EFF75}" type="slidenum">
              <a:rPr lang="en-GB" smtClean="0"/>
              <a:t>12</a:t>
            </a:fld>
            <a:endParaRPr lang="en-GB"/>
          </a:p>
        </p:txBody>
      </p:sp>
    </p:spTree>
    <p:extLst>
      <p:ext uri="{BB962C8B-B14F-4D97-AF65-F5344CB8AC3E}">
        <p14:creationId xmlns:p14="http://schemas.microsoft.com/office/powerpoint/2010/main" val="1652655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E8FD55-92EC-4883-B50B-D7FAC75EFF75}" type="slidenum">
              <a:rPr lang="en-GB" smtClean="0"/>
              <a:t>13</a:t>
            </a:fld>
            <a:endParaRPr lang="en-GB"/>
          </a:p>
        </p:txBody>
      </p:sp>
    </p:spTree>
    <p:extLst>
      <p:ext uri="{BB962C8B-B14F-4D97-AF65-F5344CB8AC3E}">
        <p14:creationId xmlns:p14="http://schemas.microsoft.com/office/powerpoint/2010/main" val="3799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started by looking at the engravings:  contrasting colours and depiction of children.  5 mins</a:t>
            </a:r>
          </a:p>
        </p:txBody>
      </p:sp>
      <p:sp>
        <p:nvSpPr>
          <p:cNvPr id="4" name="Slide Number Placeholder 3"/>
          <p:cNvSpPr>
            <a:spLocks noGrp="1"/>
          </p:cNvSpPr>
          <p:nvPr>
            <p:ph type="sldNum" sz="quarter" idx="10"/>
          </p:nvPr>
        </p:nvSpPr>
        <p:spPr/>
        <p:txBody>
          <a:bodyPr/>
          <a:lstStyle/>
          <a:p>
            <a:fld id="{91E8FD55-92EC-4883-B50B-D7FAC75EFF75}" type="slidenum">
              <a:rPr lang="en-GB" smtClean="0"/>
              <a:t>2</a:t>
            </a:fld>
            <a:endParaRPr lang="en-GB"/>
          </a:p>
        </p:txBody>
      </p:sp>
    </p:spTree>
    <p:extLst>
      <p:ext uri="{BB962C8B-B14F-4D97-AF65-F5344CB8AC3E}">
        <p14:creationId xmlns:p14="http://schemas.microsoft.com/office/powerpoint/2010/main" val="316682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 found…. 5 mins</a:t>
            </a:r>
          </a:p>
        </p:txBody>
      </p:sp>
      <p:sp>
        <p:nvSpPr>
          <p:cNvPr id="4" name="Slide Number Placeholder 3"/>
          <p:cNvSpPr>
            <a:spLocks noGrp="1"/>
          </p:cNvSpPr>
          <p:nvPr>
            <p:ph type="sldNum" sz="quarter" idx="10"/>
          </p:nvPr>
        </p:nvSpPr>
        <p:spPr/>
        <p:txBody>
          <a:bodyPr/>
          <a:lstStyle/>
          <a:p>
            <a:fld id="{91E8FD55-92EC-4883-B50B-D7FAC75EFF75}" type="slidenum">
              <a:rPr lang="en-GB" smtClean="0"/>
              <a:t>3</a:t>
            </a:fld>
            <a:endParaRPr lang="en-GB"/>
          </a:p>
        </p:txBody>
      </p:sp>
    </p:spTree>
    <p:extLst>
      <p:ext uri="{BB962C8B-B14F-4D97-AF65-F5344CB8AC3E}">
        <p14:creationId xmlns:p14="http://schemas.microsoft.com/office/powerpoint/2010/main" val="3795891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in contrast 5 mins</a:t>
            </a:r>
          </a:p>
        </p:txBody>
      </p:sp>
      <p:sp>
        <p:nvSpPr>
          <p:cNvPr id="4" name="Slide Number Placeholder 3"/>
          <p:cNvSpPr>
            <a:spLocks noGrp="1"/>
          </p:cNvSpPr>
          <p:nvPr>
            <p:ph type="sldNum" sz="quarter" idx="10"/>
          </p:nvPr>
        </p:nvSpPr>
        <p:spPr/>
        <p:txBody>
          <a:bodyPr/>
          <a:lstStyle/>
          <a:p>
            <a:fld id="{91E8FD55-92EC-4883-B50B-D7FAC75EFF75}" type="slidenum">
              <a:rPr lang="en-GB" smtClean="0"/>
              <a:t>4</a:t>
            </a:fld>
            <a:endParaRPr lang="en-GB"/>
          </a:p>
        </p:txBody>
      </p:sp>
    </p:spTree>
    <p:extLst>
      <p:ext uri="{BB962C8B-B14F-4D97-AF65-F5344CB8AC3E}">
        <p14:creationId xmlns:p14="http://schemas.microsoft.com/office/powerpoint/2010/main" val="3407284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 of the context that I might include.   </a:t>
            </a:r>
          </a:p>
        </p:txBody>
      </p:sp>
      <p:sp>
        <p:nvSpPr>
          <p:cNvPr id="4" name="Slide Number Placeholder 3"/>
          <p:cNvSpPr>
            <a:spLocks noGrp="1"/>
          </p:cNvSpPr>
          <p:nvPr>
            <p:ph type="sldNum" sz="quarter" idx="10"/>
          </p:nvPr>
        </p:nvSpPr>
        <p:spPr/>
        <p:txBody>
          <a:bodyPr/>
          <a:lstStyle/>
          <a:p>
            <a:fld id="{91E8FD55-92EC-4883-B50B-D7FAC75EFF75}" type="slidenum">
              <a:rPr lang="en-GB" smtClean="0"/>
              <a:t>5</a:t>
            </a:fld>
            <a:endParaRPr lang="en-GB"/>
          </a:p>
        </p:txBody>
      </p:sp>
    </p:spTree>
    <p:extLst>
      <p:ext uri="{BB962C8B-B14F-4D97-AF65-F5344CB8AC3E}">
        <p14:creationId xmlns:p14="http://schemas.microsoft.com/office/powerpoint/2010/main" val="387179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Idea that I would start with a thesis.  5 mins  The sin of organised religion, as Blake sees it, is to prevent people from seeing things as they are by training them in the fallacy of received wisdom. Just as the child’s parents fail to perceive his misery, so they fail to perceive the lack of spiritual truth in the doctrines and practices of the church.</a:t>
            </a:r>
          </a:p>
          <a:p>
            <a:endParaRPr lang="en-GB" dirty="0"/>
          </a:p>
        </p:txBody>
      </p:sp>
      <p:sp>
        <p:nvSpPr>
          <p:cNvPr id="4" name="Slide Number Placeholder 3"/>
          <p:cNvSpPr>
            <a:spLocks noGrp="1"/>
          </p:cNvSpPr>
          <p:nvPr>
            <p:ph type="sldNum" sz="quarter" idx="10"/>
          </p:nvPr>
        </p:nvSpPr>
        <p:spPr/>
        <p:txBody>
          <a:bodyPr/>
          <a:lstStyle/>
          <a:p>
            <a:fld id="{91E8FD55-92EC-4883-B50B-D7FAC75EFF75}" type="slidenum">
              <a:rPr lang="en-GB" smtClean="0"/>
              <a:t>6</a:t>
            </a:fld>
            <a:endParaRPr lang="en-GB"/>
          </a:p>
        </p:txBody>
      </p:sp>
    </p:spTree>
    <p:extLst>
      <p:ext uri="{BB962C8B-B14F-4D97-AF65-F5344CB8AC3E}">
        <p14:creationId xmlns:p14="http://schemas.microsoft.com/office/powerpoint/2010/main" val="542065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E8FD55-92EC-4883-B50B-D7FAC75EFF75}" type="slidenum">
              <a:rPr lang="en-GB" smtClean="0"/>
              <a:t>7</a:t>
            </a:fld>
            <a:endParaRPr lang="en-GB"/>
          </a:p>
        </p:txBody>
      </p:sp>
    </p:spTree>
    <p:extLst>
      <p:ext uri="{BB962C8B-B14F-4D97-AF65-F5344CB8AC3E}">
        <p14:creationId xmlns:p14="http://schemas.microsoft.com/office/powerpoint/2010/main" val="66774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E8FD55-92EC-4883-B50B-D7FAC75EFF75}" type="slidenum">
              <a:rPr lang="en-GB" smtClean="0"/>
              <a:t>8</a:t>
            </a:fld>
            <a:endParaRPr lang="en-GB"/>
          </a:p>
        </p:txBody>
      </p:sp>
    </p:spTree>
    <p:extLst>
      <p:ext uri="{BB962C8B-B14F-4D97-AF65-F5344CB8AC3E}">
        <p14:creationId xmlns:p14="http://schemas.microsoft.com/office/powerpoint/2010/main" val="3906756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E8FD55-92EC-4883-B50B-D7FAC75EFF75}" type="slidenum">
              <a:rPr lang="en-GB" smtClean="0"/>
              <a:t>9</a:t>
            </a:fld>
            <a:endParaRPr lang="en-GB"/>
          </a:p>
        </p:txBody>
      </p:sp>
    </p:spTree>
    <p:extLst>
      <p:ext uri="{BB962C8B-B14F-4D97-AF65-F5344CB8AC3E}">
        <p14:creationId xmlns:p14="http://schemas.microsoft.com/office/powerpoint/2010/main" val="796749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1A84813-C621-4CD2-9610-41B2C2484B88}"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AA57C-DCBD-48C8-8BE1-2DEF5D7EE1D8}" type="slidenum">
              <a:rPr lang="en-GB" smtClean="0"/>
              <a:t>‹#›</a:t>
            </a:fld>
            <a:endParaRPr lang="en-GB"/>
          </a:p>
        </p:txBody>
      </p:sp>
    </p:spTree>
    <p:extLst>
      <p:ext uri="{BB962C8B-B14F-4D97-AF65-F5344CB8AC3E}">
        <p14:creationId xmlns:p14="http://schemas.microsoft.com/office/powerpoint/2010/main" val="287691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A84813-C621-4CD2-9610-41B2C2484B88}"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AA57C-DCBD-48C8-8BE1-2DEF5D7EE1D8}" type="slidenum">
              <a:rPr lang="en-GB" smtClean="0"/>
              <a:t>‹#›</a:t>
            </a:fld>
            <a:endParaRPr lang="en-GB"/>
          </a:p>
        </p:txBody>
      </p:sp>
    </p:spTree>
    <p:extLst>
      <p:ext uri="{BB962C8B-B14F-4D97-AF65-F5344CB8AC3E}">
        <p14:creationId xmlns:p14="http://schemas.microsoft.com/office/powerpoint/2010/main" val="276725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A84813-C621-4CD2-9610-41B2C2484B88}"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AA57C-DCBD-48C8-8BE1-2DEF5D7EE1D8}" type="slidenum">
              <a:rPr lang="en-GB" smtClean="0"/>
              <a:t>‹#›</a:t>
            </a:fld>
            <a:endParaRPr lang="en-GB"/>
          </a:p>
        </p:txBody>
      </p:sp>
    </p:spTree>
    <p:extLst>
      <p:ext uri="{BB962C8B-B14F-4D97-AF65-F5344CB8AC3E}">
        <p14:creationId xmlns:p14="http://schemas.microsoft.com/office/powerpoint/2010/main" val="46364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A84813-C621-4CD2-9610-41B2C2484B88}"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AA57C-DCBD-48C8-8BE1-2DEF5D7EE1D8}" type="slidenum">
              <a:rPr lang="en-GB" smtClean="0"/>
              <a:t>‹#›</a:t>
            </a:fld>
            <a:endParaRPr lang="en-GB"/>
          </a:p>
        </p:txBody>
      </p:sp>
    </p:spTree>
    <p:extLst>
      <p:ext uri="{BB962C8B-B14F-4D97-AF65-F5344CB8AC3E}">
        <p14:creationId xmlns:p14="http://schemas.microsoft.com/office/powerpoint/2010/main" val="69620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A84813-C621-4CD2-9610-41B2C2484B88}"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AA57C-DCBD-48C8-8BE1-2DEF5D7EE1D8}" type="slidenum">
              <a:rPr lang="en-GB" smtClean="0"/>
              <a:t>‹#›</a:t>
            </a:fld>
            <a:endParaRPr lang="en-GB"/>
          </a:p>
        </p:txBody>
      </p:sp>
    </p:spTree>
    <p:extLst>
      <p:ext uri="{BB962C8B-B14F-4D97-AF65-F5344CB8AC3E}">
        <p14:creationId xmlns:p14="http://schemas.microsoft.com/office/powerpoint/2010/main" val="113932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A84813-C621-4CD2-9610-41B2C2484B88}" type="datetimeFigureOut">
              <a:rPr lang="en-GB" smtClean="0"/>
              <a:t>13/03/2017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9AA57C-DCBD-48C8-8BE1-2DEF5D7EE1D8}" type="slidenum">
              <a:rPr lang="en-GB" smtClean="0"/>
              <a:t>‹#›</a:t>
            </a:fld>
            <a:endParaRPr lang="en-GB"/>
          </a:p>
        </p:txBody>
      </p:sp>
    </p:spTree>
    <p:extLst>
      <p:ext uri="{BB962C8B-B14F-4D97-AF65-F5344CB8AC3E}">
        <p14:creationId xmlns:p14="http://schemas.microsoft.com/office/powerpoint/2010/main" val="133126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A84813-C621-4CD2-9610-41B2C2484B88}" type="datetimeFigureOut">
              <a:rPr lang="en-GB" smtClean="0"/>
              <a:t>13/03/2017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9AA57C-DCBD-48C8-8BE1-2DEF5D7EE1D8}" type="slidenum">
              <a:rPr lang="en-GB" smtClean="0"/>
              <a:t>‹#›</a:t>
            </a:fld>
            <a:endParaRPr lang="en-GB"/>
          </a:p>
        </p:txBody>
      </p:sp>
    </p:spTree>
    <p:extLst>
      <p:ext uri="{BB962C8B-B14F-4D97-AF65-F5344CB8AC3E}">
        <p14:creationId xmlns:p14="http://schemas.microsoft.com/office/powerpoint/2010/main" val="1919128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A84813-C621-4CD2-9610-41B2C2484B88}" type="datetimeFigureOut">
              <a:rPr lang="en-GB" smtClean="0"/>
              <a:t>13/03/2017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9AA57C-DCBD-48C8-8BE1-2DEF5D7EE1D8}" type="slidenum">
              <a:rPr lang="en-GB" smtClean="0"/>
              <a:t>‹#›</a:t>
            </a:fld>
            <a:endParaRPr lang="en-GB"/>
          </a:p>
        </p:txBody>
      </p:sp>
    </p:spTree>
    <p:extLst>
      <p:ext uri="{BB962C8B-B14F-4D97-AF65-F5344CB8AC3E}">
        <p14:creationId xmlns:p14="http://schemas.microsoft.com/office/powerpoint/2010/main" val="386873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84813-C621-4CD2-9610-41B2C2484B88}" type="datetimeFigureOut">
              <a:rPr lang="en-GB" smtClean="0"/>
              <a:t>13/03/2017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9AA57C-DCBD-48C8-8BE1-2DEF5D7EE1D8}" type="slidenum">
              <a:rPr lang="en-GB" smtClean="0"/>
              <a:t>‹#›</a:t>
            </a:fld>
            <a:endParaRPr lang="en-GB"/>
          </a:p>
        </p:txBody>
      </p:sp>
    </p:spTree>
    <p:extLst>
      <p:ext uri="{BB962C8B-B14F-4D97-AF65-F5344CB8AC3E}">
        <p14:creationId xmlns:p14="http://schemas.microsoft.com/office/powerpoint/2010/main" val="34144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A84813-C621-4CD2-9610-41B2C2484B88}" type="datetimeFigureOut">
              <a:rPr lang="en-GB" smtClean="0"/>
              <a:t>13/03/2017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9AA57C-DCBD-48C8-8BE1-2DEF5D7EE1D8}" type="slidenum">
              <a:rPr lang="en-GB" smtClean="0"/>
              <a:t>‹#›</a:t>
            </a:fld>
            <a:endParaRPr lang="en-GB"/>
          </a:p>
        </p:txBody>
      </p:sp>
    </p:spTree>
    <p:extLst>
      <p:ext uri="{BB962C8B-B14F-4D97-AF65-F5344CB8AC3E}">
        <p14:creationId xmlns:p14="http://schemas.microsoft.com/office/powerpoint/2010/main" val="291738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A84813-C621-4CD2-9610-41B2C2484B88}" type="datetimeFigureOut">
              <a:rPr lang="en-GB" smtClean="0"/>
              <a:t>13/03/2017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9AA57C-DCBD-48C8-8BE1-2DEF5D7EE1D8}" type="slidenum">
              <a:rPr lang="en-GB" smtClean="0"/>
              <a:t>‹#›</a:t>
            </a:fld>
            <a:endParaRPr lang="en-GB"/>
          </a:p>
        </p:txBody>
      </p:sp>
    </p:spTree>
    <p:extLst>
      <p:ext uri="{BB962C8B-B14F-4D97-AF65-F5344CB8AC3E}">
        <p14:creationId xmlns:p14="http://schemas.microsoft.com/office/powerpoint/2010/main" val="307614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84813-C621-4CD2-9610-41B2C2484B88}" type="datetimeFigureOut">
              <a:rPr lang="en-GB" smtClean="0"/>
              <a:t>13/03/2017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AA57C-DCBD-48C8-8BE1-2DEF5D7EE1D8}" type="slidenum">
              <a:rPr lang="en-GB" smtClean="0"/>
              <a:t>‹#›</a:t>
            </a:fld>
            <a:endParaRPr lang="en-GB"/>
          </a:p>
        </p:txBody>
      </p:sp>
    </p:spTree>
    <p:extLst>
      <p:ext uri="{BB962C8B-B14F-4D97-AF65-F5344CB8AC3E}">
        <p14:creationId xmlns:p14="http://schemas.microsoft.com/office/powerpoint/2010/main" val="1334427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Two Chimney Sweepers</a:t>
            </a:r>
          </a:p>
        </p:txBody>
      </p:sp>
      <p:sp>
        <p:nvSpPr>
          <p:cNvPr id="3" name="Subtitle 2"/>
          <p:cNvSpPr>
            <a:spLocks noGrp="1"/>
          </p:cNvSpPr>
          <p:nvPr>
            <p:ph type="subTitle" idx="1"/>
          </p:nvPr>
        </p:nvSpPr>
        <p:spPr/>
        <p:txBody>
          <a:bodyPr/>
          <a:lstStyle/>
          <a:p>
            <a:r>
              <a:rPr lang="en-GB" dirty="0"/>
              <a:t>A Revision Guide</a:t>
            </a:r>
          </a:p>
        </p:txBody>
      </p:sp>
    </p:spTree>
    <p:extLst>
      <p:ext uri="{BB962C8B-B14F-4D97-AF65-F5344CB8AC3E}">
        <p14:creationId xmlns:p14="http://schemas.microsoft.com/office/powerpoint/2010/main" val="2683936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Rhyme and Rhythm</a:t>
            </a:r>
          </a:p>
        </p:txBody>
      </p:sp>
      <p:sp>
        <p:nvSpPr>
          <p:cNvPr id="3" name="Content Placeholder 2"/>
          <p:cNvSpPr>
            <a:spLocks noGrp="1"/>
          </p:cNvSpPr>
          <p:nvPr>
            <p:ph idx="1"/>
          </p:nvPr>
        </p:nvSpPr>
        <p:spPr/>
        <p:txBody>
          <a:bodyPr numCol="2">
            <a:noAutofit/>
          </a:bodyPr>
          <a:lstStyle/>
          <a:p>
            <a:r>
              <a:rPr lang="en-GB" sz="2000" dirty="0"/>
              <a:t>AABB rhyming scheme, but as the poem progresses, the rhymes become less regular; for example, "dark" and "work" (21-22) and "warm" and "harm" (23-24)  - slant rhyme/half-rhyme/imperfect rhyme – unsettling.  Shifts from anapaestic to iambic throughout – broken obviously in line 1, and final spondaic “fear harm” – negativity of death and control. The metre alternates between </a:t>
            </a:r>
            <a:r>
              <a:rPr lang="en-GB" sz="2000" dirty="0" err="1"/>
              <a:t>anapestic</a:t>
            </a:r>
            <a:r>
              <a:rPr lang="en-GB" sz="2000" dirty="0"/>
              <a:t> and iambic, which is usually found in comic or light-hearted verse – contrast of positive tone adopted by the speaker, with much of the content. </a:t>
            </a:r>
          </a:p>
          <a:p>
            <a:endParaRPr lang="en-GB" sz="2000" dirty="0"/>
          </a:p>
          <a:p>
            <a:r>
              <a:rPr lang="en-GB" sz="2000" dirty="0"/>
              <a:t>Regularity of common metre of ‘The Chimney Sweeper’ (</a:t>
            </a:r>
            <a:r>
              <a:rPr lang="en-GB" sz="2000" i="1" dirty="0"/>
              <a:t>Experience</a:t>
            </a:r>
            <a:r>
              <a:rPr lang="en-GB" sz="2000" dirty="0"/>
              <a:t>), broken in the spondee </a:t>
            </a:r>
            <a:r>
              <a:rPr lang="en-GB" sz="2000" i="1" dirty="0"/>
              <a:t>(weep weep)</a:t>
            </a:r>
            <a:r>
              <a:rPr lang="en-GB" sz="2000" dirty="0"/>
              <a:t> in second line.  Phonology:  e.g. </a:t>
            </a:r>
            <a:r>
              <a:rPr lang="en-GB" sz="2000" i="1" dirty="0"/>
              <a:t>(weep weep)</a:t>
            </a:r>
            <a:r>
              <a:rPr lang="en-GB" sz="2000" dirty="0"/>
              <a:t> – echo of pun on </a:t>
            </a:r>
            <a:r>
              <a:rPr lang="en-GB" sz="2000" i="1" dirty="0"/>
              <a:t>(sweep)</a:t>
            </a:r>
            <a:r>
              <a:rPr lang="en-GB" sz="2000" dirty="0"/>
              <a:t> (ref. to ‘The Chimney Sweeper’ (</a:t>
            </a:r>
            <a:r>
              <a:rPr lang="en-GB" sz="2000" i="1" dirty="0"/>
              <a:t>Innocence</a:t>
            </a:r>
            <a:r>
              <a:rPr lang="en-GB" sz="2000" dirty="0"/>
              <a:t>)). </a:t>
            </a:r>
            <a:endParaRPr lang="en-GB" sz="2000" dirty="0"/>
          </a:p>
        </p:txBody>
      </p:sp>
    </p:spTree>
    <p:extLst>
      <p:ext uri="{BB962C8B-B14F-4D97-AF65-F5344CB8AC3E}">
        <p14:creationId xmlns:p14="http://schemas.microsoft.com/office/powerpoint/2010/main" val="83790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Lexis</a:t>
            </a:r>
          </a:p>
        </p:txBody>
      </p:sp>
      <p:sp>
        <p:nvSpPr>
          <p:cNvPr id="3" name="Content Placeholder 2"/>
          <p:cNvSpPr>
            <a:spLocks noGrp="1"/>
          </p:cNvSpPr>
          <p:nvPr>
            <p:ph idx="1"/>
          </p:nvPr>
        </p:nvSpPr>
        <p:spPr/>
        <p:txBody>
          <a:bodyPr numCol="2">
            <a:normAutofit fontScale="92500" lnSpcReduction="20000"/>
          </a:bodyPr>
          <a:lstStyle/>
          <a:p>
            <a:r>
              <a:rPr lang="en-GB" dirty="0"/>
              <a:t>In both:  "The Chimney Sweeper,“ does not refer to one individual, but rather they are homogenised in the title:  they are not individuals, but are a work force.  In </a:t>
            </a:r>
            <a:r>
              <a:rPr lang="en-GB" i="1" dirty="0"/>
              <a:t>Innocence</a:t>
            </a:r>
            <a:r>
              <a:rPr lang="en-GB" dirty="0"/>
              <a:t>:  “weep” (x4):  the sweep's professional advertisement of his labour (‘[S]weep! [S]weep!'); the portrayal of the misery of his position (‘[I] weep! [I] weep!); the imperative for the reader to be appalled at the situation (‘[You ought to] weep!')</a:t>
            </a:r>
          </a:p>
          <a:p>
            <a:endParaRPr lang="en-GB" dirty="0"/>
          </a:p>
          <a:p>
            <a:r>
              <a:rPr lang="en-GB" dirty="0"/>
              <a:t>Lexis of nature (</a:t>
            </a:r>
            <a:r>
              <a:rPr lang="en-GB" i="1" dirty="0"/>
              <a:t>snow, heath</a:t>
            </a:r>
            <a:r>
              <a:rPr lang="en-GB" dirty="0"/>
              <a:t>) – echoes of innocence; of sound in ‘The Chimney Sweeper’ (</a:t>
            </a:r>
            <a:r>
              <a:rPr lang="en-GB" i="1" dirty="0"/>
              <a:t>Experience</a:t>
            </a:r>
            <a:r>
              <a:rPr lang="en-GB" dirty="0"/>
              <a:t>) </a:t>
            </a:r>
            <a:r>
              <a:rPr lang="en-GB" i="1" dirty="0"/>
              <a:t>(crying, notes, etc.) – </a:t>
            </a:r>
            <a:r>
              <a:rPr lang="en-GB" dirty="0"/>
              <a:t>hearing the voice of the marginalised, oppressed child. </a:t>
            </a:r>
            <a:r>
              <a:rPr lang="en-GB" i="1" dirty="0"/>
              <a:t> </a:t>
            </a:r>
            <a:r>
              <a:rPr lang="en-GB" dirty="0"/>
              <a:t>Contrast of children (verbs associated with them:  </a:t>
            </a:r>
            <a:r>
              <a:rPr lang="en-GB" i="1" dirty="0"/>
              <a:t>smiled</a:t>
            </a:r>
            <a:r>
              <a:rPr lang="en-GB" dirty="0"/>
              <a:t>, </a:t>
            </a:r>
            <a:r>
              <a:rPr lang="en-GB" i="1" dirty="0"/>
              <a:t>sing</a:t>
            </a:r>
            <a:r>
              <a:rPr lang="en-GB" dirty="0"/>
              <a:t> (X2) and </a:t>
            </a:r>
            <a:r>
              <a:rPr lang="en-GB" i="1" dirty="0"/>
              <a:t>dance</a:t>
            </a:r>
            <a:r>
              <a:rPr lang="en-GB" dirty="0"/>
              <a:t>) and adults (</a:t>
            </a:r>
            <a:r>
              <a:rPr lang="en-GB" i="1" dirty="0"/>
              <a:t>gone</a:t>
            </a:r>
            <a:r>
              <a:rPr lang="en-GB" dirty="0"/>
              <a:t> (x2) </a:t>
            </a:r>
            <a:r>
              <a:rPr lang="en-GB" i="1" dirty="0"/>
              <a:t>pray</a:t>
            </a:r>
            <a:r>
              <a:rPr lang="en-GB" dirty="0"/>
              <a:t>, </a:t>
            </a:r>
            <a:r>
              <a:rPr lang="en-GB" i="1" dirty="0"/>
              <a:t>to praise</a:t>
            </a:r>
            <a:r>
              <a:rPr lang="en-GB" dirty="0"/>
              <a:t>, </a:t>
            </a:r>
            <a:r>
              <a:rPr lang="en-GB" i="1" dirty="0"/>
              <a:t>clothed</a:t>
            </a:r>
            <a:r>
              <a:rPr lang="en-GB" dirty="0"/>
              <a:t>, </a:t>
            </a:r>
            <a:r>
              <a:rPr lang="en-GB" i="1" dirty="0"/>
              <a:t>taught</a:t>
            </a:r>
            <a:r>
              <a:rPr lang="en-GB" dirty="0"/>
              <a:t> </a:t>
            </a:r>
            <a:r>
              <a:rPr lang="en-GB" dirty="0" err="1"/>
              <a:t>etc</a:t>
            </a:r>
            <a:r>
              <a:rPr lang="en-GB" dirty="0"/>
              <a:t>) - characteristic separation of authoritative older generation.  Contrast of </a:t>
            </a:r>
            <a:r>
              <a:rPr lang="en-GB" i="1" dirty="0"/>
              <a:t>(happy</a:t>
            </a:r>
            <a:r>
              <a:rPr lang="en-GB" dirty="0"/>
              <a:t> (x2), and </a:t>
            </a:r>
            <a:r>
              <a:rPr lang="en-GB" i="1" dirty="0"/>
              <a:t>woe</a:t>
            </a:r>
            <a:r>
              <a:rPr lang="en-GB" dirty="0"/>
              <a:t> (x2)</a:t>
            </a:r>
            <a:r>
              <a:rPr lang="en-GB" i="1" dirty="0"/>
              <a:t>)</a:t>
            </a:r>
            <a:r>
              <a:rPr lang="en-GB" dirty="0"/>
              <a:t> – the innocence v experience.</a:t>
            </a:r>
          </a:p>
          <a:p>
            <a:endParaRPr lang="en-GB" dirty="0"/>
          </a:p>
        </p:txBody>
      </p:sp>
    </p:spTree>
    <p:extLst>
      <p:ext uri="{BB962C8B-B14F-4D97-AF65-F5344CB8AC3E}">
        <p14:creationId xmlns:p14="http://schemas.microsoft.com/office/powerpoint/2010/main" val="91565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Syntax</a:t>
            </a:r>
          </a:p>
        </p:txBody>
      </p:sp>
      <p:sp>
        <p:nvSpPr>
          <p:cNvPr id="3" name="Content Placeholder 2"/>
          <p:cNvSpPr>
            <a:spLocks noGrp="1"/>
          </p:cNvSpPr>
          <p:nvPr>
            <p:ph idx="1"/>
          </p:nvPr>
        </p:nvSpPr>
        <p:spPr/>
        <p:txBody>
          <a:bodyPr numCol="2">
            <a:normAutofit/>
          </a:bodyPr>
          <a:lstStyle/>
          <a:p>
            <a:r>
              <a:rPr lang="en-GB" sz="2400" i="1" dirty="0"/>
              <a:t>Innocence</a:t>
            </a:r>
            <a:r>
              <a:rPr lang="en-GB" sz="2400" dirty="0"/>
              <a:t>:  use of enjambment in lines 2 and 3 to suggest an emotional outburst, foregrounded in the repetition, exclamation marks and emphatic monosyllables of ‘weep!‘ Use of dietic language (“There’s”) to create sense of spoken voice, and the present tense creates an immediacy.  Seen also in final line:  implication that this is the enduring truth of the Church’s teachings.</a:t>
            </a:r>
          </a:p>
          <a:p>
            <a:endParaRPr lang="en-GB" sz="2400" dirty="0"/>
          </a:p>
          <a:p>
            <a:r>
              <a:rPr lang="en-GB" sz="2400" dirty="0"/>
              <a:t>Similarly </a:t>
            </a:r>
            <a:r>
              <a:rPr lang="en-GB" sz="2400" i="1" dirty="0"/>
              <a:t>(crying)</a:t>
            </a:r>
            <a:r>
              <a:rPr lang="en-GB" sz="2400" dirty="0"/>
              <a:t> in ‘The Chimney Sweeper’ (</a:t>
            </a:r>
            <a:r>
              <a:rPr lang="en-GB" sz="2400" i="1" dirty="0"/>
              <a:t>Experience</a:t>
            </a:r>
            <a:r>
              <a:rPr lang="en-GB" sz="2400" dirty="0"/>
              <a:t>)– an unresolved, continuing condition.   Shift from past to present tense in the final verse (syntactical repetition of “Because I was happy…” and “because I am happy”):  foregrounding the immediacy and relevance of present problem.</a:t>
            </a:r>
            <a:endParaRPr lang="en-GB" sz="2400" dirty="0"/>
          </a:p>
        </p:txBody>
      </p:sp>
    </p:spTree>
    <p:extLst>
      <p:ext uri="{BB962C8B-B14F-4D97-AF65-F5344CB8AC3E}">
        <p14:creationId xmlns:p14="http://schemas.microsoft.com/office/powerpoint/2010/main" val="278061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turn</a:t>
            </a:r>
          </a:p>
        </p:txBody>
      </p:sp>
      <p:sp>
        <p:nvSpPr>
          <p:cNvPr id="3" name="Content Placeholder 2"/>
          <p:cNvSpPr>
            <a:spLocks noGrp="1"/>
          </p:cNvSpPr>
          <p:nvPr>
            <p:ph idx="1"/>
          </p:nvPr>
        </p:nvSpPr>
        <p:spPr/>
        <p:txBody>
          <a:bodyPr/>
          <a:lstStyle/>
          <a:p>
            <a:r>
              <a:rPr lang="en-GB" dirty="0"/>
              <a:t>Complete your revision sheets.  </a:t>
            </a:r>
          </a:p>
          <a:p>
            <a:r>
              <a:rPr lang="en-GB" dirty="0"/>
              <a:t>Remember to include reference to the comparison poems, saying how you would compare them</a:t>
            </a:r>
          </a:p>
          <a:p>
            <a:r>
              <a:rPr lang="en-GB" dirty="0"/>
              <a:t>Be prepared to give a presentation on your poems, using the “Presenter”.</a:t>
            </a:r>
          </a:p>
          <a:p>
            <a:r>
              <a:rPr lang="en-GB" dirty="0"/>
              <a:t>You may choose to use images.</a:t>
            </a:r>
          </a:p>
          <a:p>
            <a:r>
              <a:rPr lang="en-GB" dirty="0"/>
              <a:t>You should aim to present for 10 minutes.</a:t>
            </a:r>
          </a:p>
        </p:txBody>
      </p:sp>
    </p:spTree>
    <p:extLst>
      <p:ext uri="{BB962C8B-B14F-4D97-AF65-F5344CB8AC3E}">
        <p14:creationId xmlns:p14="http://schemas.microsoft.com/office/powerpoint/2010/main" val="272099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Picture 4"/>
          <p:cNvPicPr>
            <a:picLocks noChangeAspect="1"/>
          </p:cNvPicPr>
          <p:nvPr/>
        </p:nvPicPr>
        <p:blipFill>
          <a:blip r:embed="rId3"/>
          <a:stretch>
            <a:fillRect/>
          </a:stretch>
        </p:blipFill>
        <p:spPr>
          <a:xfrm>
            <a:off x="1730300" y="1045126"/>
            <a:ext cx="4089869" cy="5467739"/>
          </a:xfrm>
          <a:prstGeom prst="rect">
            <a:avLst/>
          </a:prstGeom>
        </p:spPr>
      </p:pic>
      <p:pic>
        <p:nvPicPr>
          <p:cNvPr id="8" name="Content Placeholder 3"/>
          <p:cNvPicPr>
            <a:picLocks noGrp="1" noChangeAspect="1"/>
          </p:cNvPicPr>
          <p:nvPr>
            <p:ph idx="1"/>
          </p:nvPr>
        </p:nvPicPr>
        <p:blipFill>
          <a:blip r:embed="rId4"/>
          <a:stretch>
            <a:fillRect/>
          </a:stretch>
        </p:blipFill>
        <p:spPr>
          <a:xfrm>
            <a:off x="6925682" y="1016170"/>
            <a:ext cx="3608580" cy="5496695"/>
          </a:xfrm>
          <a:prstGeom prst="rect">
            <a:avLst/>
          </a:prstGeom>
        </p:spPr>
      </p:pic>
      <p:sp>
        <p:nvSpPr>
          <p:cNvPr id="10" name="TextBox 9"/>
          <p:cNvSpPr txBox="1"/>
          <p:nvPr/>
        </p:nvSpPr>
        <p:spPr>
          <a:xfrm>
            <a:off x="417053" y="1763583"/>
            <a:ext cx="1194318" cy="201541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3296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Innocence</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5049573" y="1875843"/>
            <a:ext cx="3235589" cy="4325654"/>
          </a:xfrm>
          <a:prstGeom prst="rect">
            <a:avLst/>
          </a:prstGeom>
        </p:spPr>
      </p:pic>
      <p:sp>
        <p:nvSpPr>
          <p:cNvPr id="5" name="TextBox 4"/>
          <p:cNvSpPr txBox="1"/>
          <p:nvPr/>
        </p:nvSpPr>
        <p:spPr>
          <a:xfrm>
            <a:off x="1025236" y="1825625"/>
            <a:ext cx="2992582" cy="1477328"/>
          </a:xfrm>
          <a:prstGeom prst="rect">
            <a:avLst/>
          </a:prstGeom>
          <a:noFill/>
        </p:spPr>
        <p:txBody>
          <a:bodyPr wrap="square" rtlCol="0">
            <a:spAutoFit/>
          </a:bodyPr>
          <a:lstStyle/>
          <a:p>
            <a:r>
              <a:rPr lang="en-GB" dirty="0"/>
              <a:t>The figures of the dancing children, seem to become part of nature:  exte</a:t>
            </a:r>
            <a:r>
              <a:rPr lang="en-GB" dirty="0"/>
              <a:t>nsions of the vines and leaves and curling calligraphy. </a:t>
            </a:r>
            <a:endParaRPr lang="en-GB" dirty="0"/>
          </a:p>
        </p:txBody>
      </p:sp>
      <p:sp>
        <p:nvSpPr>
          <p:cNvPr id="6" name="TextBox 5"/>
          <p:cNvSpPr txBox="1"/>
          <p:nvPr/>
        </p:nvSpPr>
        <p:spPr>
          <a:xfrm>
            <a:off x="1025236" y="3854003"/>
            <a:ext cx="2992581" cy="1200329"/>
          </a:xfrm>
          <a:prstGeom prst="rect">
            <a:avLst/>
          </a:prstGeom>
          <a:noFill/>
        </p:spPr>
        <p:txBody>
          <a:bodyPr wrap="square" rtlCol="0">
            <a:spAutoFit/>
          </a:bodyPr>
          <a:lstStyle/>
          <a:p>
            <a:r>
              <a:rPr lang="en-GB" dirty="0"/>
              <a:t>Light and unearthly quality of the children - far removed from the life of the chimney sweep. </a:t>
            </a:r>
            <a:endParaRPr lang="en-GB" dirty="0"/>
          </a:p>
        </p:txBody>
      </p:sp>
      <p:sp>
        <p:nvSpPr>
          <p:cNvPr id="7" name="TextBox 6"/>
          <p:cNvSpPr txBox="1"/>
          <p:nvPr/>
        </p:nvSpPr>
        <p:spPr>
          <a:xfrm>
            <a:off x="8674172" y="1801091"/>
            <a:ext cx="2290618" cy="2308324"/>
          </a:xfrm>
          <a:prstGeom prst="rect">
            <a:avLst/>
          </a:prstGeom>
          <a:noFill/>
        </p:spPr>
        <p:txBody>
          <a:bodyPr wrap="square" rtlCol="0">
            <a:spAutoFit/>
          </a:bodyPr>
          <a:lstStyle/>
          <a:p>
            <a:r>
              <a:rPr lang="en-GB" dirty="0"/>
              <a:t>The green in the foreground suggests a pastoral paradise and the adult figure in the bottom right-hand corner is reminiscent of Blake’s depictions of Jesus. </a:t>
            </a:r>
            <a:endParaRPr lang="en-GB" dirty="0"/>
          </a:p>
        </p:txBody>
      </p:sp>
      <p:sp>
        <p:nvSpPr>
          <p:cNvPr id="8" name="TextBox 7"/>
          <p:cNvSpPr txBox="1"/>
          <p:nvPr/>
        </p:nvSpPr>
        <p:spPr>
          <a:xfrm>
            <a:off x="8765309" y="4038670"/>
            <a:ext cx="2281382" cy="1200329"/>
          </a:xfrm>
          <a:prstGeom prst="rect">
            <a:avLst/>
          </a:prstGeom>
          <a:noFill/>
        </p:spPr>
        <p:txBody>
          <a:bodyPr wrap="square" rtlCol="0">
            <a:spAutoFit/>
          </a:bodyPr>
          <a:lstStyle/>
          <a:p>
            <a:r>
              <a:rPr lang="en-GB" dirty="0"/>
              <a:t>This is the image of salvation, not a depiction of the real conditions of suffering</a:t>
            </a:r>
            <a:endParaRPr lang="en-GB" dirty="0"/>
          </a:p>
        </p:txBody>
      </p:sp>
    </p:spTree>
    <p:extLst>
      <p:ext uri="{BB962C8B-B14F-4D97-AF65-F5344CB8AC3E}">
        <p14:creationId xmlns:p14="http://schemas.microsoft.com/office/powerpoint/2010/main" val="106012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Experience</a:t>
            </a:r>
          </a:p>
        </p:txBody>
      </p:sp>
      <p:pic>
        <p:nvPicPr>
          <p:cNvPr id="4" name="Content Placeholder 3"/>
          <p:cNvPicPr>
            <a:picLocks noGrp="1" noChangeAspect="1"/>
          </p:cNvPicPr>
          <p:nvPr>
            <p:ph idx="1"/>
          </p:nvPr>
        </p:nvPicPr>
        <p:blipFill>
          <a:blip r:embed="rId3"/>
          <a:stretch>
            <a:fillRect/>
          </a:stretch>
        </p:blipFill>
        <p:spPr>
          <a:xfrm>
            <a:off x="4667673" y="1825625"/>
            <a:ext cx="2856653" cy="4351338"/>
          </a:xfrm>
          <a:prstGeom prst="rect">
            <a:avLst/>
          </a:prstGeom>
        </p:spPr>
      </p:pic>
      <p:sp>
        <p:nvSpPr>
          <p:cNvPr id="7" name="TextBox 6"/>
          <p:cNvSpPr txBox="1"/>
          <p:nvPr/>
        </p:nvSpPr>
        <p:spPr>
          <a:xfrm>
            <a:off x="8109527" y="1822450"/>
            <a:ext cx="2992582" cy="2031325"/>
          </a:xfrm>
          <a:prstGeom prst="rect">
            <a:avLst/>
          </a:prstGeom>
          <a:noFill/>
        </p:spPr>
        <p:txBody>
          <a:bodyPr wrap="square" rtlCol="0">
            <a:spAutoFit/>
          </a:bodyPr>
          <a:lstStyle/>
          <a:p>
            <a:r>
              <a:rPr lang="en-GB" dirty="0"/>
              <a:t>The snow drives down and the sky is dark. The colouring of the plate is black, white and a kind of muddy brown, suggesting an industrialised winter scene where nothing can grow or thrive.</a:t>
            </a:r>
            <a:endParaRPr lang="en-GB" dirty="0"/>
          </a:p>
        </p:txBody>
      </p:sp>
      <p:sp>
        <p:nvSpPr>
          <p:cNvPr id="8" name="TextBox 7"/>
          <p:cNvSpPr txBox="1"/>
          <p:nvPr/>
        </p:nvSpPr>
        <p:spPr>
          <a:xfrm>
            <a:off x="8503449" y="4225625"/>
            <a:ext cx="2992582" cy="369332"/>
          </a:xfrm>
          <a:prstGeom prst="rect">
            <a:avLst/>
          </a:prstGeom>
          <a:noFill/>
        </p:spPr>
        <p:txBody>
          <a:bodyPr wrap="square" rtlCol="0">
            <a:spAutoFit/>
          </a:bodyPr>
          <a:lstStyle/>
          <a:p>
            <a:endParaRPr lang="en-GB" dirty="0"/>
          </a:p>
        </p:txBody>
      </p:sp>
      <p:sp>
        <p:nvSpPr>
          <p:cNvPr id="9" name="TextBox 8"/>
          <p:cNvSpPr txBox="1"/>
          <p:nvPr/>
        </p:nvSpPr>
        <p:spPr>
          <a:xfrm>
            <a:off x="838200" y="1415971"/>
            <a:ext cx="3315855" cy="2585323"/>
          </a:xfrm>
          <a:prstGeom prst="rect">
            <a:avLst/>
          </a:prstGeom>
          <a:noFill/>
        </p:spPr>
        <p:txBody>
          <a:bodyPr wrap="square" rtlCol="0">
            <a:spAutoFit/>
          </a:bodyPr>
          <a:lstStyle/>
          <a:p>
            <a:r>
              <a:rPr lang="en-GB" dirty="0"/>
              <a:t>In contrast:  child is stooped, against the onslaught of winter weather and hard work. His face is turned accusingly towards the viewer and turned upwards. This puts us in an uncomfortably similar position to the parents, who are ‘gone up to the church to pray’. </a:t>
            </a:r>
            <a:endParaRPr lang="en-GB" dirty="0"/>
          </a:p>
        </p:txBody>
      </p:sp>
      <p:sp>
        <p:nvSpPr>
          <p:cNvPr id="10" name="TextBox 9"/>
          <p:cNvSpPr txBox="1"/>
          <p:nvPr/>
        </p:nvSpPr>
        <p:spPr>
          <a:xfrm>
            <a:off x="838200" y="4313476"/>
            <a:ext cx="2678546" cy="1477328"/>
          </a:xfrm>
          <a:prstGeom prst="rect">
            <a:avLst/>
          </a:prstGeom>
          <a:noFill/>
        </p:spPr>
        <p:txBody>
          <a:bodyPr wrap="square" rtlCol="0">
            <a:spAutoFit/>
          </a:bodyPr>
          <a:lstStyle/>
          <a:p>
            <a:r>
              <a:rPr lang="en-GB" dirty="0"/>
              <a:t>Unlike the plate from </a:t>
            </a:r>
            <a:r>
              <a:rPr lang="en-GB" i="1" dirty="0"/>
              <a:t>Innocence</a:t>
            </a:r>
            <a:r>
              <a:rPr lang="en-GB" dirty="0"/>
              <a:t>, where the figures are slender and free of earthly restraint, this boy is heavyset. </a:t>
            </a:r>
            <a:endParaRPr lang="en-GB" dirty="0"/>
          </a:p>
        </p:txBody>
      </p:sp>
      <p:sp>
        <p:nvSpPr>
          <p:cNvPr id="11" name="TextBox 10"/>
          <p:cNvSpPr txBox="1"/>
          <p:nvPr/>
        </p:nvSpPr>
        <p:spPr>
          <a:xfrm>
            <a:off x="8503449" y="4442691"/>
            <a:ext cx="2450878" cy="923330"/>
          </a:xfrm>
          <a:prstGeom prst="rect">
            <a:avLst/>
          </a:prstGeom>
          <a:noFill/>
        </p:spPr>
        <p:txBody>
          <a:bodyPr wrap="square" rtlCol="0">
            <a:spAutoFit/>
          </a:bodyPr>
          <a:lstStyle/>
          <a:p>
            <a:r>
              <a:rPr lang="en-GB" dirty="0"/>
              <a:t>This is a depiction of the real conditions of suffering</a:t>
            </a:r>
            <a:endParaRPr lang="en-GB" dirty="0"/>
          </a:p>
        </p:txBody>
      </p:sp>
    </p:spTree>
    <p:extLst>
      <p:ext uri="{BB962C8B-B14F-4D97-AF65-F5344CB8AC3E}">
        <p14:creationId xmlns:p14="http://schemas.microsoft.com/office/powerpoint/2010/main" val="252249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Innocence</a:t>
            </a:r>
            <a:r>
              <a:rPr lang="en-GB" dirty="0"/>
              <a:t> and </a:t>
            </a:r>
            <a:r>
              <a:rPr lang="en-GB" i="1" dirty="0"/>
              <a:t>Experience</a:t>
            </a:r>
            <a:r>
              <a:rPr lang="en-GB" dirty="0"/>
              <a:t> </a:t>
            </a:r>
            <a:r>
              <a:rPr lang="en-GB" b="1" dirty="0"/>
              <a:t>Context (AO3)</a:t>
            </a:r>
            <a:br>
              <a:rPr lang="en-GB" dirty="0"/>
            </a:br>
            <a:endParaRPr lang="en-GB" dirty="0"/>
          </a:p>
        </p:txBody>
      </p:sp>
      <p:sp>
        <p:nvSpPr>
          <p:cNvPr id="3" name="Content Placeholder 2"/>
          <p:cNvSpPr>
            <a:spLocks noGrp="1"/>
          </p:cNvSpPr>
          <p:nvPr>
            <p:ph idx="1"/>
          </p:nvPr>
        </p:nvSpPr>
        <p:spPr/>
        <p:txBody>
          <a:bodyPr>
            <a:normAutofit lnSpcReduction="10000"/>
          </a:bodyPr>
          <a:lstStyle/>
          <a:p>
            <a:pPr marL="0" indent="0">
              <a:buNone/>
            </a:pPr>
            <a:endParaRPr lang="en-GB" dirty="0"/>
          </a:p>
          <a:p>
            <a:r>
              <a:rPr lang="en-GB" b="1" dirty="0"/>
              <a:t>Of the poems:   e.g. </a:t>
            </a:r>
            <a:r>
              <a:rPr lang="en-GB" dirty="0"/>
              <a:t>characteristic preoccupation of Blake:  two poems in which the children are controlled, repressed by adults and the power of the established church and state.  Reference to the plates. Reference to the fact that one poem is from </a:t>
            </a:r>
            <a:r>
              <a:rPr lang="en-GB" i="1" dirty="0"/>
              <a:t>Experience </a:t>
            </a:r>
            <a:r>
              <a:rPr lang="en-GB" dirty="0"/>
              <a:t>and one from </a:t>
            </a:r>
            <a:r>
              <a:rPr lang="en-GB" i="1" dirty="0"/>
              <a:t>Innocence</a:t>
            </a:r>
            <a:endParaRPr lang="en-GB" dirty="0"/>
          </a:p>
          <a:p>
            <a:r>
              <a:rPr lang="en-GB" dirty="0"/>
              <a:t>Possible connections to other Blake poems:  “Holy Thursday”, “London”</a:t>
            </a:r>
          </a:p>
          <a:p>
            <a:r>
              <a:rPr lang="en-GB" b="1" dirty="0"/>
              <a:t>Of the wider literary/cultural or other relevant contexts:  </a:t>
            </a:r>
            <a:r>
              <a:rPr lang="en-GB" dirty="0"/>
              <a:t>Social reality of both poems (industrialisation, child chimney sweepers, repressive authority figures). </a:t>
            </a:r>
          </a:p>
          <a:p>
            <a:endParaRPr lang="en-GB" dirty="0"/>
          </a:p>
        </p:txBody>
      </p:sp>
    </p:spTree>
    <p:extLst>
      <p:ext uri="{BB962C8B-B14F-4D97-AF65-F5344CB8AC3E}">
        <p14:creationId xmlns:p14="http://schemas.microsoft.com/office/powerpoint/2010/main" val="3271341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My thesis:  the poems convey a sense of Blake’s feelings about innocence and experience as ‘contrary states’. </a:t>
            </a:r>
          </a:p>
        </p:txBody>
      </p:sp>
      <p:sp>
        <p:nvSpPr>
          <p:cNvPr id="3" name="Content Placeholder 2"/>
          <p:cNvSpPr>
            <a:spLocks noGrp="1"/>
          </p:cNvSpPr>
          <p:nvPr>
            <p:ph idx="1"/>
          </p:nvPr>
        </p:nvSpPr>
        <p:spPr/>
        <p:txBody>
          <a:bodyPr>
            <a:normAutofit/>
          </a:bodyPr>
          <a:lstStyle/>
          <a:p>
            <a:r>
              <a:rPr lang="en-GB" dirty="0"/>
              <a:t>The sweep in </a:t>
            </a:r>
            <a:r>
              <a:rPr lang="en-GB" i="1" dirty="0"/>
              <a:t>Innocence</a:t>
            </a:r>
            <a:r>
              <a:rPr lang="en-GB" dirty="0"/>
              <a:t> doesn’t understand the life in which he finds himself. He is sold ‘while yet [his] tongue, / Could scarcely cry weep </a:t>
            </a:r>
            <a:r>
              <a:rPr lang="en-GB" dirty="0" err="1"/>
              <a:t>weep</a:t>
            </a:r>
            <a:r>
              <a:rPr lang="en-GB" dirty="0"/>
              <a:t>, weep </a:t>
            </a:r>
            <a:r>
              <a:rPr lang="en-GB" dirty="0" err="1"/>
              <a:t>weep</a:t>
            </a:r>
            <a:r>
              <a:rPr lang="en-GB" dirty="0"/>
              <a:t>.’.</a:t>
            </a:r>
          </a:p>
          <a:p>
            <a:r>
              <a:rPr lang="en-GB" dirty="0"/>
              <a:t>In contrast, Blake suggests that experience is a state of knowledge and control:  the child of </a:t>
            </a:r>
            <a:r>
              <a:rPr lang="en-GB" i="1" dirty="0"/>
              <a:t>Experience</a:t>
            </a:r>
            <a:r>
              <a:rPr lang="en-GB" dirty="0"/>
              <a:t> directs his anger at the organised religion of the church. In the last line of the poem, he implies that the church profits from the miserable life that he leads and therefore ‘make[s] up a heaven of our misery’. This suggests that organised religion is built upon innocent pain. </a:t>
            </a:r>
          </a:p>
          <a:p>
            <a:endParaRPr lang="en-GB" dirty="0"/>
          </a:p>
        </p:txBody>
      </p:sp>
    </p:spTree>
    <p:extLst>
      <p:ext uri="{BB962C8B-B14F-4D97-AF65-F5344CB8AC3E}">
        <p14:creationId xmlns:p14="http://schemas.microsoft.com/office/powerpoint/2010/main" val="151845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Voice:</a:t>
            </a:r>
            <a:r>
              <a:rPr lang="en-GB" dirty="0"/>
              <a:t> </a:t>
            </a:r>
          </a:p>
        </p:txBody>
      </p:sp>
      <p:sp>
        <p:nvSpPr>
          <p:cNvPr id="3" name="Content Placeholder 2"/>
          <p:cNvSpPr>
            <a:spLocks noGrp="1"/>
          </p:cNvSpPr>
          <p:nvPr>
            <p:ph idx="1"/>
          </p:nvPr>
        </p:nvSpPr>
        <p:spPr/>
        <p:txBody>
          <a:bodyPr numCol="2">
            <a:normAutofit/>
          </a:bodyPr>
          <a:lstStyle/>
          <a:p>
            <a:r>
              <a:rPr lang="en-GB" i="1" dirty="0"/>
              <a:t>Innocence</a:t>
            </a:r>
            <a:r>
              <a:rPr lang="en-GB" dirty="0"/>
              <a:t>:  first person speaker, framing the narrative of Tom </a:t>
            </a:r>
            <a:r>
              <a:rPr lang="en-GB" dirty="0" err="1"/>
              <a:t>Dacre’s</a:t>
            </a:r>
            <a:r>
              <a:rPr lang="en-GB" dirty="0"/>
              <a:t> dream:  the malicious fiction that suffering in this world is relieved by salvation in the next. Both voices are </a:t>
            </a:r>
            <a:r>
              <a:rPr lang="en-GB" dirty="0" err="1"/>
              <a:t>ventriloquial</a:t>
            </a:r>
            <a:r>
              <a:rPr lang="en-GB" dirty="0"/>
              <a:t> voices for institutional control. Final line:  doctrine of oppression: ‘So if all do their duty, they need not fear harm’ - the language of oppression is unchallenged.</a:t>
            </a:r>
          </a:p>
          <a:p>
            <a:r>
              <a:rPr lang="en-GB" dirty="0"/>
              <a:t> ‘The Chimney Sweeper’ (</a:t>
            </a:r>
            <a:r>
              <a:rPr lang="en-GB" i="1" dirty="0"/>
              <a:t>Experience</a:t>
            </a:r>
            <a:r>
              <a:rPr lang="en-GB" dirty="0"/>
              <a:t>):  frame narrative of third person omniscient narrator; the direct speech of the child takes over in verse two and three in order to challenge the oppression. </a:t>
            </a:r>
          </a:p>
          <a:p>
            <a:endParaRPr lang="en-GB" dirty="0"/>
          </a:p>
        </p:txBody>
      </p:sp>
    </p:spTree>
    <p:extLst>
      <p:ext uri="{BB962C8B-B14F-4D97-AF65-F5344CB8AC3E}">
        <p14:creationId xmlns:p14="http://schemas.microsoft.com/office/powerpoint/2010/main" val="106995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Form and structural development: </a:t>
            </a:r>
            <a:endParaRPr lang="en-GB" dirty="0"/>
          </a:p>
        </p:txBody>
      </p:sp>
      <p:sp>
        <p:nvSpPr>
          <p:cNvPr id="3" name="Content Placeholder 2"/>
          <p:cNvSpPr>
            <a:spLocks noGrp="1"/>
          </p:cNvSpPr>
          <p:nvPr>
            <p:ph idx="1"/>
          </p:nvPr>
        </p:nvSpPr>
        <p:spPr/>
        <p:txBody>
          <a:bodyPr numCol="2">
            <a:normAutofit/>
          </a:bodyPr>
          <a:lstStyle/>
          <a:p>
            <a:r>
              <a:rPr lang="en-GB" dirty="0"/>
              <a:t>e.g. </a:t>
            </a:r>
            <a:r>
              <a:rPr lang="en-GB" i="1" dirty="0"/>
              <a:t>Innocence:  </a:t>
            </a:r>
            <a:r>
              <a:rPr lang="en-GB" dirty="0"/>
              <a:t>six quatrains. Moving from bleakness of first three lines of trochaic metre, and enjambment to suggest an emotional outburst.  Framing narrative structure:  moving from the dark urban reality, to the bright, pastoral idyll of the dream, and back to the dark at the close of the poem.</a:t>
            </a:r>
          </a:p>
          <a:p>
            <a:r>
              <a:rPr lang="en-GB" dirty="0"/>
              <a:t>‘</a:t>
            </a:r>
            <a:r>
              <a:rPr lang="en-GB" i="1" dirty="0"/>
              <a:t>Experience</a:t>
            </a:r>
            <a:r>
              <a:rPr lang="en-GB" dirty="0"/>
              <a:t>: quatrains of regular line length – development from introduction to the child and his situation, to the child’s explanation for his parents’ actions – and critique of the situation</a:t>
            </a:r>
          </a:p>
          <a:p>
            <a:endParaRPr lang="en-GB" dirty="0"/>
          </a:p>
        </p:txBody>
      </p:sp>
    </p:spTree>
    <p:extLst>
      <p:ext uri="{BB962C8B-B14F-4D97-AF65-F5344CB8AC3E}">
        <p14:creationId xmlns:p14="http://schemas.microsoft.com/office/powerpoint/2010/main" val="88119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Imagery</a:t>
            </a:r>
          </a:p>
        </p:txBody>
      </p:sp>
      <p:sp>
        <p:nvSpPr>
          <p:cNvPr id="3" name="Content Placeholder 2"/>
          <p:cNvSpPr>
            <a:spLocks noGrp="1"/>
          </p:cNvSpPr>
          <p:nvPr>
            <p:ph idx="1"/>
          </p:nvPr>
        </p:nvSpPr>
        <p:spPr/>
        <p:txBody>
          <a:bodyPr numCol="2">
            <a:normAutofit/>
          </a:bodyPr>
          <a:lstStyle/>
          <a:p>
            <a:r>
              <a:rPr lang="en-GB" sz="2400" i="1" dirty="0"/>
              <a:t>Innocence:  </a:t>
            </a:r>
            <a:r>
              <a:rPr lang="en-GB" sz="2400" dirty="0"/>
              <a:t>contrast between light and dark throughout (</a:t>
            </a:r>
            <a:r>
              <a:rPr lang="en-GB" sz="2400" i="1" dirty="0"/>
              <a:t>bright</a:t>
            </a:r>
            <a:r>
              <a:rPr lang="en-GB" sz="2400" dirty="0"/>
              <a:t>, </a:t>
            </a:r>
            <a:r>
              <a:rPr lang="en-GB" sz="2400" i="1" dirty="0"/>
              <a:t>shine, white </a:t>
            </a:r>
            <a:r>
              <a:rPr lang="en-GB" sz="2400" dirty="0"/>
              <a:t>in the dream – </a:t>
            </a:r>
            <a:r>
              <a:rPr lang="en-GB" sz="2400" i="1" dirty="0"/>
              <a:t>dark, soot, black, night </a:t>
            </a:r>
            <a:r>
              <a:rPr lang="en-GB" sz="2400" dirty="0"/>
              <a:t>in reality)  Simile of lamb:  characteristic of Blake’s poetry – associated with innocence and Jesus. Child, angel, white hair, washing in river:  associated with purity and innocence  - contrast to the coffins of black:  sense of restrictive, sooty, dangerous chimneys.</a:t>
            </a:r>
          </a:p>
          <a:p>
            <a:endParaRPr lang="en-GB" sz="2400" dirty="0"/>
          </a:p>
          <a:p>
            <a:endParaRPr lang="en-GB" sz="2400" dirty="0"/>
          </a:p>
          <a:p>
            <a:r>
              <a:rPr lang="en-GB" sz="2400" dirty="0"/>
              <a:t>In ‘The Chimney Sweeper’ of </a:t>
            </a:r>
            <a:r>
              <a:rPr lang="en-GB" sz="2400" i="1" dirty="0"/>
              <a:t>Experience</a:t>
            </a:r>
            <a:r>
              <a:rPr lang="en-GB" sz="2400" dirty="0"/>
              <a:t>, the child is initially dehumanised </a:t>
            </a:r>
            <a:r>
              <a:rPr lang="en-GB" sz="2400" i="1" dirty="0"/>
              <a:t>(little black thing etc.)</a:t>
            </a:r>
            <a:r>
              <a:rPr lang="en-GB" sz="2400" dirty="0"/>
              <a:t>. Imagery of snow and external setting (heath, snow (x2)):  the child outside the institution of the church:  social critique.  “clothes of death”  “notes of woe”:  adjectival phrases undercutting of accepted connotations of nouns </a:t>
            </a:r>
            <a:endParaRPr lang="en-GB" sz="2400" dirty="0"/>
          </a:p>
        </p:txBody>
      </p:sp>
      <p:sp>
        <p:nvSpPr>
          <p:cNvPr id="5" name="AutoShape 2" descr="Chimney sweeps"/>
          <p:cNvSpPr>
            <a:spLocks noChangeAspect="1" noChangeArrowheads="1"/>
          </p:cNvSpPr>
          <p:nvPr/>
        </p:nvSpPr>
        <p:spPr bwMode="auto">
          <a:xfrm>
            <a:off x="31750" y="-2084388"/>
            <a:ext cx="2914650" cy="3219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Village green"/>
          <p:cNvSpPr>
            <a:spLocks noChangeAspect="1" noChangeArrowheads="1"/>
          </p:cNvSpPr>
          <p:nvPr/>
        </p:nvSpPr>
        <p:spPr bwMode="auto">
          <a:xfrm>
            <a:off x="31750" y="2359025"/>
            <a:ext cx="3810000" cy="3238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070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1450</Words>
  <Application>Microsoft Office PowerPoint</Application>
  <PresentationFormat>Widescreen</PresentationFormat>
  <Paragraphs>72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The Two Chimney Sweepers</vt:lpstr>
      <vt:lpstr>PowerPoint Presentation</vt:lpstr>
      <vt:lpstr>Innocence</vt:lpstr>
      <vt:lpstr>Experience</vt:lpstr>
      <vt:lpstr>Innocence and Experience Context (AO3) </vt:lpstr>
      <vt:lpstr>My thesis:  the poems convey a sense of Blake’s feelings about innocence and experience as ‘contrary states’. </vt:lpstr>
      <vt:lpstr>Voice: </vt:lpstr>
      <vt:lpstr>Form and structural development: </vt:lpstr>
      <vt:lpstr>Imagery</vt:lpstr>
      <vt:lpstr>Rhyme and Rhythm</vt:lpstr>
      <vt:lpstr>Lexis</vt:lpstr>
      <vt:lpstr>Syntax</vt:lpstr>
      <vt:lpstr>Your 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Two Chimney Sweepers</dc:title>
  <dc:creator>David Kinder</dc:creator>
  <cp:lastModifiedBy>David Kinder</cp:lastModifiedBy>
  <cp:revision>13</cp:revision>
  <cp:lastPrinted>2017-03-13T10:48:19Z</cp:lastPrinted>
  <dcterms:created xsi:type="dcterms:W3CDTF">2017-03-13T08:49:38Z</dcterms:created>
  <dcterms:modified xsi:type="dcterms:W3CDTF">2017-03-13T10:49:24Z</dcterms:modified>
</cp:coreProperties>
</file>