
<file path=[Content_Types].xml><?xml version="1.0" encoding="utf-8"?>
<Types xmlns="http://schemas.openxmlformats.org/package/2006/content-types">
  <Default Extension="png" ContentType="image/png"/>
  <Default Extension="gif&amp;ehk=AmqgEkGQCnG9K0m3TqaITQ&amp;r=0&amp;pid=OfficeInsert"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9" r:id="rId4"/>
    <p:sldId id="258" r:id="rId5"/>
    <p:sldId id="263"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1AEE17-843B-49C4-ADE7-C14D1E4FF8DE}" type="datetimeFigureOut">
              <a:rPr lang="en-GB" smtClean="0"/>
              <a:t>27/03/2017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8F5465-3A99-4548-BA58-3B898FF149F8}" type="slidenum">
              <a:rPr lang="en-GB" smtClean="0"/>
              <a:t>‹#›</a:t>
            </a:fld>
            <a:endParaRPr lang="en-GB"/>
          </a:p>
        </p:txBody>
      </p:sp>
    </p:spTree>
    <p:extLst>
      <p:ext uri="{BB962C8B-B14F-4D97-AF65-F5344CB8AC3E}">
        <p14:creationId xmlns:p14="http://schemas.microsoft.com/office/powerpoint/2010/main" val="4211000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78F5465-3A99-4548-BA58-3B898FF149F8}" type="slidenum">
              <a:rPr lang="en-GB" smtClean="0"/>
              <a:t>1</a:t>
            </a:fld>
            <a:endParaRPr lang="en-GB"/>
          </a:p>
        </p:txBody>
      </p:sp>
    </p:spTree>
    <p:extLst>
      <p:ext uri="{BB962C8B-B14F-4D97-AF65-F5344CB8AC3E}">
        <p14:creationId xmlns:p14="http://schemas.microsoft.com/office/powerpoint/2010/main" val="772263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78F5465-3A99-4548-BA58-3B898FF149F8}" type="slidenum">
              <a:rPr lang="en-GB" smtClean="0"/>
              <a:t>2</a:t>
            </a:fld>
            <a:endParaRPr lang="en-GB"/>
          </a:p>
        </p:txBody>
      </p:sp>
    </p:spTree>
    <p:extLst>
      <p:ext uri="{BB962C8B-B14F-4D97-AF65-F5344CB8AC3E}">
        <p14:creationId xmlns:p14="http://schemas.microsoft.com/office/powerpoint/2010/main" val="3866889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78F5465-3A99-4548-BA58-3B898FF149F8}" type="slidenum">
              <a:rPr lang="en-GB" smtClean="0"/>
              <a:t>3</a:t>
            </a:fld>
            <a:endParaRPr lang="en-GB"/>
          </a:p>
        </p:txBody>
      </p:sp>
    </p:spTree>
    <p:extLst>
      <p:ext uri="{BB962C8B-B14F-4D97-AF65-F5344CB8AC3E}">
        <p14:creationId xmlns:p14="http://schemas.microsoft.com/office/powerpoint/2010/main" val="697050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78F5465-3A99-4548-BA58-3B898FF149F8}" type="slidenum">
              <a:rPr lang="en-GB" smtClean="0"/>
              <a:t>4</a:t>
            </a:fld>
            <a:endParaRPr lang="en-GB"/>
          </a:p>
        </p:txBody>
      </p:sp>
    </p:spTree>
    <p:extLst>
      <p:ext uri="{BB962C8B-B14F-4D97-AF65-F5344CB8AC3E}">
        <p14:creationId xmlns:p14="http://schemas.microsoft.com/office/powerpoint/2010/main" val="1263960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78F5465-3A99-4548-BA58-3B898FF149F8}" type="slidenum">
              <a:rPr lang="en-GB" smtClean="0"/>
              <a:t>5</a:t>
            </a:fld>
            <a:endParaRPr lang="en-GB"/>
          </a:p>
        </p:txBody>
      </p:sp>
    </p:spTree>
    <p:extLst>
      <p:ext uri="{BB962C8B-B14F-4D97-AF65-F5344CB8AC3E}">
        <p14:creationId xmlns:p14="http://schemas.microsoft.com/office/powerpoint/2010/main" val="4190109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78F5465-3A99-4548-BA58-3B898FF149F8}" type="slidenum">
              <a:rPr lang="en-GB" smtClean="0"/>
              <a:t>6</a:t>
            </a:fld>
            <a:endParaRPr lang="en-GB"/>
          </a:p>
        </p:txBody>
      </p:sp>
    </p:spTree>
    <p:extLst>
      <p:ext uri="{BB962C8B-B14F-4D97-AF65-F5344CB8AC3E}">
        <p14:creationId xmlns:p14="http://schemas.microsoft.com/office/powerpoint/2010/main" val="3696614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Unlike </a:t>
            </a:r>
            <a:r>
              <a:rPr lang="en-GB" i="1" dirty="0"/>
              <a:t>The </a:t>
            </a:r>
            <a:r>
              <a:rPr lang="en-GB" i="1" dirty="0" err="1"/>
              <a:t>Ecchoing</a:t>
            </a:r>
            <a:r>
              <a:rPr lang="en-GB" i="1" dirty="0"/>
              <a:t> Green</a:t>
            </a:r>
            <a:r>
              <a:rPr lang="en-GB" dirty="0"/>
              <a:t>, the darkness appears much earlier in </a:t>
            </a:r>
            <a:r>
              <a:rPr lang="en-GB" i="1" dirty="0"/>
              <a:t>Nurse's Song</a:t>
            </a:r>
            <a:r>
              <a:rPr lang="en-GB" dirty="0"/>
              <a:t>. The children focus only on making the most of the daylight. However, the nurse is aware of the threat that lurks in darkness (‘the dews of night arise' seems unhealthy) and the need to be responsible in terms of the day to come. </a:t>
            </a:r>
            <a:r>
              <a:rPr lang="en-GB" sz="1200" b="0" i="0" kern="1200" dirty="0">
                <a:solidFill>
                  <a:schemeClr val="tx1"/>
                </a:solidFill>
                <a:effectLst/>
                <a:latin typeface="+mn-lt"/>
                <a:ea typeface="+mn-ea"/>
                <a:cs typeface="+mn-cs"/>
              </a:rPr>
              <a:t>A central theme in </a:t>
            </a:r>
            <a:r>
              <a:rPr lang="en-GB" sz="1200" b="0" i="1" kern="1200" dirty="0">
                <a:solidFill>
                  <a:schemeClr val="tx1"/>
                </a:solidFill>
                <a:effectLst/>
                <a:latin typeface="+mn-lt"/>
                <a:ea typeface="+mn-ea"/>
                <a:cs typeface="+mn-cs"/>
              </a:rPr>
              <a:t>Nurse's Song</a:t>
            </a:r>
            <a:r>
              <a:rPr lang="en-GB" sz="1200" b="0" i="0" kern="1200" dirty="0">
                <a:solidFill>
                  <a:schemeClr val="tx1"/>
                </a:solidFill>
                <a:effectLst/>
                <a:latin typeface="+mn-lt"/>
                <a:ea typeface="+mn-ea"/>
                <a:cs typeface="+mn-cs"/>
              </a:rPr>
              <a:t> is the nature of authority and leadership, related to the theme of parental care. This nurse is someone who is </a:t>
            </a:r>
            <a:r>
              <a:rPr lang="en-GB" sz="1200" b="0" i="1" kern="1200" dirty="0">
                <a:solidFill>
                  <a:schemeClr val="tx1"/>
                </a:solidFill>
                <a:effectLst/>
                <a:latin typeface="+mn-lt"/>
                <a:ea typeface="+mn-ea"/>
                <a:cs typeface="+mn-cs"/>
              </a:rPr>
              <a:t>with</a:t>
            </a:r>
            <a:r>
              <a:rPr lang="en-GB" sz="1200" b="0" i="0" kern="1200" dirty="0">
                <a:solidFill>
                  <a:schemeClr val="tx1"/>
                </a:solidFill>
                <a:effectLst/>
                <a:latin typeface="+mn-lt"/>
                <a:ea typeface="+mn-ea"/>
                <a:cs typeface="+mn-cs"/>
              </a:rPr>
              <a:t>, but not in charge of, her children. Her care does not repress or restrict them; she responds to their needs for freedom and enjoys their capacity for play </a:t>
            </a:r>
            <a:r>
              <a:rPr lang="en-GB" b="1" dirty="0"/>
              <a:t>Fading light</a:t>
            </a:r>
            <a:r>
              <a:rPr lang="en-GB" dirty="0"/>
              <a:t>  - appearing earlier in NS – inevitability of darkness/experience </a:t>
            </a:r>
            <a:r>
              <a:rPr lang="en-GB" b="1" dirty="0"/>
              <a:t>The nature of authority – </a:t>
            </a:r>
            <a:r>
              <a:rPr lang="en-GB" dirty="0"/>
              <a:t>the older generation enjoy being with the children – no repression.  Grapes – suggest arrival of experience in contrast to innocence of child with kite.  Weeping willow contrasts to dancing children.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GB" dirty="0"/>
          </a:p>
        </p:txBody>
      </p:sp>
      <p:sp>
        <p:nvSpPr>
          <p:cNvPr id="4" name="Slide Number Placeholder 3"/>
          <p:cNvSpPr>
            <a:spLocks noGrp="1"/>
          </p:cNvSpPr>
          <p:nvPr>
            <p:ph type="sldNum" sz="quarter" idx="10"/>
          </p:nvPr>
        </p:nvSpPr>
        <p:spPr/>
        <p:txBody>
          <a:bodyPr/>
          <a:lstStyle/>
          <a:p>
            <a:fld id="{88ABC7DE-1E8B-405E-99D1-496BBB7CEC6F}" type="slidenum">
              <a:rPr lang="en-GB" smtClean="0"/>
              <a:t>7</a:t>
            </a:fld>
            <a:endParaRPr lang="en-GB"/>
          </a:p>
        </p:txBody>
      </p:sp>
    </p:spTree>
    <p:extLst>
      <p:ext uri="{BB962C8B-B14F-4D97-AF65-F5344CB8AC3E}">
        <p14:creationId xmlns:p14="http://schemas.microsoft.com/office/powerpoint/2010/main" val="148010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EFFEDB0-B19B-4C6F-A349-20064A90AB90}"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3577303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FFEDB0-B19B-4C6F-A349-20064A90AB90}"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2726786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FFEDB0-B19B-4C6F-A349-20064A90AB90}"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206978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EFFEDB0-B19B-4C6F-A349-20064A90AB90}"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624796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FFEDB0-B19B-4C6F-A349-20064A90AB90}" type="datetimeFigureOut">
              <a:rPr lang="en-GB" smtClean="0"/>
              <a:t>27/03/2017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138353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EFFEDB0-B19B-4C6F-A349-20064A90AB90}" type="datetimeFigureOut">
              <a:rPr lang="en-GB" smtClean="0"/>
              <a:t>27/03/2017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4221589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EFFEDB0-B19B-4C6F-A349-20064A90AB90}" type="datetimeFigureOut">
              <a:rPr lang="en-GB" smtClean="0"/>
              <a:t>27/03/2017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361987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EFFEDB0-B19B-4C6F-A349-20064A90AB90}" type="datetimeFigureOut">
              <a:rPr lang="en-GB" smtClean="0"/>
              <a:t>27/03/2017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3295585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FFEDB0-B19B-4C6F-A349-20064A90AB90}" type="datetimeFigureOut">
              <a:rPr lang="en-GB" smtClean="0"/>
              <a:t>27/03/2017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2296856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FFEDB0-B19B-4C6F-A349-20064A90AB90}" type="datetimeFigureOut">
              <a:rPr lang="en-GB" smtClean="0"/>
              <a:t>27/03/2017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659108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FFEDB0-B19B-4C6F-A349-20064A90AB90}" type="datetimeFigureOut">
              <a:rPr lang="en-GB" smtClean="0"/>
              <a:t>27/03/2017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2D9D8C-C8A4-4F81-974B-2CC76EBA7066}" type="slidenum">
              <a:rPr lang="en-GB" smtClean="0"/>
              <a:t>‹#›</a:t>
            </a:fld>
            <a:endParaRPr lang="en-GB"/>
          </a:p>
        </p:txBody>
      </p:sp>
    </p:spTree>
    <p:extLst>
      <p:ext uri="{BB962C8B-B14F-4D97-AF65-F5344CB8AC3E}">
        <p14:creationId xmlns:p14="http://schemas.microsoft.com/office/powerpoint/2010/main" val="4078020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FEDB0-B19B-4C6F-A349-20064A90AB90}" type="datetimeFigureOut">
              <a:rPr lang="en-GB" smtClean="0"/>
              <a:t>27/03/2017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D9D8C-C8A4-4F81-974B-2CC76EBA7066}" type="slidenum">
              <a:rPr lang="en-GB" smtClean="0"/>
              <a:t>‹#›</a:t>
            </a:fld>
            <a:endParaRPr lang="en-GB"/>
          </a:p>
        </p:txBody>
      </p:sp>
    </p:spTree>
    <p:extLst>
      <p:ext uri="{BB962C8B-B14F-4D97-AF65-F5344CB8AC3E}">
        <p14:creationId xmlns:p14="http://schemas.microsoft.com/office/powerpoint/2010/main" val="9793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amp;ehk=AmqgEkGQCnG9K0m3TqaITQ&amp;r=0&amp;pid=OfficeInsert"/><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duotone>
              <a:prstClr val="black"/>
              <a:schemeClr val="bg2">
                <a:tint val="45000"/>
                <a:satMod val="400000"/>
              </a:schemeClr>
            </a:duotone>
          </a:blip>
          <a:stretch>
            <a:fillRect/>
          </a:stretch>
        </p:blipFill>
        <p:spPr>
          <a:xfrm>
            <a:off x="2192694" y="807801"/>
            <a:ext cx="8696130" cy="5839737"/>
          </a:xfrm>
          <a:prstGeom prst="rect">
            <a:avLst/>
          </a:prstGeom>
        </p:spPr>
      </p:pic>
      <p:sp>
        <p:nvSpPr>
          <p:cNvPr id="2" name="Title 1"/>
          <p:cNvSpPr>
            <a:spLocks noGrp="1"/>
          </p:cNvSpPr>
          <p:nvPr>
            <p:ph type="ctrTitle"/>
          </p:nvPr>
        </p:nvSpPr>
        <p:spPr/>
        <p:txBody>
          <a:bodyPr/>
          <a:lstStyle/>
          <a:p>
            <a:r>
              <a:rPr lang="en-GB" b="1" dirty="0">
                <a:solidFill>
                  <a:srgbClr val="0070C0"/>
                </a:solidFill>
              </a:rPr>
              <a:t>Concluding Blake</a:t>
            </a:r>
          </a:p>
        </p:txBody>
      </p:sp>
      <p:sp>
        <p:nvSpPr>
          <p:cNvPr id="3" name="Subtitle 2"/>
          <p:cNvSpPr>
            <a:spLocks noGrp="1"/>
          </p:cNvSpPr>
          <p:nvPr>
            <p:ph type="subTitle" idx="1"/>
          </p:nvPr>
        </p:nvSpPr>
        <p:spPr/>
        <p:txBody>
          <a:bodyPr/>
          <a:lstStyle/>
          <a:p>
            <a:r>
              <a:rPr lang="en-GB" b="1" dirty="0">
                <a:solidFill>
                  <a:srgbClr val="0070C0"/>
                </a:solidFill>
              </a:rPr>
              <a:t>Quotes, </a:t>
            </a:r>
          </a:p>
          <a:p>
            <a:r>
              <a:rPr lang="en-GB" b="1" dirty="0">
                <a:solidFill>
                  <a:srgbClr val="0070C0"/>
                </a:solidFill>
              </a:rPr>
              <a:t>themes, </a:t>
            </a:r>
          </a:p>
          <a:p>
            <a:r>
              <a:rPr lang="en-GB" b="1" dirty="0">
                <a:solidFill>
                  <a:srgbClr val="0070C0"/>
                </a:solidFill>
              </a:rPr>
              <a:t>questions</a:t>
            </a:r>
          </a:p>
        </p:txBody>
      </p:sp>
    </p:spTree>
    <p:extLst>
      <p:ext uri="{BB962C8B-B14F-4D97-AF65-F5344CB8AC3E}">
        <p14:creationId xmlns:p14="http://schemas.microsoft.com/office/powerpoint/2010/main" val="4202416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547565"/>
          </a:xfrm>
        </p:spPr>
        <p:txBody>
          <a:bodyPr>
            <a:normAutofit fontScale="90000"/>
          </a:bodyPr>
          <a:lstStyle/>
          <a:p>
            <a:br>
              <a:rPr lang="en-GB" dirty="0"/>
            </a:br>
            <a:r>
              <a:rPr lang="en-GB" sz="3600" dirty="0"/>
              <a:t>Your task, considering, for example, the themes of </a:t>
            </a:r>
            <a:r>
              <a:rPr lang="en-GB" sz="3600" dirty="0"/>
              <a:t>religion, nature, </a:t>
            </a:r>
            <a:r>
              <a:rPr lang="en-GB" sz="3600" dirty="0"/>
              <a:t>industrialisation, </a:t>
            </a:r>
            <a:r>
              <a:rPr lang="en-GB" sz="3600" dirty="0"/>
              <a:t>love, entrapment, </a:t>
            </a:r>
            <a:r>
              <a:rPr lang="en-GB" sz="3600" dirty="0"/>
              <a:t> creativity, </a:t>
            </a:r>
            <a:r>
              <a:rPr lang="en-GB" sz="3600" dirty="0"/>
              <a:t>childhood</a:t>
            </a:r>
            <a:br>
              <a:rPr lang="en-GB" dirty="0"/>
            </a:br>
            <a:endParaRPr lang="en-GB" dirty="0"/>
          </a:p>
        </p:txBody>
      </p:sp>
      <p:sp>
        <p:nvSpPr>
          <p:cNvPr id="3" name="Content Placeholder 2"/>
          <p:cNvSpPr>
            <a:spLocks noGrp="1"/>
          </p:cNvSpPr>
          <p:nvPr>
            <p:ph idx="1"/>
          </p:nvPr>
        </p:nvSpPr>
        <p:spPr/>
        <p:txBody>
          <a:bodyPr>
            <a:normAutofit fontScale="92500" lnSpcReduction="10000"/>
          </a:bodyPr>
          <a:lstStyle/>
          <a:p>
            <a:endParaRPr lang="en-GB" dirty="0"/>
          </a:p>
          <a:p>
            <a:r>
              <a:rPr lang="en-GB" dirty="0"/>
              <a:t>Write your quote on a white board</a:t>
            </a:r>
          </a:p>
          <a:p>
            <a:r>
              <a:rPr lang="en-GB" dirty="0"/>
              <a:t>Identify the poem</a:t>
            </a:r>
          </a:p>
          <a:p>
            <a:r>
              <a:rPr lang="en-GB" dirty="0"/>
              <a:t>Identify the theme</a:t>
            </a:r>
          </a:p>
          <a:p>
            <a:r>
              <a:rPr lang="en-GB" dirty="0"/>
              <a:t>Learn the quote off by heart</a:t>
            </a:r>
          </a:p>
          <a:p>
            <a:r>
              <a:rPr lang="en-GB" dirty="0"/>
              <a:t>Analyse it.</a:t>
            </a:r>
          </a:p>
          <a:p>
            <a:r>
              <a:rPr lang="en-GB" dirty="0"/>
              <a:t>Find a student who has a thematic link in their quote</a:t>
            </a:r>
          </a:p>
          <a:p>
            <a:r>
              <a:rPr lang="en-GB" dirty="0"/>
              <a:t>Analyse the links between your quotes – and provide two more quotes from other poems, explaining the links to your original quotes</a:t>
            </a:r>
          </a:p>
          <a:p>
            <a:r>
              <a:rPr lang="en-GB" dirty="0"/>
              <a:t>Present your ideas to the rest of the class.</a:t>
            </a:r>
          </a:p>
        </p:txBody>
      </p:sp>
    </p:spTree>
    <p:extLst>
      <p:ext uri="{BB962C8B-B14F-4D97-AF65-F5344CB8AC3E}">
        <p14:creationId xmlns:p14="http://schemas.microsoft.com/office/powerpoint/2010/main" val="312282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 calcmode="lin" valueType="num">
                                      <p:cBhvr additive="base">
                                        <p:cTn id="38"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additive="base">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 calcmode="lin" valueType="num">
                                      <p:cBhvr additive="base">
                                        <p:cTn id="50"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838200" y="223935"/>
            <a:ext cx="10515600" cy="5953028"/>
          </a:xfrm>
        </p:spPr>
        <p:txBody>
          <a:bodyPr numCol="2">
            <a:normAutofit fontScale="55000" lnSpcReduction="20000"/>
          </a:bodyPr>
          <a:lstStyle/>
          <a:p>
            <a:pPr>
              <a:lnSpc>
                <a:spcPct val="120000"/>
              </a:lnSpc>
              <a:spcBef>
                <a:spcPts val="0"/>
              </a:spcBef>
            </a:pPr>
            <a:r>
              <a:rPr lang="en-GB" sz="3300" dirty="0"/>
              <a:t>valleys wild </a:t>
            </a:r>
          </a:p>
          <a:p>
            <a:pPr>
              <a:lnSpc>
                <a:spcPct val="120000"/>
              </a:lnSpc>
              <a:spcBef>
                <a:spcPts val="0"/>
              </a:spcBef>
            </a:pPr>
            <a:r>
              <a:rPr lang="en-GB" sz="3300" dirty="0"/>
              <a:t>write//in a book that all may read </a:t>
            </a:r>
          </a:p>
          <a:p>
            <a:pPr>
              <a:lnSpc>
                <a:spcPct val="120000"/>
              </a:lnSpc>
              <a:spcBef>
                <a:spcPts val="0"/>
              </a:spcBef>
            </a:pPr>
            <a:r>
              <a:rPr lang="en-GB" sz="3300" dirty="0"/>
              <a:t>I wrote my happy songs </a:t>
            </a:r>
          </a:p>
          <a:p>
            <a:pPr>
              <a:lnSpc>
                <a:spcPct val="120000"/>
              </a:lnSpc>
              <a:spcBef>
                <a:spcPts val="0"/>
              </a:spcBef>
            </a:pPr>
            <a:r>
              <a:rPr lang="en-GB" sz="3300" dirty="0"/>
              <a:t>he calls himself a lamb</a:t>
            </a:r>
          </a:p>
          <a:p>
            <a:pPr>
              <a:lnSpc>
                <a:spcPct val="120000"/>
              </a:lnSpc>
              <a:spcBef>
                <a:spcPts val="0"/>
              </a:spcBef>
            </a:pPr>
            <a:r>
              <a:rPr lang="en-GB" sz="3300" dirty="0"/>
              <a:t>He is meek and he is mild </a:t>
            </a:r>
          </a:p>
          <a:p>
            <a:pPr>
              <a:lnSpc>
                <a:spcPct val="120000"/>
              </a:lnSpc>
              <a:spcBef>
                <a:spcPts val="0"/>
              </a:spcBef>
            </a:pPr>
            <a:r>
              <a:rPr lang="en-GB" sz="3300" dirty="0"/>
              <a:t>For Mercy, Pity, Peace and Love//Is God our father dear </a:t>
            </a:r>
          </a:p>
          <a:p>
            <a:pPr>
              <a:lnSpc>
                <a:spcPct val="120000"/>
              </a:lnSpc>
              <a:spcBef>
                <a:spcPts val="0"/>
              </a:spcBef>
            </a:pPr>
            <a:r>
              <a:rPr lang="en-GB" sz="3300" dirty="0"/>
              <a:t>Where Mercy, Love and Pity dwell//There God is dwelling too</a:t>
            </a:r>
          </a:p>
          <a:p>
            <a:pPr>
              <a:lnSpc>
                <a:spcPct val="120000"/>
              </a:lnSpc>
              <a:spcBef>
                <a:spcPts val="0"/>
              </a:spcBef>
            </a:pPr>
            <a:r>
              <a:rPr lang="en-GB" sz="3300" dirty="0"/>
              <a:t>On the echoing green… on the darkening green </a:t>
            </a:r>
          </a:p>
          <a:p>
            <a:pPr>
              <a:lnSpc>
                <a:spcPct val="120000"/>
              </a:lnSpc>
              <a:spcBef>
                <a:spcPts val="0"/>
              </a:spcBef>
            </a:pPr>
            <a:r>
              <a:rPr lang="en-GB" sz="3300" dirty="0"/>
              <a:t>these flowers of London town </a:t>
            </a:r>
          </a:p>
          <a:p>
            <a:pPr>
              <a:lnSpc>
                <a:spcPct val="120000"/>
              </a:lnSpc>
              <a:spcBef>
                <a:spcPts val="0"/>
              </a:spcBef>
            </a:pPr>
            <a:r>
              <a:rPr lang="en-GB" sz="3300" dirty="0"/>
              <a:t>multitudes of lambs </a:t>
            </a:r>
          </a:p>
          <a:p>
            <a:pPr>
              <a:lnSpc>
                <a:spcPct val="120000"/>
              </a:lnSpc>
              <a:spcBef>
                <a:spcPts val="0"/>
              </a:spcBef>
            </a:pPr>
            <a:r>
              <a:rPr lang="en-GB" sz="3300" dirty="0"/>
              <a:t>in soot I sweep </a:t>
            </a:r>
          </a:p>
          <a:p>
            <a:pPr>
              <a:lnSpc>
                <a:spcPct val="120000"/>
              </a:lnSpc>
              <a:spcBef>
                <a:spcPts val="0"/>
              </a:spcBef>
            </a:pPr>
            <a:r>
              <a:rPr lang="en-GB" sz="3300" dirty="0"/>
              <a:t>locked up in coffins of black </a:t>
            </a:r>
          </a:p>
          <a:p>
            <a:pPr>
              <a:lnSpc>
                <a:spcPct val="120000"/>
              </a:lnSpc>
              <a:spcBef>
                <a:spcPts val="0"/>
              </a:spcBef>
            </a:pPr>
            <a:r>
              <a:rPr lang="en-GB" sz="3300" dirty="0"/>
              <a:t> So if all do their duty, they need not fear harm  </a:t>
            </a:r>
          </a:p>
          <a:p>
            <a:pPr>
              <a:lnSpc>
                <a:spcPct val="120000"/>
              </a:lnSpc>
              <a:spcBef>
                <a:spcPts val="0"/>
              </a:spcBef>
            </a:pPr>
            <a:r>
              <a:rPr lang="en-GB" sz="3300" dirty="0"/>
              <a:t>Love </a:t>
            </a:r>
            <a:r>
              <a:rPr lang="en-GB" sz="3300" dirty="0" err="1"/>
              <a:t>seeketh</a:t>
            </a:r>
            <a:r>
              <a:rPr lang="en-GB" sz="3300" dirty="0"/>
              <a:t> not itself to please </a:t>
            </a:r>
          </a:p>
          <a:p>
            <a:pPr>
              <a:lnSpc>
                <a:spcPct val="120000"/>
              </a:lnSpc>
              <a:spcBef>
                <a:spcPts val="0"/>
              </a:spcBef>
            </a:pPr>
            <a:r>
              <a:rPr lang="en-GB" sz="3300" dirty="0"/>
              <a:t> Love </a:t>
            </a:r>
            <a:r>
              <a:rPr lang="en-GB" sz="3300" dirty="0" err="1"/>
              <a:t>seeketh</a:t>
            </a:r>
            <a:r>
              <a:rPr lang="en-GB" sz="3300" dirty="0"/>
              <a:t> only self to please </a:t>
            </a:r>
          </a:p>
          <a:p>
            <a:pPr>
              <a:lnSpc>
                <a:spcPct val="120000"/>
              </a:lnSpc>
              <a:spcBef>
                <a:spcPts val="0"/>
              </a:spcBef>
            </a:pPr>
            <a:r>
              <a:rPr lang="en-GB" sz="3300" dirty="0"/>
              <a:t>rich and fruitful land </a:t>
            </a:r>
          </a:p>
          <a:p>
            <a:pPr>
              <a:lnSpc>
                <a:spcPct val="120000"/>
              </a:lnSpc>
              <a:spcBef>
                <a:spcPts val="0"/>
              </a:spcBef>
            </a:pPr>
            <a:r>
              <a:rPr lang="en-GB" sz="3300" dirty="0"/>
              <a:t>land of poverty </a:t>
            </a:r>
          </a:p>
          <a:p>
            <a:pPr>
              <a:lnSpc>
                <a:spcPct val="120000"/>
              </a:lnSpc>
              <a:spcBef>
                <a:spcPts val="0"/>
              </a:spcBef>
            </a:pPr>
            <a:r>
              <a:rPr lang="en-GB" sz="3300" dirty="0"/>
              <a:t>Little black thing </a:t>
            </a:r>
          </a:p>
          <a:p>
            <a:pPr>
              <a:lnSpc>
                <a:spcPct val="120000"/>
              </a:lnSpc>
              <a:spcBef>
                <a:spcPts val="0"/>
              </a:spcBef>
            </a:pPr>
            <a:r>
              <a:rPr lang="en-GB" sz="3300" dirty="0"/>
              <a:t>taught me to sing the notes of woe </a:t>
            </a:r>
          </a:p>
          <a:p>
            <a:pPr>
              <a:lnSpc>
                <a:spcPct val="120000"/>
              </a:lnSpc>
              <a:spcBef>
                <a:spcPts val="0"/>
              </a:spcBef>
            </a:pPr>
            <a:r>
              <a:rPr lang="en-GB" sz="3300" dirty="0"/>
              <a:t>who make up a heaven of our misery </a:t>
            </a:r>
          </a:p>
          <a:p>
            <a:pPr>
              <a:lnSpc>
                <a:spcPct val="120000"/>
              </a:lnSpc>
              <a:spcBef>
                <a:spcPts val="0"/>
              </a:spcBef>
            </a:pPr>
            <a:r>
              <a:rPr lang="en-GB" sz="3300" dirty="0"/>
              <a:t>the sun is gone down </a:t>
            </a:r>
          </a:p>
          <a:p>
            <a:pPr>
              <a:lnSpc>
                <a:spcPct val="120000"/>
              </a:lnSpc>
              <a:spcBef>
                <a:spcPts val="0"/>
              </a:spcBef>
            </a:pPr>
            <a:r>
              <a:rPr lang="en-GB" sz="3300" dirty="0"/>
              <a:t>the dews of night arise </a:t>
            </a:r>
          </a:p>
          <a:p>
            <a:pPr>
              <a:lnSpc>
                <a:spcPct val="120000"/>
              </a:lnSpc>
              <a:spcBef>
                <a:spcPts val="0"/>
              </a:spcBef>
            </a:pPr>
            <a:r>
              <a:rPr lang="en-GB" sz="3300" dirty="0"/>
              <a:t>your spring and your day are wasted in play  </a:t>
            </a:r>
          </a:p>
          <a:p>
            <a:pPr>
              <a:lnSpc>
                <a:spcPct val="120000"/>
              </a:lnSpc>
              <a:spcBef>
                <a:spcPts val="0"/>
              </a:spcBef>
            </a:pPr>
            <a:r>
              <a:rPr lang="en-GB" sz="3300" dirty="0"/>
              <a:t>What immortal hand or eye// Could frame thy fearful symmetry? </a:t>
            </a:r>
          </a:p>
          <a:p>
            <a:pPr>
              <a:lnSpc>
                <a:spcPct val="120000"/>
              </a:lnSpc>
              <a:spcBef>
                <a:spcPts val="0"/>
              </a:spcBef>
            </a:pPr>
            <a:r>
              <a:rPr lang="en-GB" sz="3300" dirty="0"/>
              <a:t>Did he who made the lamb make thee? </a:t>
            </a:r>
          </a:p>
          <a:p>
            <a:pPr>
              <a:lnSpc>
                <a:spcPct val="120000"/>
              </a:lnSpc>
              <a:spcBef>
                <a:spcPts val="0"/>
              </a:spcBef>
            </a:pPr>
            <a:r>
              <a:rPr lang="en-GB" sz="3300" dirty="0"/>
              <a:t>A chapel was built in the midst//Where I used to play on the green.  </a:t>
            </a:r>
          </a:p>
          <a:p>
            <a:pPr>
              <a:lnSpc>
                <a:spcPct val="120000"/>
              </a:lnSpc>
              <a:spcBef>
                <a:spcPts val="0"/>
              </a:spcBef>
            </a:pPr>
            <a:r>
              <a:rPr lang="en-GB" sz="3300" dirty="0"/>
              <a:t>binding with briars my joys and desires </a:t>
            </a:r>
          </a:p>
          <a:p>
            <a:pPr>
              <a:lnSpc>
                <a:spcPct val="120000"/>
              </a:lnSpc>
              <a:spcBef>
                <a:spcPts val="0"/>
              </a:spcBef>
            </a:pPr>
            <a:r>
              <a:rPr lang="en-GB" sz="3300" dirty="0"/>
              <a:t>the mind-forged manacles </a:t>
            </a:r>
          </a:p>
          <a:p>
            <a:pPr>
              <a:lnSpc>
                <a:spcPct val="120000"/>
              </a:lnSpc>
              <a:spcBef>
                <a:spcPts val="0"/>
              </a:spcBef>
            </a:pPr>
            <a:r>
              <a:rPr lang="en-GB" sz="3300" dirty="0"/>
              <a:t>each chartered street  … the chartered Thames does flow </a:t>
            </a:r>
          </a:p>
          <a:p>
            <a:pPr>
              <a:lnSpc>
                <a:spcPct val="120000"/>
              </a:lnSpc>
              <a:spcBef>
                <a:spcPts val="0"/>
              </a:spcBef>
            </a:pPr>
            <a:r>
              <a:rPr lang="en-GB" sz="3300" dirty="0"/>
              <a:t>there grows one in the human brain</a:t>
            </a:r>
          </a:p>
          <a:p>
            <a:endParaRPr lang="en-GB" dirty="0"/>
          </a:p>
        </p:txBody>
      </p:sp>
    </p:spTree>
    <p:extLst>
      <p:ext uri="{BB962C8B-B14F-4D97-AF65-F5344CB8AC3E}">
        <p14:creationId xmlns:p14="http://schemas.microsoft.com/office/powerpoint/2010/main" val="900453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clusters….</a:t>
            </a:r>
          </a:p>
        </p:txBody>
      </p:sp>
      <p:sp>
        <p:nvSpPr>
          <p:cNvPr id="3" name="Content Placeholder 2"/>
          <p:cNvSpPr>
            <a:spLocks noGrp="1"/>
          </p:cNvSpPr>
          <p:nvPr>
            <p:ph idx="1"/>
          </p:nvPr>
        </p:nvSpPr>
        <p:spPr/>
        <p:txBody>
          <a:bodyPr numCol="2">
            <a:normAutofit fontScale="40000" lnSpcReduction="20000"/>
          </a:bodyPr>
          <a:lstStyle/>
          <a:p>
            <a:r>
              <a:rPr lang="en-GB" dirty="0">
                <a:highlight>
                  <a:srgbClr val="FFFF00"/>
                </a:highlight>
              </a:rPr>
              <a:t>Nature:  valleys wild (Introduction – I)</a:t>
            </a:r>
          </a:p>
          <a:p>
            <a:r>
              <a:rPr lang="en-GB" dirty="0">
                <a:highlight>
                  <a:srgbClr val="FFFF00"/>
                </a:highlight>
              </a:rPr>
              <a:t>Nature:  On the echoing green… on the darkening green (The Echoing Green – I)</a:t>
            </a:r>
          </a:p>
          <a:p>
            <a:r>
              <a:rPr lang="en-GB" dirty="0">
                <a:highlight>
                  <a:srgbClr val="FFFF00"/>
                </a:highlight>
              </a:rPr>
              <a:t>Nature – the sun is gone down (Nurse’s Song – E)</a:t>
            </a:r>
          </a:p>
          <a:p>
            <a:r>
              <a:rPr lang="en-GB" dirty="0">
                <a:highlight>
                  <a:srgbClr val="FFFF00"/>
                </a:highlight>
              </a:rPr>
              <a:t>Nature – the dews of night arise (Nurse’s Song – E)</a:t>
            </a:r>
          </a:p>
          <a:p>
            <a:r>
              <a:rPr lang="en-GB" dirty="0">
                <a:highlight>
                  <a:srgbClr val="00FF00"/>
                </a:highlight>
              </a:rPr>
              <a:t>Creativity:  write//in a book that all may read (Introduction – I)</a:t>
            </a:r>
          </a:p>
          <a:p>
            <a:r>
              <a:rPr lang="en-GB" dirty="0">
                <a:highlight>
                  <a:srgbClr val="00FF00"/>
                </a:highlight>
              </a:rPr>
              <a:t>Creativity:  I wrote my happy songs (Introduction – I)</a:t>
            </a:r>
          </a:p>
          <a:p>
            <a:r>
              <a:rPr lang="en-GB" dirty="0">
                <a:highlight>
                  <a:srgbClr val="00FF00"/>
                </a:highlight>
              </a:rPr>
              <a:t>Creativity/religion - What immortal hand or eye// Could frame thy fearful symmetry? (The Tiger – E)</a:t>
            </a:r>
          </a:p>
          <a:p>
            <a:r>
              <a:rPr lang="en-GB" dirty="0">
                <a:highlight>
                  <a:srgbClr val="00FF00"/>
                </a:highlight>
              </a:rPr>
              <a:t>Creativity/religion – Did he who made the lamb make thee? (The Tiger – E)</a:t>
            </a:r>
          </a:p>
          <a:p>
            <a:r>
              <a:rPr lang="en-GB" dirty="0">
                <a:highlight>
                  <a:srgbClr val="00FFFF"/>
                </a:highlight>
              </a:rPr>
              <a:t>Religion:  he calls himself a lamb (Lamb – I)</a:t>
            </a:r>
          </a:p>
          <a:p>
            <a:r>
              <a:rPr lang="en-GB" dirty="0">
                <a:highlight>
                  <a:srgbClr val="00FFFF"/>
                </a:highlight>
              </a:rPr>
              <a:t>Religion:  He is meek and he is mild (Lamb – I)</a:t>
            </a:r>
          </a:p>
          <a:p>
            <a:r>
              <a:rPr lang="en-GB" dirty="0">
                <a:highlight>
                  <a:srgbClr val="00FFFF"/>
                </a:highlight>
              </a:rPr>
              <a:t>Religion:  For Mercy, Pity, Peace and Love//Is God our father dear (The Divine Image – I)</a:t>
            </a:r>
          </a:p>
          <a:p>
            <a:r>
              <a:rPr lang="en-GB" dirty="0">
                <a:highlight>
                  <a:srgbClr val="00FFFF"/>
                </a:highlight>
              </a:rPr>
              <a:t>Religion:  Where Mercy, Love and Pity dwell//There God is dwelling too (The Divine Image – I)</a:t>
            </a:r>
          </a:p>
          <a:p>
            <a:r>
              <a:rPr lang="en-GB" dirty="0">
                <a:highlight>
                  <a:srgbClr val="00FFFF"/>
                </a:highlight>
              </a:rPr>
              <a:t>Religion – So if all do their duty, they need not fear harm  (The Chimney-Sweeper – I)</a:t>
            </a:r>
          </a:p>
          <a:p>
            <a:r>
              <a:rPr lang="en-GB" dirty="0">
                <a:highlight>
                  <a:srgbClr val="00FFFF"/>
                </a:highlight>
              </a:rPr>
              <a:t>Religion – who make up a heaven of our misery (The Chimney-Sweeper – E)</a:t>
            </a:r>
          </a:p>
          <a:p>
            <a:r>
              <a:rPr lang="en-GB" dirty="0">
                <a:highlight>
                  <a:srgbClr val="FF00FF"/>
                </a:highlight>
              </a:rPr>
              <a:t>Childhood – these flowers of London town (Holy Thursday – I)</a:t>
            </a:r>
          </a:p>
          <a:p>
            <a:r>
              <a:rPr lang="en-GB" dirty="0">
                <a:highlight>
                  <a:srgbClr val="FF00FF"/>
                </a:highlight>
              </a:rPr>
              <a:t>Childhood – multitudes of lambs (Holy Thursday – I)</a:t>
            </a:r>
          </a:p>
          <a:p>
            <a:r>
              <a:rPr lang="en-GB" dirty="0">
                <a:highlight>
                  <a:srgbClr val="FF00FF"/>
                </a:highlight>
              </a:rPr>
              <a:t>Childhood – in soot I sweep (The Chimney-Sweeper – I)</a:t>
            </a:r>
          </a:p>
          <a:p>
            <a:r>
              <a:rPr lang="en-GB" dirty="0">
                <a:highlight>
                  <a:srgbClr val="FF00FF"/>
                </a:highlight>
              </a:rPr>
              <a:t>Childhood – locked up in coffins of black (The Chimney-Sweeper – I)</a:t>
            </a:r>
          </a:p>
          <a:p>
            <a:r>
              <a:rPr lang="en-GB" dirty="0">
                <a:highlight>
                  <a:srgbClr val="FF00FF"/>
                </a:highlight>
              </a:rPr>
              <a:t>Childhood – Little black thing (The Chimney-Sweeper – E)</a:t>
            </a:r>
          </a:p>
          <a:p>
            <a:r>
              <a:rPr lang="en-GB" dirty="0">
                <a:highlight>
                  <a:srgbClr val="FF0000"/>
                </a:highlight>
              </a:rPr>
              <a:t>Love – Love </a:t>
            </a:r>
            <a:r>
              <a:rPr lang="en-GB" dirty="0" err="1">
                <a:highlight>
                  <a:srgbClr val="FF0000"/>
                </a:highlight>
              </a:rPr>
              <a:t>seeketh</a:t>
            </a:r>
            <a:r>
              <a:rPr lang="en-GB" dirty="0">
                <a:highlight>
                  <a:srgbClr val="FF0000"/>
                </a:highlight>
              </a:rPr>
              <a:t> not itself to please (The Clod and the Pebble – E)</a:t>
            </a:r>
          </a:p>
          <a:p>
            <a:r>
              <a:rPr lang="en-GB" dirty="0">
                <a:highlight>
                  <a:srgbClr val="FF0000"/>
                </a:highlight>
              </a:rPr>
              <a:t>Love </a:t>
            </a:r>
            <a:r>
              <a:rPr lang="en-GB" dirty="0" err="1">
                <a:highlight>
                  <a:srgbClr val="FF0000"/>
                </a:highlight>
              </a:rPr>
              <a:t>Love</a:t>
            </a:r>
            <a:r>
              <a:rPr lang="en-GB" dirty="0">
                <a:highlight>
                  <a:srgbClr val="FF0000"/>
                </a:highlight>
              </a:rPr>
              <a:t> </a:t>
            </a:r>
            <a:r>
              <a:rPr lang="en-GB" dirty="0" err="1">
                <a:highlight>
                  <a:srgbClr val="FF0000"/>
                </a:highlight>
              </a:rPr>
              <a:t>seeketh</a:t>
            </a:r>
            <a:r>
              <a:rPr lang="en-GB" dirty="0">
                <a:highlight>
                  <a:srgbClr val="FF0000"/>
                </a:highlight>
              </a:rPr>
              <a:t> only self to please (The Clod and the Pebble – E)</a:t>
            </a:r>
          </a:p>
          <a:p>
            <a:r>
              <a:rPr lang="en-GB" dirty="0">
                <a:highlight>
                  <a:srgbClr val="FF0000"/>
                </a:highlight>
              </a:rPr>
              <a:t>England – rich and fruitful land (Holy Thursday – E)</a:t>
            </a:r>
          </a:p>
          <a:p>
            <a:r>
              <a:rPr lang="en-GB" dirty="0">
                <a:highlight>
                  <a:srgbClr val="FF0000"/>
                </a:highlight>
              </a:rPr>
              <a:t>England – land of poverty (Holy Thursday – E)</a:t>
            </a:r>
          </a:p>
          <a:p>
            <a:r>
              <a:rPr lang="en-GB" dirty="0">
                <a:highlight>
                  <a:srgbClr val="C0C0C0"/>
                </a:highlight>
              </a:rPr>
              <a:t>Authority – taught me to sing the notes of woe (The Chimney-Sweeper – E)</a:t>
            </a:r>
          </a:p>
          <a:p>
            <a:r>
              <a:rPr lang="en-GB" dirty="0">
                <a:highlight>
                  <a:srgbClr val="C0C0C0"/>
                </a:highlight>
              </a:rPr>
              <a:t>Authority – your spring and your day are wasted in play (Nurse’s Song – E) </a:t>
            </a:r>
          </a:p>
          <a:p>
            <a:r>
              <a:rPr lang="en-GB" dirty="0">
                <a:highlight>
                  <a:srgbClr val="FFFF00"/>
                </a:highlight>
              </a:rPr>
              <a:t>Restriction – binding with briars my joys and desires (The Garden of Love – E)</a:t>
            </a:r>
          </a:p>
          <a:p>
            <a:r>
              <a:rPr lang="en-GB" dirty="0">
                <a:highlight>
                  <a:srgbClr val="FFFF00"/>
                </a:highlight>
              </a:rPr>
              <a:t>Restriction – the mind-forged manacles (London – E)</a:t>
            </a:r>
          </a:p>
          <a:p>
            <a:r>
              <a:rPr lang="en-GB" dirty="0">
                <a:highlight>
                  <a:srgbClr val="FFFF00"/>
                </a:highlight>
              </a:rPr>
              <a:t>Restriction – there grows one in the human brain (The Human Abstract - E)</a:t>
            </a:r>
          </a:p>
          <a:p>
            <a:r>
              <a:rPr lang="en-GB" dirty="0">
                <a:highlight>
                  <a:srgbClr val="C0C0C0"/>
                </a:highlight>
              </a:rPr>
              <a:t>Restriction/Industrialisation – each chartered street  … the chartered Thames does flow (London – E)</a:t>
            </a:r>
          </a:p>
          <a:p>
            <a:r>
              <a:rPr lang="en-GB" dirty="0">
                <a:highlight>
                  <a:srgbClr val="C0C0C0"/>
                </a:highlight>
              </a:rPr>
              <a:t>Industrialisation:  A chapel was built in the midst//Where I used to play on the green.  (The Garden of Love – E)</a:t>
            </a:r>
          </a:p>
          <a:p>
            <a:endParaRPr lang="en-GB" dirty="0"/>
          </a:p>
          <a:p>
            <a:endParaRPr lang="en-GB" dirty="0"/>
          </a:p>
          <a:p>
            <a:endParaRPr lang="en-GB" dirty="0"/>
          </a:p>
        </p:txBody>
      </p:sp>
    </p:spTree>
    <p:extLst>
      <p:ext uri="{BB962C8B-B14F-4D97-AF65-F5344CB8AC3E}">
        <p14:creationId xmlns:p14="http://schemas.microsoft.com/office/powerpoint/2010/main" val="2313103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 minute plan for ….</a:t>
            </a:r>
          </a:p>
        </p:txBody>
      </p:sp>
      <p:sp>
        <p:nvSpPr>
          <p:cNvPr id="3" name="Content Placeholder 2"/>
          <p:cNvSpPr>
            <a:spLocks noGrp="1"/>
          </p:cNvSpPr>
          <p:nvPr>
            <p:ph idx="1"/>
          </p:nvPr>
        </p:nvSpPr>
        <p:spPr/>
        <p:txBody>
          <a:bodyPr>
            <a:normAutofit/>
          </a:bodyPr>
          <a:lstStyle/>
          <a:p>
            <a:pPr marL="0" indent="0">
              <a:buNone/>
            </a:pPr>
            <a:r>
              <a:rPr lang="en-GB" dirty="0"/>
              <a:t>Explore how William Blake presents divinity in “Holy Thursday” (I) and make connections with one or two other poems from your collection.</a:t>
            </a:r>
          </a:p>
          <a:p>
            <a:pPr marL="0" indent="0">
              <a:buNone/>
            </a:pPr>
            <a:r>
              <a:rPr lang="en-GB" dirty="0"/>
              <a:t>You should consider Blake’s use of poetic and stylistic techniques and significant literary or other relevant contexts</a:t>
            </a:r>
          </a:p>
          <a:p>
            <a:pPr marL="0" indent="0">
              <a:buNone/>
            </a:pPr>
            <a:endParaRPr lang="en-GB" dirty="0"/>
          </a:p>
          <a:p>
            <a:pPr marL="0" indent="0">
              <a:buNone/>
            </a:pPr>
            <a:r>
              <a:rPr lang="en-GB" dirty="0"/>
              <a:t>Decide on second poem …. three main points … similarities and differences…characteristic features of Blake’s poetry …  reference to engravings….</a:t>
            </a:r>
          </a:p>
          <a:p>
            <a:endParaRPr lang="en-GB" dirty="0"/>
          </a:p>
        </p:txBody>
      </p:sp>
    </p:spTree>
    <p:extLst>
      <p:ext uri="{BB962C8B-B14F-4D97-AF65-F5344CB8AC3E}">
        <p14:creationId xmlns:p14="http://schemas.microsoft.com/office/powerpoint/2010/main" val="147098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Your question</a:t>
            </a:r>
          </a:p>
        </p:txBody>
      </p:sp>
      <p:sp>
        <p:nvSpPr>
          <p:cNvPr id="3" name="Content Placeholder 2"/>
          <p:cNvSpPr>
            <a:spLocks noGrp="1"/>
          </p:cNvSpPr>
          <p:nvPr>
            <p:ph idx="1"/>
          </p:nvPr>
        </p:nvSpPr>
        <p:spPr/>
        <p:txBody>
          <a:bodyPr>
            <a:normAutofit lnSpcReduction="10000"/>
          </a:bodyPr>
          <a:lstStyle/>
          <a:p>
            <a:pPr marL="0" indent="0">
              <a:buNone/>
            </a:pPr>
            <a:r>
              <a:rPr lang="en-GB" b="1" dirty="0"/>
              <a:t>Either</a:t>
            </a:r>
          </a:p>
          <a:p>
            <a:pPr marL="0" indent="0">
              <a:buNone/>
            </a:pPr>
            <a:r>
              <a:rPr lang="en-GB" dirty="0"/>
              <a:t>Explore how William Blake presents divinity in “Holy Thursday” (I) and make connections with one or two other poems from your collection.</a:t>
            </a:r>
          </a:p>
          <a:p>
            <a:pPr marL="0" indent="0">
              <a:buNone/>
            </a:pPr>
            <a:r>
              <a:rPr lang="en-GB" dirty="0"/>
              <a:t>You should consider Blake’s use of poetic and stylistic techniques and significant literary or other relevant contexts</a:t>
            </a:r>
          </a:p>
          <a:p>
            <a:pPr marL="0" indent="0">
              <a:buNone/>
            </a:pPr>
            <a:r>
              <a:rPr lang="en-GB" b="1" dirty="0"/>
              <a:t>Or</a:t>
            </a:r>
          </a:p>
          <a:p>
            <a:pPr marL="0" indent="0">
              <a:buNone/>
            </a:pPr>
            <a:r>
              <a:rPr lang="en-GB" dirty="0"/>
              <a:t>Explore how William Blake presents nature in ‘The </a:t>
            </a:r>
            <a:r>
              <a:rPr lang="en-GB" dirty="0" err="1"/>
              <a:t>Ecchoing</a:t>
            </a:r>
            <a:r>
              <a:rPr lang="en-GB" dirty="0"/>
              <a:t> Green’ and make connections with one or two other poems from your collection. </a:t>
            </a:r>
          </a:p>
          <a:p>
            <a:pPr marL="0" indent="0">
              <a:buNone/>
            </a:pPr>
            <a:r>
              <a:rPr lang="en-GB" dirty="0"/>
              <a:t>You should consider Blake’s use of poetic and stylistic techniques and significant literary or other relevant contexts</a:t>
            </a:r>
          </a:p>
          <a:p>
            <a:endParaRPr lang="en-GB" dirty="0"/>
          </a:p>
          <a:p>
            <a:endParaRPr lang="en-GB" dirty="0"/>
          </a:p>
        </p:txBody>
      </p:sp>
    </p:spTree>
    <p:extLst>
      <p:ext uri="{BB962C8B-B14F-4D97-AF65-F5344CB8AC3E}">
        <p14:creationId xmlns:p14="http://schemas.microsoft.com/office/powerpoint/2010/main" val="1175907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255" y="136779"/>
            <a:ext cx="10515600" cy="1325563"/>
          </a:xfrm>
        </p:spPr>
        <p:txBody>
          <a:bodyPr/>
          <a:lstStyle/>
          <a:p>
            <a:r>
              <a:rPr lang="en-GB" dirty="0"/>
              <a:t>My notes – compared to “Nurse’s Song” (I)</a:t>
            </a:r>
          </a:p>
        </p:txBody>
      </p:sp>
      <p:pic>
        <p:nvPicPr>
          <p:cNvPr id="5" name="Content Placeholder 4" descr="busy brains at sea: &lt;strong&gt;Venn&lt;/strong&gt; &lt;strong&gt;Diagrams&lt;/strong&gt;_Whale Shark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3064" y="1233996"/>
            <a:ext cx="12813616" cy="5433311"/>
          </a:xfrm>
        </p:spPr>
      </p:pic>
      <p:sp>
        <p:nvSpPr>
          <p:cNvPr id="6" name="TextBox 5"/>
          <p:cNvSpPr txBox="1"/>
          <p:nvPr/>
        </p:nvSpPr>
        <p:spPr>
          <a:xfrm>
            <a:off x="7605971" y="1690688"/>
            <a:ext cx="3462292" cy="4524315"/>
          </a:xfrm>
          <a:prstGeom prst="rect">
            <a:avLst/>
          </a:prstGeom>
          <a:noFill/>
        </p:spPr>
        <p:txBody>
          <a:bodyPr wrap="square" rtlCol="0">
            <a:spAutoFit/>
          </a:bodyPr>
          <a:lstStyle/>
          <a:p>
            <a:pPr marL="285750" indent="-285750">
              <a:buFont typeface="Arial" panose="020B0604020202020204" pitchFamily="34" charset="0"/>
              <a:buChar char="•"/>
            </a:pPr>
            <a:r>
              <a:rPr lang="en-GB" dirty="0"/>
              <a:t>First person – focalised through the nurse </a:t>
            </a:r>
          </a:p>
          <a:p>
            <a:pPr marL="285750" indent="-285750">
              <a:buFont typeface="Arial" panose="020B0604020202020204" pitchFamily="34" charset="0"/>
              <a:buChar char="•"/>
            </a:pPr>
            <a:r>
              <a:rPr lang="en-GB" dirty="0"/>
              <a:t>The Nurse - nurturing capacity - to protect the freedom of childhood – no desire to repress or rule. Permission to play -  extending children’s innocence</a:t>
            </a:r>
          </a:p>
          <a:p>
            <a:pPr marL="285750" indent="-285750">
              <a:buFont typeface="Arial" panose="020B0604020202020204" pitchFamily="34" charset="0"/>
              <a:buChar char="•"/>
            </a:pPr>
            <a:r>
              <a:rPr lang="en-GB" dirty="0"/>
              <a:t>Phonological repetition of ‘l' sounds – laughing, little, leave, light – softness of the voice</a:t>
            </a:r>
          </a:p>
          <a:p>
            <a:pPr marL="285750" indent="-285750">
              <a:buFont typeface="Arial" panose="020B0604020202020204" pitchFamily="34" charset="0"/>
              <a:buChar char="•"/>
            </a:pPr>
            <a:r>
              <a:rPr lang="en-GB" dirty="0"/>
              <a:t>The poem has four quatrains, rhymed ABCB -  internal rhyme in lines 3 and 7 - calm rhythmic quality. </a:t>
            </a:r>
          </a:p>
          <a:p>
            <a:pPr marL="285750" indent="-285750">
              <a:buFont typeface="Arial" panose="020B0604020202020204" pitchFamily="34" charset="0"/>
              <a:buChar char="•"/>
            </a:pPr>
            <a:r>
              <a:rPr lang="en-GB" dirty="0"/>
              <a:t>Light fades faster:  awareness of experience?</a:t>
            </a:r>
          </a:p>
        </p:txBody>
      </p:sp>
      <p:sp>
        <p:nvSpPr>
          <p:cNvPr id="7" name="TextBox 6"/>
          <p:cNvSpPr txBox="1"/>
          <p:nvPr/>
        </p:nvSpPr>
        <p:spPr>
          <a:xfrm>
            <a:off x="5223112" y="2244685"/>
            <a:ext cx="2097322" cy="3293209"/>
          </a:xfrm>
          <a:prstGeom prst="rect">
            <a:avLst/>
          </a:prstGeom>
          <a:noFill/>
        </p:spPr>
        <p:txBody>
          <a:bodyPr wrap="square" rtlCol="0">
            <a:spAutoFit/>
          </a:bodyPr>
          <a:lstStyle/>
          <a:p>
            <a:pPr marL="285750" indent="-285750">
              <a:buFont typeface="Arial" panose="020B0604020202020204" pitchFamily="34" charset="0"/>
              <a:buChar char="•"/>
            </a:pPr>
            <a:r>
              <a:rPr lang="en-GB" sz="1600" dirty="0"/>
              <a:t>Fading light  -</a:t>
            </a:r>
          </a:p>
          <a:p>
            <a:pPr marL="285750" indent="-285750">
              <a:buFont typeface="Arial" panose="020B0604020202020204" pitchFamily="34" charset="0"/>
              <a:buChar char="•"/>
            </a:pPr>
            <a:r>
              <a:rPr lang="en-GB" sz="1600" dirty="0"/>
              <a:t>Voices of children (sound)</a:t>
            </a:r>
          </a:p>
          <a:p>
            <a:pPr marL="285750" indent="-285750">
              <a:buFont typeface="Arial" panose="020B0604020202020204" pitchFamily="34" charset="0"/>
              <a:buChar char="•"/>
            </a:pPr>
            <a:r>
              <a:rPr lang="en-GB" sz="1600" dirty="0"/>
              <a:t>Green/spring/birds</a:t>
            </a:r>
          </a:p>
          <a:p>
            <a:pPr marL="285750" indent="-285750">
              <a:buFont typeface="Arial" panose="020B0604020202020204" pitchFamily="34" charset="0"/>
              <a:buChar char="•"/>
            </a:pPr>
            <a:r>
              <a:rPr lang="en-GB" sz="1600" dirty="0"/>
              <a:t>Lexical clusters of nature</a:t>
            </a:r>
          </a:p>
          <a:p>
            <a:pPr marL="285750" indent="-285750">
              <a:buFont typeface="Arial" panose="020B0604020202020204" pitchFamily="34" charset="0"/>
              <a:buChar char="•"/>
            </a:pPr>
            <a:r>
              <a:rPr lang="en-GB" sz="1600" dirty="0"/>
              <a:t>Older generation</a:t>
            </a:r>
          </a:p>
          <a:p>
            <a:pPr marL="285750" indent="-285750">
              <a:buFont typeface="Arial" panose="020B0604020202020204" pitchFamily="34" charset="0"/>
              <a:buChar char="•"/>
            </a:pPr>
            <a:r>
              <a:rPr lang="en-GB" sz="1600" dirty="0" err="1"/>
              <a:t>Anapestic</a:t>
            </a:r>
            <a:r>
              <a:rPr lang="en-GB" sz="1600" dirty="0"/>
              <a:t> rhythm</a:t>
            </a:r>
          </a:p>
          <a:p>
            <a:pPr marL="285750" indent="-285750">
              <a:buFont typeface="Arial" panose="020B0604020202020204" pitchFamily="34" charset="0"/>
              <a:buChar char="•"/>
            </a:pPr>
            <a:r>
              <a:rPr lang="en-GB" sz="1600" dirty="0"/>
              <a:t>Nurturing </a:t>
            </a:r>
          </a:p>
          <a:p>
            <a:pPr marL="285750" indent="-285750">
              <a:buFont typeface="Arial" panose="020B0604020202020204" pitchFamily="34" charset="0"/>
              <a:buChar char="•"/>
            </a:pPr>
            <a:r>
              <a:rPr lang="en-GB" sz="1600" dirty="0"/>
              <a:t>Positive nature</a:t>
            </a:r>
          </a:p>
          <a:p>
            <a:pPr marL="285750" indent="-285750">
              <a:buFont typeface="Arial" panose="020B0604020202020204" pitchFamily="34" charset="0"/>
              <a:buChar char="•"/>
            </a:pPr>
            <a:r>
              <a:rPr lang="en-GB" sz="1600" dirty="0"/>
              <a:t>Engravings: suggesting echo of experience</a:t>
            </a:r>
          </a:p>
        </p:txBody>
      </p:sp>
      <p:sp>
        <p:nvSpPr>
          <p:cNvPr id="8" name="TextBox 7"/>
          <p:cNvSpPr txBox="1"/>
          <p:nvPr/>
        </p:nvSpPr>
        <p:spPr>
          <a:xfrm>
            <a:off x="1233998" y="2103991"/>
            <a:ext cx="3213715" cy="3693319"/>
          </a:xfrm>
          <a:prstGeom prst="rect">
            <a:avLst/>
          </a:prstGeom>
          <a:noFill/>
        </p:spPr>
        <p:txBody>
          <a:bodyPr wrap="square" rtlCol="0">
            <a:spAutoFit/>
          </a:bodyPr>
          <a:lstStyle/>
          <a:p>
            <a:pPr marL="285750" indent="-285750">
              <a:buFont typeface="Arial" panose="020B0604020202020204" pitchFamily="34" charset="0"/>
              <a:buChar char="•"/>
            </a:pPr>
            <a:r>
              <a:rPr lang="en-GB" dirty="0"/>
              <a:t>First person plural – focalised through the children </a:t>
            </a:r>
          </a:p>
          <a:p>
            <a:pPr marL="285750" indent="-285750">
              <a:buFont typeface="Arial" panose="020B0604020202020204" pitchFamily="34" charset="0"/>
              <a:buChar char="•"/>
            </a:pPr>
            <a:r>
              <a:rPr lang="en-GB" dirty="0"/>
              <a:t>Lexical clusters of happiness – ‘happy', ‘merry', ‘cheerful', ‘laugh', ‘joys', ‘sport‘ – nature as positive</a:t>
            </a:r>
          </a:p>
          <a:p>
            <a:pPr marL="285750" indent="-285750">
              <a:buFont typeface="Arial" panose="020B0604020202020204" pitchFamily="34" charset="0"/>
              <a:buChar char="•"/>
            </a:pPr>
            <a:r>
              <a:rPr lang="en-GB" dirty="0"/>
              <a:t>short lines - the rhymes quickly follow one another - an audible sense of ‘echo'.</a:t>
            </a:r>
          </a:p>
          <a:p>
            <a:pPr marL="285750" indent="-285750">
              <a:buFont typeface="Arial" panose="020B0604020202020204" pitchFamily="34" charset="0"/>
              <a:buChar char="•"/>
            </a:pPr>
            <a:r>
              <a:rPr lang="en-GB" dirty="0"/>
              <a:t>Use of rhyming couplets:  suggests the simplicity of a child's speech or nursery rhyme.</a:t>
            </a:r>
          </a:p>
        </p:txBody>
      </p:sp>
    </p:spTree>
    <p:extLst>
      <p:ext uri="{BB962C8B-B14F-4D97-AF65-F5344CB8AC3E}">
        <p14:creationId xmlns:p14="http://schemas.microsoft.com/office/powerpoint/2010/main" val="784222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1021</Words>
  <Application>Microsoft Office PowerPoint</Application>
  <PresentationFormat>Widescreen</PresentationFormat>
  <Paragraphs>115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Concluding Blake</vt:lpstr>
      <vt:lpstr> Your task, considering, for example, the themes of religion, nature, industrialisation, love, entrapment,  creativity, childhood </vt:lpstr>
      <vt:lpstr>PowerPoint Presentation</vt:lpstr>
      <vt:lpstr>Some clusters….</vt:lpstr>
      <vt:lpstr>5 minute plan for ….</vt:lpstr>
      <vt:lpstr>Your question</vt:lpstr>
      <vt:lpstr>My notes – compared to “Nurse’s Song” (I)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Concluding Blake</dc:title>
  <dc:creator>David Kinder</dc:creator>
  <cp:lastModifiedBy>David Kinder</cp:lastModifiedBy>
  <cp:revision>9</cp:revision>
  <cp:lastPrinted>2017-03-27T10:31:17Z</cp:lastPrinted>
  <dcterms:created xsi:type="dcterms:W3CDTF">2017-03-27T09:29:08Z</dcterms:created>
  <dcterms:modified xsi:type="dcterms:W3CDTF">2017-03-27T13:36:18Z</dcterms:modified>
</cp:coreProperties>
</file>