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3199"/>
  </p:normalViewPr>
  <p:slideViewPr>
    <p:cSldViewPr snapToGrid="0" snapToObjects="1">
      <p:cViewPr varScale="1">
        <p:scale>
          <a:sx n="110" d="100"/>
          <a:sy n="110" d="100"/>
        </p:scale>
        <p:origin x="2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2/15/2018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2/15/2018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056A-246E-47FC-82C4-424AF1BD39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E4005-D278-423F-AB91-8977C61AC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03B53E-33EC-4B1A-BB03-5568FE7ACC32}"/>
              </a:ext>
            </a:extLst>
          </p:cNvPr>
          <p:cNvSpPr>
            <a:spLocks noGrp="1"/>
          </p:cNvSpPr>
          <p:nvPr>
            <p:ph type="dt" sz="half" idx="10"/>
          </p:nvPr>
        </p:nvSpPr>
        <p:spPr/>
        <p:txBody>
          <a:bodyPr/>
          <a:lstStyle/>
          <a:p>
            <a:fld id="{5923F103-BC34-4FE4-A40E-EDDEECFDA5D0}" type="datetimeFigureOut">
              <a:rPr lang="en-US" smtClean="0"/>
              <a:pPr/>
              <a:t>2/15/2018</a:t>
            </a:fld>
            <a:endParaRPr lang="en-US" dirty="0"/>
          </a:p>
        </p:txBody>
      </p:sp>
      <p:sp>
        <p:nvSpPr>
          <p:cNvPr id="5" name="Footer Placeholder 4">
            <a:extLst>
              <a:ext uri="{FF2B5EF4-FFF2-40B4-BE49-F238E27FC236}">
                <a16:creationId xmlns:a16="http://schemas.microsoft.com/office/drawing/2014/main" id="{4E209EC6-DE96-469E-83A8-810C76D5CC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FA652-6E71-417A-90AB-7AD02FEF9F5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5945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D9CF-5FD2-4B0A-B1A0-C5692DBB72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49CEAB-9F42-4837-A70E-DF319173E9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FCF52-7479-4F6C-90CE-14DFA6FCE49D}"/>
              </a:ext>
            </a:extLst>
          </p:cNvPr>
          <p:cNvSpPr>
            <a:spLocks noGrp="1"/>
          </p:cNvSpPr>
          <p:nvPr>
            <p:ph type="dt" sz="half" idx="10"/>
          </p:nvPr>
        </p:nvSpPr>
        <p:spPr/>
        <p:txBody>
          <a:bodyPr/>
          <a:lstStyle/>
          <a:p>
            <a:fld id="{19C9CA7B-DFD4-44B5-8C60-D14B8CD1FB59}" type="datetimeFigureOut">
              <a:rPr lang="en-US" smtClean="0"/>
              <a:t>2/15/2018</a:t>
            </a:fld>
            <a:endParaRPr lang="en-US" dirty="0"/>
          </a:p>
        </p:txBody>
      </p:sp>
      <p:sp>
        <p:nvSpPr>
          <p:cNvPr id="5" name="Footer Placeholder 4">
            <a:extLst>
              <a:ext uri="{FF2B5EF4-FFF2-40B4-BE49-F238E27FC236}">
                <a16:creationId xmlns:a16="http://schemas.microsoft.com/office/drawing/2014/main" id="{6D95AD0E-9AAB-4B47-A55A-19926BC238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8E335B-09F2-4134-9EC5-177CC0A6722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768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D00D-8EDA-4959-8CB7-1F8269617A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DE4985-FFAB-4B01-8541-44E96EBBF9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13E472-0684-4E61-A08C-8145EF8C32AB}"/>
              </a:ext>
            </a:extLst>
          </p:cNvPr>
          <p:cNvSpPr>
            <a:spLocks noGrp="1"/>
          </p:cNvSpPr>
          <p:nvPr>
            <p:ph type="dt" sz="half" idx="10"/>
          </p:nvPr>
        </p:nvSpPr>
        <p:spPr/>
        <p:txBody>
          <a:bodyPr/>
          <a:lstStyle/>
          <a:p>
            <a:fld id="{F34E6425-0181-43F2-84FC-787E803FD2F8}" type="datetimeFigureOut">
              <a:rPr lang="en-US" smtClean="0"/>
              <a:t>2/15/2018</a:t>
            </a:fld>
            <a:endParaRPr lang="en-US" dirty="0"/>
          </a:p>
        </p:txBody>
      </p:sp>
      <p:sp>
        <p:nvSpPr>
          <p:cNvPr id="5" name="Footer Placeholder 4">
            <a:extLst>
              <a:ext uri="{FF2B5EF4-FFF2-40B4-BE49-F238E27FC236}">
                <a16:creationId xmlns:a16="http://schemas.microsoft.com/office/drawing/2014/main" id="{54051433-FC4E-4D94-BB69-3FE75D7718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57FD5D-8A63-41F6-AD0E-F654A8604CB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17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1BA3-D7D6-45BC-B447-87E9E6285A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28782F-D413-4D56-AAF8-00B1005356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C552E4-9422-4F6C-A927-D84D53A330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64CA9A-FFC3-40A2-842E-D6BABFE1A162}"/>
              </a:ext>
            </a:extLst>
          </p:cNvPr>
          <p:cNvSpPr>
            <a:spLocks noGrp="1"/>
          </p:cNvSpPr>
          <p:nvPr>
            <p:ph type="dt" sz="half" idx="10"/>
          </p:nvPr>
        </p:nvSpPr>
        <p:spPr/>
        <p:txBody>
          <a:bodyPr/>
          <a:lstStyle/>
          <a:p>
            <a:fld id="{3BDB8791-F1B0-41E7-B7FD-A781E65C4266}" type="datetimeFigureOut">
              <a:rPr lang="en-US" smtClean="0"/>
              <a:t>2/15/2018</a:t>
            </a:fld>
            <a:endParaRPr lang="en-US" dirty="0"/>
          </a:p>
        </p:txBody>
      </p:sp>
      <p:sp>
        <p:nvSpPr>
          <p:cNvPr id="6" name="Footer Placeholder 5">
            <a:extLst>
              <a:ext uri="{FF2B5EF4-FFF2-40B4-BE49-F238E27FC236}">
                <a16:creationId xmlns:a16="http://schemas.microsoft.com/office/drawing/2014/main" id="{4A3D5355-6275-47BF-A5EB-BA5FA51E26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44FE5F-6147-4293-B7E6-2170D642107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1751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2784-2E33-4186-A4E9-8A3A7EBC66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BB0555-8C94-4B2F-9366-A9E210CB5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AD5622-BC83-477D-B075-8E293A8C01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126377-9400-4C85-809D-92BCF7DECC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BE199C-69EF-46CE-95C0-2BB998B146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0C2458-254B-4BC5-9D3F-5209F508FB13}"/>
              </a:ext>
            </a:extLst>
          </p:cNvPr>
          <p:cNvSpPr>
            <a:spLocks noGrp="1"/>
          </p:cNvSpPr>
          <p:nvPr>
            <p:ph type="dt" sz="half" idx="10"/>
          </p:nvPr>
        </p:nvSpPr>
        <p:spPr/>
        <p:txBody>
          <a:bodyPr/>
          <a:lstStyle/>
          <a:p>
            <a:fld id="{5FDD63B2-E120-4ED8-B27B-C685F510A5FE}" type="datetimeFigureOut">
              <a:rPr lang="en-US" smtClean="0"/>
              <a:t>2/15/2018</a:t>
            </a:fld>
            <a:endParaRPr lang="en-US" dirty="0"/>
          </a:p>
        </p:txBody>
      </p:sp>
      <p:sp>
        <p:nvSpPr>
          <p:cNvPr id="8" name="Footer Placeholder 7">
            <a:extLst>
              <a:ext uri="{FF2B5EF4-FFF2-40B4-BE49-F238E27FC236}">
                <a16:creationId xmlns:a16="http://schemas.microsoft.com/office/drawing/2014/main" id="{DFF6158B-50B8-429E-A37E-40D1379CC6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459CF2E-9EA6-4572-8BF6-E6EFF57E88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487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490B-7467-4A4D-A555-1F43A38B20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B31539-3C54-4CAE-94BC-5342F52F2B2F}"/>
              </a:ext>
            </a:extLst>
          </p:cNvPr>
          <p:cNvSpPr>
            <a:spLocks noGrp="1"/>
          </p:cNvSpPr>
          <p:nvPr>
            <p:ph type="dt" sz="half" idx="10"/>
          </p:nvPr>
        </p:nvSpPr>
        <p:spPr/>
        <p:txBody>
          <a:bodyPr/>
          <a:lstStyle/>
          <a:p>
            <a:fld id="{7AA18ACC-A947-437B-A130-35BD54FDF1E9}" type="datetimeFigureOut">
              <a:rPr lang="en-US" smtClean="0"/>
              <a:t>2/15/2018</a:t>
            </a:fld>
            <a:endParaRPr lang="en-US" dirty="0"/>
          </a:p>
        </p:txBody>
      </p:sp>
      <p:sp>
        <p:nvSpPr>
          <p:cNvPr id="4" name="Footer Placeholder 3">
            <a:extLst>
              <a:ext uri="{FF2B5EF4-FFF2-40B4-BE49-F238E27FC236}">
                <a16:creationId xmlns:a16="http://schemas.microsoft.com/office/drawing/2014/main" id="{53F1138D-A3B4-4490-B12D-B905DA0BF9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F6CB01-D439-42EA-BA29-994F8D635AD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0939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FF3AD-2B57-4E8E-BB9B-A6DE2F34DBD0}"/>
              </a:ext>
            </a:extLst>
          </p:cNvPr>
          <p:cNvSpPr>
            <a:spLocks noGrp="1"/>
          </p:cNvSpPr>
          <p:nvPr>
            <p:ph type="dt" sz="half" idx="10"/>
          </p:nvPr>
        </p:nvSpPr>
        <p:spPr/>
        <p:txBody>
          <a:bodyPr/>
          <a:lstStyle/>
          <a:p>
            <a:fld id="{7C8D7E02-BCB8-4D50-A234-369438C08659}" type="datetimeFigureOut">
              <a:rPr lang="en-US" smtClean="0"/>
              <a:t>2/15/2018</a:t>
            </a:fld>
            <a:endParaRPr lang="en-US" dirty="0"/>
          </a:p>
        </p:txBody>
      </p:sp>
      <p:sp>
        <p:nvSpPr>
          <p:cNvPr id="3" name="Footer Placeholder 2">
            <a:extLst>
              <a:ext uri="{FF2B5EF4-FFF2-40B4-BE49-F238E27FC236}">
                <a16:creationId xmlns:a16="http://schemas.microsoft.com/office/drawing/2014/main" id="{A72C92FE-68F2-40CD-B1F7-84C38A3BD3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C9DA619-B71C-4364-9E9E-5FAFBA0714F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7578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0783-7727-4845-8D94-A7943AB47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20995E-5838-4491-AE84-66B52CC969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135CD4-6497-4B8E-B6F7-90CE8E377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0B6473-F5F3-4145-AB2F-4E10C239EC33}"/>
              </a:ext>
            </a:extLst>
          </p:cNvPr>
          <p:cNvSpPr>
            <a:spLocks noGrp="1"/>
          </p:cNvSpPr>
          <p:nvPr>
            <p:ph type="dt" sz="half" idx="10"/>
          </p:nvPr>
        </p:nvSpPr>
        <p:spPr/>
        <p:txBody>
          <a:bodyPr/>
          <a:lstStyle/>
          <a:p>
            <a:fld id="{76E86A4C-8E40-4F87-A4F0-01A0687C5742}" type="datetimeFigureOut">
              <a:rPr lang="en-US" smtClean="0"/>
              <a:t>2/15/2018</a:t>
            </a:fld>
            <a:endParaRPr lang="en-US" dirty="0"/>
          </a:p>
        </p:txBody>
      </p:sp>
      <p:sp>
        <p:nvSpPr>
          <p:cNvPr id="6" name="Footer Placeholder 5">
            <a:extLst>
              <a:ext uri="{FF2B5EF4-FFF2-40B4-BE49-F238E27FC236}">
                <a16:creationId xmlns:a16="http://schemas.microsoft.com/office/drawing/2014/main" id="{5EDF5106-999C-4965-8E11-7084FAC384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10C453-219D-4390-98B3-0829D499116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706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91F0-6DD3-44E0-9C83-951BB5620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1F4C1C-675A-4D35-8137-93A7380E4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C864AB-0071-46B6-8575-680B3BEA5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DC8EF4-8479-4987-8C5B-E4D3EFEC20C5}"/>
              </a:ext>
            </a:extLst>
          </p:cNvPr>
          <p:cNvSpPr>
            <a:spLocks noGrp="1"/>
          </p:cNvSpPr>
          <p:nvPr>
            <p:ph type="dt" sz="half" idx="10"/>
          </p:nvPr>
        </p:nvSpPr>
        <p:spPr/>
        <p:txBody>
          <a:bodyPr/>
          <a:lstStyle/>
          <a:p>
            <a:fld id="{35E72C73-2D91-4E12-BA25-F0AA0C03599B}" type="datetimeFigureOut">
              <a:rPr lang="en-US" smtClean="0"/>
              <a:t>2/15/2018</a:t>
            </a:fld>
            <a:endParaRPr lang="en-US" dirty="0"/>
          </a:p>
        </p:txBody>
      </p:sp>
      <p:sp>
        <p:nvSpPr>
          <p:cNvPr id="6" name="Footer Placeholder 5">
            <a:extLst>
              <a:ext uri="{FF2B5EF4-FFF2-40B4-BE49-F238E27FC236}">
                <a16:creationId xmlns:a16="http://schemas.microsoft.com/office/drawing/2014/main" id="{BA90C8A8-3360-45DC-B996-6F662F831F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0EFE59-91AC-4C84-BB43-C90D5A783E2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6869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33C7-8442-4DFE-B6CD-B631D32F7C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00CECE-8ED4-411C-B46D-C850023999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F75D77-EEEF-4085-ADD9-40246EDE0B1F}"/>
              </a:ext>
            </a:extLst>
          </p:cNvPr>
          <p:cNvSpPr>
            <a:spLocks noGrp="1"/>
          </p:cNvSpPr>
          <p:nvPr>
            <p:ph type="dt" sz="half" idx="10"/>
          </p:nvPr>
        </p:nvSpPr>
        <p:spPr/>
        <p:txBody>
          <a:bodyPr/>
          <a:lstStyle/>
          <a:p>
            <a:fld id="{53086D93-FCAC-47E0-A2EE-787E62CA814C}" type="datetimeFigureOut">
              <a:rPr lang="en-US" smtClean="0"/>
              <a:t>2/15/2018</a:t>
            </a:fld>
            <a:endParaRPr lang="en-US" dirty="0"/>
          </a:p>
        </p:txBody>
      </p:sp>
      <p:sp>
        <p:nvSpPr>
          <p:cNvPr id="5" name="Footer Placeholder 4">
            <a:extLst>
              <a:ext uri="{FF2B5EF4-FFF2-40B4-BE49-F238E27FC236}">
                <a16:creationId xmlns:a16="http://schemas.microsoft.com/office/drawing/2014/main" id="{C40D85DB-3020-47B4-BD38-41EEBE5EC4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93C915-1EB9-4B76-AE4C-D44F382C731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9031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B932C-3625-400A-87AC-2753BA6FBC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93D351-BC18-4657-BF96-77D8FE2037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9D29D2-73B9-4A36-9E09-5BE8E3A1214A}"/>
              </a:ext>
            </a:extLst>
          </p:cNvPr>
          <p:cNvSpPr>
            <a:spLocks noGrp="1"/>
          </p:cNvSpPr>
          <p:nvPr>
            <p:ph type="dt" sz="half" idx="10"/>
          </p:nvPr>
        </p:nvSpPr>
        <p:spPr/>
        <p:txBody>
          <a:bodyPr/>
          <a:lstStyle/>
          <a:p>
            <a:fld id="{CDA879A6-0FD0-4734-A311-86BFCA472E6E}" type="datetimeFigureOut">
              <a:rPr lang="en-US" smtClean="0"/>
              <a:t>2/15/2018</a:t>
            </a:fld>
            <a:endParaRPr lang="en-US" dirty="0"/>
          </a:p>
        </p:txBody>
      </p:sp>
      <p:sp>
        <p:nvSpPr>
          <p:cNvPr id="5" name="Footer Placeholder 4">
            <a:extLst>
              <a:ext uri="{FF2B5EF4-FFF2-40B4-BE49-F238E27FC236}">
                <a16:creationId xmlns:a16="http://schemas.microsoft.com/office/drawing/2014/main" id="{FBF5B870-CCB9-4815-A954-AE6BF42AF9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145510-4E5A-422E-AF93-53B2AA5986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951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2/15/2018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3D5583-2773-4C5A-8370-81B45D22D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996D29-114F-4317-863F-BBF9277844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EC1CC5-FAB1-44F3-9DB8-864E2FE532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2/15/2018</a:t>
            </a:fld>
            <a:endParaRPr lang="en-US" dirty="0"/>
          </a:p>
        </p:txBody>
      </p:sp>
      <p:sp>
        <p:nvSpPr>
          <p:cNvPr id="5" name="Footer Placeholder 4">
            <a:extLst>
              <a:ext uri="{FF2B5EF4-FFF2-40B4-BE49-F238E27FC236}">
                <a16:creationId xmlns:a16="http://schemas.microsoft.com/office/drawing/2014/main" id="{8112C5E7-E2A0-441A-B5C6-0A69BA7D9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7036A8-6F64-4EEB-8007-69BEAFDBB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4913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t>
            </a:r>
            <a:r>
              <a:rPr lang="en-US" dirty="0" err="1"/>
              <a:t>Ecchoing</a:t>
            </a:r>
            <a:r>
              <a:rPr lang="en-US" dirty="0"/>
              <a:t> Green stylistic analysis</a:t>
            </a:r>
          </a:p>
        </p:txBody>
      </p:sp>
      <p:sp>
        <p:nvSpPr>
          <p:cNvPr id="3" name="Subtitle 2"/>
          <p:cNvSpPr>
            <a:spLocks noGrp="1"/>
          </p:cNvSpPr>
          <p:nvPr>
            <p:ph type="subTitle" idx="1"/>
          </p:nvPr>
        </p:nvSpPr>
        <p:spPr/>
        <p:txBody>
          <a:bodyPr/>
          <a:lstStyle/>
          <a:p>
            <a:r>
              <a:rPr lang="en-US" dirty="0"/>
              <a:t>By Lewis smith</a:t>
            </a:r>
          </a:p>
        </p:txBody>
      </p:sp>
    </p:spTree>
    <p:extLst>
      <p:ext uri="{BB962C8B-B14F-4D97-AF65-F5344CB8AC3E}">
        <p14:creationId xmlns:p14="http://schemas.microsoft.com/office/powerpoint/2010/main" val="147949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Imagery /Symbolism/Figurative Language</a:t>
            </a:r>
          </a:p>
        </p:txBody>
      </p:sp>
      <p:sp>
        <p:nvSpPr>
          <p:cNvPr id="3" name="Content Placeholder 2"/>
          <p:cNvSpPr>
            <a:spLocks noGrp="1"/>
          </p:cNvSpPr>
          <p:nvPr>
            <p:ph idx="1"/>
          </p:nvPr>
        </p:nvSpPr>
        <p:spPr/>
        <p:txBody>
          <a:bodyPr>
            <a:normAutofit/>
          </a:bodyPr>
          <a:lstStyle/>
          <a:p>
            <a:r>
              <a:rPr lang="en-US" sz="1600" dirty="0"/>
              <a:t>‘Garden of Love’ – imagery of love and life, however this is ironic as this is a graveyard, a place of the dead/doom and gloom. Could relate to heaven.</a:t>
            </a:r>
          </a:p>
          <a:p>
            <a:r>
              <a:rPr lang="en-US" sz="1600" dirty="0"/>
              <a:t>‘And I saw it was filled with graves (…) where flowers should be’ – graves of flowers - oxymoron of life and death. More death than life, relates to mortality of the time. </a:t>
            </a:r>
          </a:p>
          <a:p>
            <a:r>
              <a:rPr lang="en-US" sz="1600" dirty="0"/>
              <a:t>‘Priests in black gowns, were walking their rounds’ – 10 syllables, imagery of prison guards, relating to the power of the Church. That they have superiority, but this is used for bad/evil. </a:t>
            </a:r>
          </a:p>
          <a:p>
            <a:r>
              <a:rPr lang="en-US" sz="1600" dirty="0"/>
              <a:t>‘binding with briars, my joys &amp; desires’ – violent imagery, that Blake’s ‘joys’ and ‘desires’ are being bounded by the Priest or institution of the church with nature. This again references the relationship of man and nature, and how industrialization has destroyed this. As ‘desires’ has sexual overtones, this could refer to sex before marriage, which is wrong in the Bible. As well, Blake finds marriage restricting and wrong. </a:t>
            </a:r>
          </a:p>
          <a:p>
            <a:endParaRPr lang="en-US" sz="1600" dirty="0"/>
          </a:p>
          <a:p>
            <a:endParaRPr lang="en-US" sz="1600" dirty="0"/>
          </a:p>
        </p:txBody>
      </p:sp>
      <p:sp>
        <p:nvSpPr>
          <p:cNvPr id="4" name="Text Placeholder 3"/>
          <p:cNvSpPr>
            <a:spLocks noGrp="1"/>
          </p:cNvSpPr>
          <p:nvPr>
            <p:ph type="body" sz="half" idx="2"/>
          </p:nvPr>
        </p:nvSpPr>
        <p:spPr/>
        <p:txBody>
          <a:bodyPr>
            <a:normAutofit fontScale="77500" lnSpcReduction="20000"/>
          </a:bodyPr>
          <a:lstStyle/>
          <a:p>
            <a:r>
              <a:rPr lang="en-US" dirty="0"/>
              <a:t>I went to the </a:t>
            </a:r>
            <a:r>
              <a:rPr lang="en-US" dirty="0">
                <a:solidFill>
                  <a:srgbClr val="FF0000"/>
                </a:solidFill>
              </a:rPr>
              <a:t>Garden of Love</a:t>
            </a:r>
            <a:r>
              <a:rPr lang="en-US" dirty="0"/>
              <a:t>.</a:t>
            </a:r>
          </a:p>
          <a:p>
            <a:r>
              <a:rPr lang="en-US" dirty="0"/>
              <a:t>And saw what I never had seen: </a:t>
            </a:r>
          </a:p>
          <a:p>
            <a:r>
              <a:rPr lang="en-US" dirty="0"/>
              <a:t>A chapel was built in the midst,</a:t>
            </a:r>
          </a:p>
          <a:p>
            <a:r>
              <a:rPr lang="en-US" dirty="0"/>
              <a:t>Where I used to play on the green.</a:t>
            </a:r>
          </a:p>
          <a:p>
            <a:endParaRPr lang="en-US" dirty="0"/>
          </a:p>
          <a:p>
            <a:r>
              <a:rPr lang="en-US" dirty="0"/>
              <a:t>And the gates of this Chapel were shut</a:t>
            </a:r>
          </a:p>
          <a:p>
            <a:r>
              <a:rPr lang="en-US" dirty="0"/>
              <a:t>And Thou shalt not, writ over the door;</a:t>
            </a:r>
          </a:p>
          <a:p>
            <a:r>
              <a:rPr lang="en-US" dirty="0"/>
              <a:t>So I </a:t>
            </a:r>
            <a:r>
              <a:rPr lang="en-US" dirty="0" err="1"/>
              <a:t>turn’d</a:t>
            </a:r>
            <a:r>
              <a:rPr lang="en-US" dirty="0"/>
              <a:t> to the Garden of Love,</a:t>
            </a:r>
          </a:p>
          <a:p>
            <a:r>
              <a:rPr lang="en-US" dirty="0"/>
              <a:t>That so </a:t>
            </a:r>
            <a:r>
              <a:rPr lang="en-US" dirty="0">
                <a:solidFill>
                  <a:srgbClr val="FF0000"/>
                </a:solidFill>
              </a:rPr>
              <a:t>many sweet flowers bore</a:t>
            </a:r>
            <a:r>
              <a:rPr lang="en-US" dirty="0"/>
              <a:t>,</a:t>
            </a:r>
          </a:p>
          <a:p>
            <a:endParaRPr lang="en-US" dirty="0"/>
          </a:p>
          <a:p>
            <a:r>
              <a:rPr lang="en-US" dirty="0">
                <a:solidFill>
                  <a:srgbClr val="000090"/>
                </a:solidFill>
              </a:rPr>
              <a:t>And I saw it was filled with graves,</a:t>
            </a:r>
          </a:p>
          <a:p>
            <a:r>
              <a:rPr lang="en-US" dirty="0">
                <a:solidFill>
                  <a:srgbClr val="000090"/>
                </a:solidFill>
              </a:rPr>
              <a:t>And tomb-stones where flowers should be:</a:t>
            </a:r>
          </a:p>
          <a:p>
            <a:r>
              <a:rPr lang="en-US" dirty="0">
                <a:solidFill>
                  <a:srgbClr val="660066"/>
                </a:solidFill>
              </a:rPr>
              <a:t>And Priests in black gowns, were walking their rounds; </a:t>
            </a:r>
          </a:p>
          <a:p>
            <a:r>
              <a:rPr lang="en-US" dirty="0"/>
              <a:t>And </a:t>
            </a:r>
            <a:r>
              <a:rPr lang="en-US" dirty="0">
                <a:solidFill>
                  <a:srgbClr val="008000"/>
                </a:solidFill>
              </a:rPr>
              <a:t>binding with briars, my joys &amp; desires.</a:t>
            </a:r>
          </a:p>
          <a:p>
            <a:endParaRPr lang="en-US" dirty="0"/>
          </a:p>
        </p:txBody>
      </p:sp>
    </p:spTree>
    <p:extLst>
      <p:ext uri="{BB962C8B-B14F-4D97-AF65-F5344CB8AC3E}">
        <p14:creationId xmlns:p14="http://schemas.microsoft.com/office/powerpoint/2010/main" val="121790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Rhythm &amp; Rhyme</a:t>
            </a:r>
          </a:p>
        </p:txBody>
      </p:sp>
      <p:sp>
        <p:nvSpPr>
          <p:cNvPr id="3" name="Content Placeholder 2"/>
          <p:cNvSpPr>
            <a:spLocks noGrp="1"/>
          </p:cNvSpPr>
          <p:nvPr>
            <p:ph idx="1"/>
          </p:nvPr>
        </p:nvSpPr>
        <p:spPr/>
        <p:txBody>
          <a:bodyPr>
            <a:normAutofit/>
          </a:bodyPr>
          <a:lstStyle/>
          <a:p>
            <a:r>
              <a:rPr lang="en-US" sz="1600" dirty="0"/>
              <a:t>‘gowns’ and ‘rounds’ / ‘briars’ and ‘desires’ – internal rhyme, all plural nouns, this intensifies the scale/power of the Church.</a:t>
            </a:r>
          </a:p>
          <a:p>
            <a:r>
              <a:rPr lang="en-US" sz="1600" dirty="0"/>
              <a:t>‘seen’ and ‘green’ (stanza one) / ‘door’ and ‘bore’ (stanza two) – the rhyme scheme is broken in the final stanza, where Blake uses internal rhyme in the final two lines of the poem. </a:t>
            </a:r>
          </a:p>
          <a:p>
            <a:r>
              <a:rPr lang="en-US" sz="1600" dirty="0"/>
              <a:t>ABAB rhyme scheme for first two stanzas, ABCD for final stanza. Broken by the Church, draws focus on the power on the institution. </a:t>
            </a:r>
          </a:p>
          <a:p>
            <a:r>
              <a:rPr lang="en-US" sz="1600" dirty="0"/>
              <a:t>First stanza – each line is 8 syllables / Second stanza – first three lines 9 syllables, last is 8 / Final stanza – 10, 9, 10, 12 </a:t>
            </a:r>
          </a:p>
          <a:p>
            <a:r>
              <a:rPr lang="en-US" sz="1600" dirty="0"/>
              <a:t>Anapestic trimeter, breaks at ‘And Thou shalt not, writ over the door’ which is 4 beats. The Anapestic trimeter resumes until the final two lines which are four beats again.</a:t>
            </a:r>
          </a:p>
          <a:p>
            <a:r>
              <a:rPr lang="en-US" sz="1600" dirty="0"/>
              <a:t>The anapestic trimeter rhythm is songlike, reminds us of childhood. Broken by experience and corruption.</a:t>
            </a:r>
          </a:p>
          <a:p>
            <a:r>
              <a:rPr lang="en-US" sz="1600" dirty="0"/>
              <a:t>Beats are on ‘binding’/’briars’/’joys’/desires’ emphasizes the plosive sounds, leaving the resonating image of corruption in our minds. Plosives show the aggression or power of the Church.</a:t>
            </a:r>
          </a:p>
          <a:p>
            <a:pPr marL="0" indent="0">
              <a:buNone/>
            </a:pPr>
            <a:endParaRPr lang="en-US" sz="1600" dirty="0"/>
          </a:p>
        </p:txBody>
      </p:sp>
      <p:sp>
        <p:nvSpPr>
          <p:cNvPr id="4" name="Text Placeholder 3"/>
          <p:cNvSpPr>
            <a:spLocks noGrp="1"/>
          </p:cNvSpPr>
          <p:nvPr>
            <p:ph type="body" sz="half" idx="2"/>
          </p:nvPr>
        </p:nvSpPr>
        <p:spPr/>
        <p:txBody>
          <a:bodyPr>
            <a:normAutofit fontScale="77500" lnSpcReduction="20000"/>
          </a:bodyPr>
          <a:lstStyle/>
          <a:p>
            <a:r>
              <a:rPr lang="en-US" dirty="0"/>
              <a:t>I went to the Garden of Love.</a:t>
            </a:r>
          </a:p>
          <a:p>
            <a:r>
              <a:rPr lang="en-US" dirty="0"/>
              <a:t>And saw what I never had</a:t>
            </a:r>
            <a:r>
              <a:rPr lang="en-US" dirty="0">
                <a:solidFill>
                  <a:srgbClr val="0000FF"/>
                </a:solidFill>
              </a:rPr>
              <a:t> seen</a:t>
            </a:r>
            <a:r>
              <a:rPr lang="en-US" dirty="0"/>
              <a:t>: </a:t>
            </a:r>
          </a:p>
          <a:p>
            <a:r>
              <a:rPr lang="en-US" dirty="0"/>
              <a:t>A chapel was built in the midst,</a:t>
            </a:r>
          </a:p>
          <a:p>
            <a:r>
              <a:rPr lang="en-US" dirty="0"/>
              <a:t>Where I used to play on the </a:t>
            </a:r>
            <a:r>
              <a:rPr lang="en-US" dirty="0">
                <a:solidFill>
                  <a:srgbClr val="0000FF"/>
                </a:solidFill>
              </a:rPr>
              <a:t>green</a:t>
            </a:r>
            <a:r>
              <a:rPr lang="en-US" dirty="0"/>
              <a:t>.</a:t>
            </a:r>
          </a:p>
          <a:p>
            <a:endParaRPr lang="en-US" dirty="0"/>
          </a:p>
          <a:p>
            <a:r>
              <a:rPr lang="en-US" dirty="0"/>
              <a:t>And the gates of this Chapel were shut</a:t>
            </a:r>
          </a:p>
          <a:p>
            <a:r>
              <a:rPr lang="en-US" dirty="0"/>
              <a:t>And Thou shalt not, writ over the</a:t>
            </a:r>
            <a:r>
              <a:rPr lang="en-US" dirty="0">
                <a:solidFill>
                  <a:srgbClr val="0000FF"/>
                </a:solidFill>
              </a:rPr>
              <a:t> door</a:t>
            </a:r>
            <a:r>
              <a:rPr lang="en-US" dirty="0"/>
              <a:t>;</a:t>
            </a:r>
          </a:p>
          <a:p>
            <a:r>
              <a:rPr lang="en-US" dirty="0"/>
              <a:t>So I </a:t>
            </a:r>
            <a:r>
              <a:rPr lang="en-US" dirty="0" err="1"/>
              <a:t>turn’d</a:t>
            </a:r>
            <a:r>
              <a:rPr lang="en-US" dirty="0"/>
              <a:t> to the Garden of Love,</a:t>
            </a:r>
          </a:p>
          <a:p>
            <a:r>
              <a:rPr lang="en-US" dirty="0"/>
              <a:t>That so many sweet flowers </a:t>
            </a:r>
            <a:r>
              <a:rPr lang="en-US" dirty="0">
                <a:solidFill>
                  <a:srgbClr val="0000FF"/>
                </a:solidFill>
              </a:rPr>
              <a:t>bore</a:t>
            </a:r>
            <a:r>
              <a:rPr lang="en-US" dirty="0"/>
              <a:t>,</a:t>
            </a:r>
          </a:p>
          <a:p>
            <a:endParaRPr lang="en-US" dirty="0"/>
          </a:p>
          <a:p>
            <a:r>
              <a:rPr lang="en-US" dirty="0"/>
              <a:t>And I saw it was filled with graves,</a:t>
            </a:r>
          </a:p>
          <a:p>
            <a:r>
              <a:rPr lang="en-US" dirty="0"/>
              <a:t>And tomb-stones where flowers should be:</a:t>
            </a:r>
          </a:p>
          <a:p>
            <a:r>
              <a:rPr lang="en-US" dirty="0"/>
              <a:t>And </a:t>
            </a:r>
            <a:r>
              <a:rPr lang="en-US" dirty="0">
                <a:solidFill>
                  <a:srgbClr val="FF0000"/>
                </a:solidFill>
              </a:rPr>
              <a:t>Priests</a:t>
            </a:r>
            <a:r>
              <a:rPr lang="en-US" dirty="0"/>
              <a:t> in black </a:t>
            </a:r>
            <a:r>
              <a:rPr lang="en-US" dirty="0">
                <a:solidFill>
                  <a:srgbClr val="FF0000"/>
                </a:solidFill>
              </a:rPr>
              <a:t>gowns</a:t>
            </a:r>
            <a:r>
              <a:rPr lang="en-US" dirty="0"/>
              <a:t>, were </a:t>
            </a:r>
            <a:r>
              <a:rPr lang="en-US" dirty="0">
                <a:solidFill>
                  <a:srgbClr val="FF0000"/>
                </a:solidFill>
              </a:rPr>
              <a:t>walking</a:t>
            </a:r>
            <a:r>
              <a:rPr lang="en-US" dirty="0"/>
              <a:t> their </a:t>
            </a:r>
            <a:r>
              <a:rPr lang="en-US" dirty="0">
                <a:solidFill>
                  <a:srgbClr val="FF0000"/>
                </a:solidFill>
              </a:rPr>
              <a:t>rounds</a:t>
            </a:r>
            <a:r>
              <a:rPr lang="en-US" dirty="0"/>
              <a:t>; </a:t>
            </a:r>
          </a:p>
          <a:p>
            <a:r>
              <a:rPr lang="en-US" dirty="0"/>
              <a:t>And </a:t>
            </a:r>
            <a:r>
              <a:rPr lang="en-US" dirty="0">
                <a:solidFill>
                  <a:srgbClr val="FF0000"/>
                </a:solidFill>
              </a:rPr>
              <a:t>binding</a:t>
            </a:r>
            <a:r>
              <a:rPr lang="en-US" dirty="0"/>
              <a:t> with </a:t>
            </a:r>
            <a:r>
              <a:rPr lang="en-US" dirty="0">
                <a:solidFill>
                  <a:srgbClr val="FF0000"/>
                </a:solidFill>
              </a:rPr>
              <a:t>briars</a:t>
            </a:r>
            <a:r>
              <a:rPr lang="en-US" dirty="0"/>
              <a:t>, my </a:t>
            </a:r>
            <a:r>
              <a:rPr lang="en-US" dirty="0">
                <a:solidFill>
                  <a:srgbClr val="FF0000"/>
                </a:solidFill>
              </a:rPr>
              <a:t>joys </a:t>
            </a:r>
            <a:r>
              <a:rPr lang="en-US" dirty="0"/>
              <a:t>&amp; </a:t>
            </a:r>
            <a:r>
              <a:rPr lang="en-US" dirty="0">
                <a:solidFill>
                  <a:srgbClr val="FF0000"/>
                </a:solidFill>
              </a:rPr>
              <a:t>desires</a:t>
            </a:r>
            <a:r>
              <a:rPr lang="en-US" dirty="0"/>
              <a:t>.</a:t>
            </a:r>
          </a:p>
          <a:p>
            <a:endParaRPr lang="en-US" dirty="0"/>
          </a:p>
        </p:txBody>
      </p:sp>
    </p:spTree>
    <p:extLst>
      <p:ext uri="{BB962C8B-B14F-4D97-AF65-F5344CB8AC3E}">
        <p14:creationId xmlns:p14="http://schemas.microsoft.com/office/powerpoint/2010/main" val="60598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Tone &amp; Voice</a:t>
            </a:r>
          </a:p>
        </p:txBody>
      </p:sp>
      <p:sp>
        <p:nvSpPr>
          <p:cNvPr id="3" name="Content Placeholder 2"/>
          <p:cNvSpPr>
            <a:spLocks noGrp="1"/>
          </p:cNvSpPr>
          <p:nvPr>
            <p:ph idx="1"/>
          </p:nvPr>
        </p:nvSpPr>
        <p:spPr/>
        <p:txBody>
          <a:bodyPr>
            <a:normAutofit/>
          </a:bodyPr>
          <a:lstStyle/>
          <a:p>
            <a:r>
              <a:rPr lang="en-US" sz="1600" dirty="0"/>
              <a:t>First person narrator addressing the reader – this makes the poem from Blake’s perspective and more personal/emotive.</a:t>
            </a:r>
          </a:p>
          <a:p>
            <a:r>
              <a:rPr lang="en-US" sz="1600" dirty="0"/>
              <a:t>In relation to person, the pronouns in the poem are ‘I’ used 5 times, and ‘my’ used once. These are first person personal pronouns; he does not use any collective or plural first person pronouns. </a:t>
            </a:r>
          </a:p>
          <a:p>
            <a:r>
              <a:rPr lang="en-US" sz="1600" dirty="0"/>
              <a:t>‘A cha</a:t>
            </a:r>
            <a:r>
              <a:rPr lang="en-US" sz="1600" dirty="0">
                <a:solidFill>
                  <a:srgbClr val="660066"/>
                </a:solidFill>
              </a:rPr>
              <a:t>p</a:t>
            </a:r>
            <a:r>
              <a:rPr lang="en-US" sz="1600" dirty="0"/>
              <a:t>el was </a:t>
            </a:r>
            <a:r>
              <a:rPr lang="en-US" sz="1600" dirty="0">
                <a:solidFill>
                  <a:srgbClr val="660066"/>
                </a:solidFill>
              </a:rPr>
              <a:t>b</a:t>
            </a:r>
            <a:r>
              <a:rPr lang="en-US" sz="1600" dirty="0"/>
              <a:t>uilt in the mi</a:t>
            </a:r>
            <a:r>
              <a:rPr lang="en-US" sz="1600" dirty="0">
                <a:solidFill>
                  <a:srgbClr val="660066"/>
                </a:solidFill>
              </a:rPr>
              <a:t>d</a:t>
            </a:r>
            <a:r>
              <a:rPr lang="en-US" sz="1600" dirty="0"/>
              <a:t>st’ – multiple plosive sounds, aggressive.</a:t>
            </a:r>
          </a:p>
          <a:p>
            <a:r>
              <a:rPr lang="en-US" sz="1600" dirty="0"/>
              <a:t>Lexical clusters of nature; ‘garden’ ‘green’ ‘flowers’ juxtaposing lexical clusters of death &amp; corruption; ‘graves’ ‘tomb-stones’ ‘binding’ ‘black’. The nature is most apparent in the first stanza, the </a:t>
            </a:r>
            <a:r>
              <a:rPr lang="en-US" sz="1600"/>
              <a:t>second stanza </a:t>
            </a:r>
            <a:r>
              <a:rPr lang="en-US" sz="1600" dirty="0"/>
              <a:t>the corruption of the church begins to take control, and then the death and corruption seizes power over nature in the final stanza. </a:t>
            </a:r>
          </a:p>
        </p:txBody>
      </p:sp>
      <p:sp>
        <p:nvSpPr>
          <p:cNvPr id="4" name="Text Placeholder 3"/>
          <p:cNvSpPr>
            <a:spLocks noGrp="1"/>
          </p:cNvSpPr>
          <p:nvPr>
            <p:ph type="body" sz="half" idx="2"/>
          </p:nvPr>
        </p:nvSpPr>
        <p:spPr/>
        <p:txBody>
          <a:bodyPr>
            <a:normAutofit fontScale="77500" lnSpcReduction="20000"/>
          </a:bodyPr>
          <a:lstStyle/>
          <a:p>
            <a:r>
              <a:rPr lang="en-US" dirty="0">
                <a:solidFill>
                  <a:srgbClr val="FF0000"/>
                </a:solidFill>
              </a:rPr>
              <a:t>I</a:t>
            </a:r>
            <a:r>
              <a:rPr lang="en-US" dirty="0"/>
              <a:t> went to the Garden of Love.</a:t>
            </a:r>
          </a:p>
          <a:p>
            <a:r>
              <a:rPr lang="en-US" dirty="0"/>
              <a:t>And saw what </a:t>
            </a:r>
            <a:r>
              <a:rPr lang="en-US" dirty="0">
                <a:solidFill>
                  <a:srgbClr val="FF0000"/>
                </a:solidFill>
              </a:rPr>
              <a:t>I</a:t>
            </a:r>
            <a:r>
              <a:rPr lang="en-US" dirty="0"/>
              <a:t> never had seen: </a:t>
            </a:r>
          </a:p>
          <a:p>
            <a:r>
              <a:rPr lang="en-US" dirty="0"/>
              <a:t>A cha</a:t>
            </a:r>
            <a:r>
              <a:rPr lang="en-US" dirty="0">
                <a:solidFill>
                  <a:srgbClr val="660066"/>
                </a:solidFill>
              </a:rPr>
              <a:t>p</a:t>
            </a:r>
            <a:r>
              <a:rPr lang="en-US" dirty="0"/>
              <a:t>el was </a:t>
            </a:r>
            <a:r>
              <a:rPr lang="en-US" dirty="0">
                <a:solidFill>
                  <a:srgbClr val="660066"/>
                </a:solidFill>
              </a:rPr>
              <a:t>b</a:t>
            </a:r>
            <a:r>
              <a:rPr lang="en-US" dirty="0"/>
              <a:t>uilt in the mi</a:t>
            </a:r>
            <a:r>
              <a:rPr lang="en-US" dirty="0">
                <a:solidFill>
                  <a:srgbClr val="660066"/>
                </a:solidFill>
              </a:rPr>
              <a:t>d</a:t>
            </a:r>
            <a:r>
              <a:rPr lang="en-US" dirty="0"/>
              <a:t>st,</a:t>
            </a:r>
          </a:p>
          <a:p>
            <a:r>
              <a:rPr lang="en-US" dirty="0"/>
              <a:t>Where </a:t>
            </a:r>
            <a:r>
              <a:rPr lang="en-US" dirty="0">
                <a:solidFill>
                  <a:srgbClr val="FF0000"/>
                </a:solidFill>
              </a:rPr>
              <a:t>I </a:t>
            </a:r>
            <a:r>
              <a:rPr lang="en-US" dirty="0"/>
              <a:t>used to play on the green.</a:t>
            </a:r>
          </a:p>
          <a:p>
            <a:endParaRPr lang="en-US" dirty="0"/>
          </a:p>
          <a:p>
            <a:r>
              <a:rPr lang="en-US" dirty="0"/>
              <a:t>And the gates of this Chapel were shut</a:t>
            </a:r>
          </a:p>
          <a:p>
            <a:r>
              <a:rPr lang="en-US" dirty="0"/>
              <a:t>And Thou shalt not, writ over the door;</a:t>
            </a:r>
          </a:p>
          <a:p>
            <a:r>
              <a:rPr lang="en-US" dirty="0"/>
              <a:t>So</a:t>
            </a:r>
            <a:r>
              <a:rPr lang="en-US" dirty="0">
                <a:solidFill>
                  <a:srgbClr val="FF0000"/>
                </a:solidFill>
              </a:rPr>
              <a:t> I </a:t>
            </a:r>
            <a:r>
              <a:rPr lang="en-US" dirty="0" err="1"/>
              <a:t>turn’d</a:t>
            </a:r>
            <a:r>
              <a:rPr lang="en-US" dirty="0"/>
              <a:t> to the Garden of Love,</a:t>
            </a:r>
          </a:p>
          <a:p>
            <a:r>
              <a:rPr lang="en-US" dirty="0"/>
              <a:t>That so many sweet flowers bore,</a:t>
            </a:r>
          </a:p>
          <a:p>
            <a:endParaRPr lang="en-US" dirty="0"/>
          </a:p>
          <a:p>
            <a:r>
              <a:rPr lang="en-US" dirty="0"/>
              <a:t>And </a:t>
            </a:r>
            <a:r>
              <a:rPr lang="en-US" dirty="0">
                <a:solidFill>
                  <a:srgbClr val="FF0000"/>
                </a:solidFill>
              </a:rPr>
              <a:t>I</a:t>
            </a:r>
            <a:r>
              <a:rPr lang="en-US" dirty="0"/>
              <a:t> saw it was filled with graves,</a:t>
            </a:r>
          </a:p>
          <a:p>
            <a:r>
              <a:rPr lang="en-US" dirty="0"/>
              <a:t>And tomb-stones where flowers should be:</a:t>
            </a:r>
          </a:p>
          <a:p>
            <a:r>
              <a:rPr lang="en-US" dirty="0"/>
              <a:t>And Priests in black gowns, were walking their rounds; </a:t>
            </a:r>
          </a:p>
          <a:p>
            <a:r>
              <a:rPr lang="en-US" dirty="0"/>
              <a:t>And binding with briars, </a:t>
            </a:r>
            <a:r>
              <a:rPr lang="en-US" dirty="0">
                <a:solidFill>
                  <a:srgbClr val="FF0000"/>
                </a:solidFill>
              </a:rPr>
              <a:t>my</a:t>
            </a:r>
            <a:r>
              <a:rPr lang="en-US" dirty="0"/>
              <a:t> joys &amp; desires.</a:t>
            </a:r>
          </a:p>
          <a:p>
            <a:endParaRPr lang="en-US" dirty="0"/>
          </a:p>
        </p:txBody>
      </p:sp>
    </p:spTree>
    <p:extLst>
      <p:ext uri="{BB962C8B-B14F-4D97-AF65-F5344CB8AC3E}">
        <p14:creationId xmlns:p14="http://schemas.microsoft.com/office/powerpoint/2010/main" val="186787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CD81-F8BE-463A-96CE-8A63B04D6349}"/>
              </a:ext>
            </a:extLst>
          </p:cNvPr>
          <p:cNvSpPr>
            <a:spLocks noGrp="1"/>
          </p:cNvSpPr>
          <p:nvPr>
            <p:ph type="ctrTitle"/>
          </p:nvPr>
        </p:nvSpPr>
        <p:spPr/>
        <p:txBody>
          <a:bodyPr>
            <a:normAutofit/>
          </a:bodyPr>
          <a:lstStyle/>
          <a:p>
            <a:r>
              <a:rPr lang="en-GB" sz="8000" dirty="0">
                <a:latin typeface="Bernard MT Condensed" panose="02050806060905020404" pitchFamily="18" charset="0"/>
              </a:rPr>
              <a:t>The Chimney Sweeper</a:t>
            </a:r>
          </a:p>
        </p:txBody>
      </p:sp>
      <p:sp>
        <p:nvSpPr>
          <p:cNvPr id="3" name="Subtitle 2">
            <a:extLst>
              <a:ext uri="{FF2B5EF4-FFF2-40B4-BE49-F238E27FC236}">
                <a16:creationId xmlns:a16="http://schemas.microsoft.com/office/drawing/2014/main" id="{922033ED-7999-4E4A-B0B1-47D9C2F4C503}"/>
              </a:ext>
            </a:extLst>
          </p:cNvPr>
          <p:cNvSpPr>
            <a:spLocks noGrp="1"/>
          </p:cNvSpPr>
          <p:nvPr>
            <p:ph type="subTitle" idx="1"/>
          </p:nvPr>
        </p:nvSpPr>
        <p:spPr/>
        <p:txBody>
          <a:bodyPr>
            <a:normAutofit/>
          </a:bodyPr>
          <a:lstStyle/>
          <a:p>
            <a:r>
              <a:rPr lang="en-GB" sz="4000" dirty="0">
                <a:latin typeface="Bernard MT Condensed" panose="02050806060905020404" pitchFamily="18" charset="0"/>
              </a:rPr>
              <a:t>Innocence </a:t>
            </a:r>
          </a:p>
        </p:txBody>
      </p:sp>
    </p:spTree>
    <p:extLst>
      <p:ext uri="{BB962C8B-B14F-4D97-AF65-F5344CB8AC3E}">
        <p14:creationId xmlns:p14="http://schemas.microsoft.com/office/powerpoint/2010/main" val="364317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A52619-A32B-4FBD-88F6-C055A6686C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2229" y="30074"/>
            <a:ext cx="4405008" cy="6797852"/>
          </a:xfrm>
        </p:spPr>
      </p:pic>
      <p:pic>
        <p:nvPicPr>
          <p:cNvPr id="7" name="Picture 6">
            <a:extLst>
              <a:ext uri="{FF2B5EF4-FFF2-40B4-BE49-F238E27FC236}">
                <a16:creationId xmlns:a16="http://schemas.microsoft.com/office/drawing/2014/main" id="{A651D273-710F-4D8F-97B4-C1C0E1944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635" y="1191491"/>
            <a:ext cx="3445764" cy="4475018"/>
          </a:xfrm>
          <a:prstGeom prst="rect">
            <a:avLst/>
          </a:prstGeom>
        </p:spPr>
      </p:pic>
    </p:spTree>
    <p:extLst>
      <p:ext uri="{BB962C8B-B14F-4D97-AF65-F5344CB8AC3E}">
        <p14:creationId xmlns:p14="http://schemas.microsoft.com/office/powerpoint/2010/main" val="1014200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BC70-8E5E-453B-B95D-0E5E2CC82621}"/>
              </a:ext>
            </a:extLst>
          </p:cNvPr>
          <p:cNvSpPr>
            <a:spLocks noGrp="1"/>
          </p:cNvSpPr>
          <p:nvPr>
            <p:ph type="title"/>
          </p:nvPr>
        </p:nvSpPr>
        <p:spPr/>
        <p:txBody>
          <a:bodyPr/>
          <a:lstStyle/>
          <a:p>
            <a:r>
              <a:rPr lang="en-GB" dirty="0">
                <a:latin typeface="Bernard MT Condensed" panose="02050806060905020404" pitchFamily="18" charset="0"/>
              </a:rPr>
              <a:t>Context</a:t>
            </a:r>
          </a:p>
        </p:txBody>
      </p:sp>
      <p:sp>
        <p:nvSpPr>
          <p:cNvPr id="3" name="Content Placeholder 2">
            <a:extLst>
              <a:ext uri="{FF2B5EF4-FFF2-40B4-BE49-F238E27FC236}">
                <a16:creationId xmlns:a16="http://schemas.microsoft.com/office/drawing/2014/main" id="{A4A27C2C-893B-4FED-8E12-6F77441A3F80}"/>
              </a:ext>
            </a:extLst>
          </p:cNvPr>
          <p:cNvSpPr>
            <a:spLocks noGrp="1"/>
          </p:cNvSpPr>
          <p:nvPr>
            <p:ph idx="1"/>
          </p:nvPr>
        </p:nvSpPr>
        <p:spPr>
          <a:xfrm>
            <a:off x="838200" y="1853334"/>
            <a:ext cx="10515600" cy="4351338"/>
          </a:xfrm>
        </p:spPr>
        <p:txBody>
          <a:bodyPr>
            <a:normAutofit/>
          </a:bodyPr>
          <a:lstStyle/>
          <a:p>
            <a:r>
              <a:rPr lang="en-GB" sz="2400" dirty="0">
                <a:cs typeface="Arial" panose="020B0604020202020204" pitchFamily="34" charset="0"/>
              </a:rPr>
              <a:t>The life of a chimney sweep was very dangerous. The children were generally sold into the business by their parents between the age of four and seven.</a:t>
            </a:r>
          </a:p>
          <a:p>
            <a:r>
              <a:rPr lang="en-GB" sz="2400" dirty="0">
                <a:cs typeface="Arial" panose="020B0604020202020204" pitchFamily="34" charset="0"/>
              </a:rPr>
              <a:t>Children were forced up the 7 inch vents; encouraged by poles, pricked with pins or scorched with fire.</a:t>
            </a:r>
          </a:p>
          <a:p>
            <a:r>
              <a:rPr lang="en-GB" sz="2400" dirty="0">
                <a:cs typeface="Arial" panose="020B0604020202020204" pitchFamily="34" charset="0"/>
              </a:rPr>
              <a:t>The poem is written from the perspective of a young chimney sweep who begins by talking about himself and then moves on to talk about another sweep…Tom </a:t>
            </a:r>
            <a:r>
              <a:rPr lang="en-GB" sz="2400" dirty="0" err="1">
                <a:cs typeface="Arial" panose="020B0604020202020204" pitchFamily="34" charset="0"/>
              </a:rPr>
              <a:t>Dacre</a:t>
            </a:r>
            <a:r>
              <a:rPr lang="en-GB" sz="2400" dirty="0">
                <a:cs typeface="Arial" panose="020B0604020202020204" pitchFamily="34" charset="0"/>
              </a:rPr>
              <a:t>.</a:t>
            </a:r>
          </a:p>
          <a:p>
            <a:r>
              <a:rPr lang="en-GB" sz="2400" dirty="0">
                <a:cs typeface="Arial" panose="020B0604020202020204" pitchFamily="34" charset="0"/>
              </a:rPr>
              <a:t>The children seem to be controlled by adults, the power of the established church and state.</a:t>
            </a:r>
          </a:p>
          <a:p>
            <a:r>
              <a:rPr lang="en-GB" sz="2400" dirty="0">
                <a:cs typeface="Arial" panose="020B0604020202020204" pitchFamily="34" charset="0"/>
              </a:rPr>
              <a:t>Poem may represent </a:t>
            </a:r>
            <a:r>
              <a:rPr lang="en-GB" sz="2400">
                <a:cs typeface="Arial" panose="020B0604020202020204" pitchFamily="34" charset="0"/>
              </a:rPr>
              <a:t>the effect </a:t>
            </a:r>
            <a:r>
              <a:rPr lang="en-GB" sz="2400" dirty="0">
                <a:cs typeface="Arial" panose="020B0604020202020204" pitchFamily="34" charset="0"/>
              </a:rPr>
              <a:t>of industrialisation and repressive authority figures.</a:t>
            </a:r>
          </a:p>
        </p:txBody>
      </p:sp>
    </p:spTree>
    <p:extLst>
      <p:ext uri="{BB962C8B-B14F-4D97-AF65-F5344CB8AC3E}">
        <p14:creationId xmlns:p14="http://schemas.microsoft.com/office/powerpoint/2010/main" val="286327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104F-92F4-4FA0-9270-8C8083A8811C}"/>
              </a:ext>
            </a:extLst>
          </p:cNvPr>
          <p:cNvSpPr>
            <a:spLocks noGrp="1"/>
          </p:cNvSpPr>
          <p:nvPr>
            <p:ph type="title"/>
          </p:nvPr>
        </p:nvSpPr>
        <p:spPr>
          <a:xfrm>
            <a:off x="838200" y="281998"/>
            <a:ext cx="10515600" cy="1325563"/>
          </a:xfrm>
        </p:spPr>
        <p:txBody>
          <a:bodyPr/>
          <a:lstStyle/>
          <a:p>
            <a:r>
              <a:rPr lang="en-GB" dirty="0">
                <a:latin typeface="Bernard MT Condensed" panose="02050806060905020404" pitchFamily="18" charset="0"/>
              </a:rPr>
              <a:t>Voice</a:t>
            </a:r>
          </a:p>
        </p:txBody>
      </p:sp>
      <p:sp>
        <p:nvSpPr>
          <p:cNvPr id="3" name="Content Placeholder 2">
            <a:extLst>
              <a:ext uri="{FF2B5EF4-FFF2-40B4-BE49-F238E27FC236}">
                <a16:creationId xmlns:a16="http://schemas.microsoft.com/office/drawing/2014/main" id="{F5F4ED7F-4A4E-4125-A53E-FEBCB36DF29E}"/>
              </a:ext>
            </a:extLst>
          </p:cNvPr>
          <p:cNvSpPr>
            <a:spLocks noGrp="1"/>
          </p:cNvSpPr>
          <p:nvPr>
            <p:ph idx="1"/>
          </p:nvPr>
        </p:nvSpPr>
        <p:spPr>
          <a:xfrm>
            <a:off x="838200" y="1825625"/>
            <a:ext cx="4546600" cy="4351338"/>
          </a:xfrm>
        </p:spPr>
        <p:txBody>
          <a:bodyPr>
            <a:normAutofit/>
          </a:bodyPr>
          <a:lstStyle/>
          <a:p>
            <a:r>
              <a:rPr lang="en-GB" sz="2400" dirty="0"/>
              <a:t>First person speaker, framing the narrative of Tom Dacres dream.</a:t>
            </a:r>
          </a:p>
          <a:p>
            <a:r>
              <a:rPr lang="en-GB" sz="2400" dirty="0"/>
              <a:t>The child has become objectified/used before even having the ability to speak. </a:t>
            </a:r>
          </a:p>
          <a:p>
            <a:r>
              <a:rPr lang="en-GB" sz="2400" dirty="0"/>
              <a:t> Lexical clusters of pain, sadness. (weep, cry)</a:t>
            </a:r>
          </a:p>
          <a:p>
            <a:r>
              <a:rPr lang="en-GB" sz="2400" dirty="0"/>
              <a:t>Phonological repetition of ‘Weep! Weep! Weep! Weep!’ creates the sound of a child crying.</a:t>
            </a:r>
          </a:p>
        </p:txBody>
      </p:sp>
      <p:sp>
        <p:nvSpPr>
          <p:cNvPr id="4" name="Rectangle 3">
            <a:extLst>
              <a:ext uri="{FF2B5EF4-FFF2-40B4-BE49-F238E27FC236}">
                <a16:creationId xmlns:a16="http://schemas.microsoft.com/office/drawing/2014/main" id="{A59043E4-06CC-4BF6-8D10-CA674F07DA1E}"/>
              </a:ext>
            </a:extLst>
          </p:cNvPr>
          <p:cNvSpPr/>
          <p:nvPr/>
        </p:nvSpPr>
        <p:spPr>
          <a:xfrm>
            <a:off x="5848927" y="1918139"/>
            <a:ext cx="6343073" cy="1569660"/>
          </a:xfrm>
          <a:prstGeom prst="rect">
            <a:avLst/>
          </a:prstGeom>
        </p:spPr>
        <p:txBody>
          <a:bodyPr wrap="square">
            <a:spAutoFit/>
          </a:bodyPr>
          <a:lstStyle/>
          <a:p>
            <a:r>
              <a:rPr lang="en-GB" sz="2400" b="0" i="0" u="none" strike="noStrike" dirty="0">
                <a:solidFill>
                  <a:srgbClr val="0070C0"/>
                </a:solidFill>
                <a:effectLst/>
              </a:rPr>
              <a:t>When my mother died I was very young,</a:t>
            </a:r>
            <a:br>
              <a:rPr lang="en-GB" sz="2400" dirty="0">
                <a:solidFill>
                  <a:srgbClr val="0070C0"/>
                </a:solidFill>
              </a:rPr>
            </a:br>
            <a:r>
              <a:rPr lang="en-GB" sz="2400" b="0" i="0" u="none" strike="noStrike" dirty="0">
                <a:solidFill>
                  <a:srgbClr val="0070C0"/>
                </a:solidFill>
                <a:effectLst/>
              </a:rPr>
              <a:t>And my father </a:t>
            </a:r>
            <a:r>
              <a:rPr lang="en-GB" sz="2400" b="0" i="0" u="sng" strike="noStrike" dirty="0">
                <a:solidFill>
                  <a:srgbClr val="0070C0"/>
                </a:solidFill>
                <a:effectLst/>
              </a:rPr>
              <a:t>sold me while yet my tongue</a:t>
            </a:r>
            <a:br>
              <a:rPr lang="en-GB" sz="2400" dirty="0">
                <a:solidFill>
                  <a:srgbClr val="0070C0"/>
                </a:solidFill>
              </a:rPr>
            </a:br>
            <a:r>
              <a:rPr lang="en-GB" sz="2400" b="0" i="0" u="none" strike="noStrike" dirty="0">
                <a:solidFill>
                  <a:srgbClr val="0070C0"/>
                </a:solidFill>
                <a:effectLst/>
              </a:rPr>
              <a:t>Could scarcely cry 'weep! 'weep! 'weep! 'weep!</a:t>
            </a:r>
          </a:p>
          <a:p>
            <a:r>
              <a:rPr lang="en-GB" sz="2400" dirty="0">
                <a:solidFill>
                  <a:srgbClr val="0070C0"/>
                </a:solidFill>
              </a:rPr>
              <a:t>So your chimneys I sweep, and in soot I sleep</a:t>
            </a:r>
          </a:p>
        </p:txBody>
      </p:sp>
      <p:cxnSp>
        <p:nvCxnSpPr>
          <p:cNvPr id="6" name="Straight Arrow Connector 5">
            <a:extLst>
              <a:ext uri="{FF2B5EF4-FFF2-40B4-BE49-F238E27FC236}">
                <a16:creationId xmlns:a16="http://schemas.microsoft.com/office/drawing/2014/main" id="{8AEB7F50-CCE8-4DA1-8951-598DAFDCAA10}"/>
              </a:ext>
            </a:extLst>
          </p:cNvPr>
          <p:cNvCxnSpPr/>
          <p:nvPr/>
        </p:nvCxnSpPr>
        <p:spPr>
          <a:xfrm flipV="1">
            <a:off x="4581236" y="2660073"/>
            <a:ext cx="1625600" cy="768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2145350-1141-45CF-BD25-3A5285000904}"/>
              </a:ext>
            </a:extLst>
          </p:cNvPr>
          <p:cNvSpPr/>
          <p:nvPr/>
        </p:nvSpPr>
        <p:spPr>
          <a:xfrm>
            <a:off x="7712364" y="2735604"/>
            <a:ext cx="523009" cy="32327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DE08FC4-0F07-4B99-9C07-1BB82A8F4885}"/>
              </a:ext>
            </a:extLst>
          </p:cNvPr>
          <p:cNvSpPr/>
          <p:nvPr/>
        </p:nvSpPr>
        <p:spPr>
          <a:xfrm>
            <a:off x="9057409" y="2735604"/>
            <a:ext cx="982518" cy="378692"/>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43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1A06-F700-48E3-882A-FCC2875F09C9}"/>
              </a:ext>
            </a:extLst>
          </p:cNvPr>
          <p:cNvSpPr>
            <a:spLocks noGrp="1"/>
          </p:cNvSpPr>
          <p:nvPr>
            <p:ph type="title"/>
          </p:nvPr>
        </p:nvSpPr>
        <p:spPr/>
        <p:txBody>
          <a:bodyPr/>
          <a:lstStyle/>
          <a:p>
            <a:r>
              <a:rPr lang="en-GB" dirty="0">
                <a:latin typeface="Bernard MT Condensed" panose="02050806060905020404" pitchFamily="18" charset="0"/>
              </a:rPr>
              <a:t>Form and Structure</a:t>
            </a:r>
          </a:p>
        </p:txBody>
      </p:sp>
      <p:sp>
        <p:nvSpPr>
          <p:cNvPr id="3" name="Content Placeholder 2">
            <a:extLst>
              <a:ext uri="{FF2B5EF4-FFF2-40B4-BE49-F238E27FC236}">
                <a16:creationId xmlns:a16="http://schemas.microsoft.com/office/drawing/2014/main" id="{F1D02DB5-24F5-4B5F-9BB6-E63B6D27DC22}"/>
              </a:ext>
            </a:extLst>
          </p:cNvPr>
          <p:cNvSpPr>
            <a:spLocks noGrp="1"/>
          </p:cNvSpPr>
          <p:nvPr>
            <p:ph idx="1"/>
          </p:nvPr>
        </p:nvSpPr>
        <p:spPr/>
        <p:txBody>
          <a:bodyPr/>
          <a:lstStyle/>
          <a:p>
            <a:r>
              <a:rPr lang="en-GB" dirty="0"/>
              <a:t>Six quatrains with rhyming couplets.</a:t>
            </a:r>
          </a:p>
          <a:p>
            <a:r>
              <a:rPr lang="en-GB" dirty="0"/>
              <a:t>Moving from the bleakness of the first three lines of trochaic metre and enjambment to suggest an emotional outburst.</a:t>
            </a:r>
          </a:p>
          <a:p>
            <a:r>
              <a:rPr lang="en-GB" dirty="0"/>
              <a:t>The structure of the poem changes as it moves away from the dark urban reality and into the dream with the ‘Angel’ the hope for happiness.</a:t>
            </a:r>
          </a:p>
          <a:p>
            <a:pPr marL="0" indent="0">
              <a:buNone/>
            </a:pPr>
            <a:r>
              <a:rPr lang="en-GB" dirty="0">
                <a:solidFill>
                  <a:srgbClr val="0070C0"/>
                </a:solidFill>
              </a:rPr>
              <a:t>‘And by came an Angel who had a bright key,</a:t>
            </a:r>
          </a:p>
          <a:p>
            <a:pPr marL="0" indent="0">
              <a:buNone/>
            </a:pPr>
            <a:r>
              <a:rPr lang="en-GB" dirty="0">
                <a:solidFill>
                  <a:srgbClr val="0070C0"/>
                </a:solidFill>
              </a:rPr>
              <a:t>And he’d open the coffins and set them all free,</a:t>
            </a:r>
          </a:p>
          <a:p>
            <a:pPr marL="0" indent="0">
              <a:buNone/>
            </a:pPr>
            <a:r>
              <a:rPr lang="en-GB" dirty="0">
                <a:solidFill>
                  <a:srgbClr val="0070C0"/>
                </a:solidFill>
              </a:rPr>
              <a:t>Then down a green plain leaping, laughing they run’</a:t>
            </a:r>
          </a:p>
        </p:txBody>
      </p:sp>
    </p:spTree>
    <p:extLst>
      <p:ext uri="{BB962C8B-B14F-4D97-AF65-F5344CB8AC3E}">
        <p14:creationId xmlns:p14="http://schemas.microsoft.com/office/powerpoint/2010/main" val="177832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DC15-EF70-4EC6-9677-C3BB6DED3AB2}"/>
              </a:ext>
            </a:extLst>
          </p:cNvPr>
          <p:cNvSpPr>
            <a:spLocks noGrp="1"/>
          </p:cNvSpPr>
          <p:nvPr>
            <p:ph type="title"/>
          </p:nvPr>
        </p:nvSpPr>
        <p:spPr>
          <a:xfrm>
            <a:off x="838200" y="337416"/>
            <a:ext cx="10515600" cy="1325563"/>
          </a:xfrm>
        </p:spPr>
        <p:txBody>
          <a:bodyPr/>
          <a:lstStyle/>
          <a:p>
            <a:r>
              <a:rPr lang="en-GB" dirty="0">
                <a:latin typeface="Bernard MT Condensed" panose="02050806060905020404" pitchFamily="18" charset="0"/>
              </a:rPr>
              <a:t>Imagery and Figurative Language</a:t>
            </a:r>
          </a:p>
        </p:txBody>
      </p:sp>
      <p:sp>
        <p:nvSpPr>
          <p:cNvPr id="3" name="Content Placeholder 2">
            <a:extLst>
              <a:ext uri="{FF2B5EF4-FFF2-40B4-BE49-F238E27FC236}">
                <a16:creationId xmlns:a16="http://schemas.microsoft.com/office/drawing/2014/main" id="{CF715413-7DC0-4226-8123-A535FF5E8BE9}"/>
              </a:ext>
            </a:extLst>
          </p:cNvPr>
          <p:cNvSpPr>
            <a:spLocks noGrp="1"/>
          </p:cNvSpPr>
          <p:nvPr>
            <p:ph idx="1"/>
          </p:nvPr>
        </p:nvSpPr>
        <p:spPr/>
        <p:txBody>
          <a:bodyPr/>
          <a:lstStyle/>
          <a:p>
            <a:r>
              <a:rPr lang="en-GB" dirty="0"/>
              <a:t>Contrast between light and dark throughout.</a:t>
            </a:r>
          </a:p>
          <a:p>
            <a:pPr marL="0" indent="0">
              <a:buNone/>
            </a:pPr>
            <a:r>
              <a:rPr lang="en-GB" dirty="0"/>
              <a:t>(bright, shine, white, light- dream) (dark, soot, black, night- reality)</a:t>
            </a:r>
          </a:p>
          <a:p>
            <a:r>
              <a:rPr lang="en-GB" dirty="0"/>
              <a:t>‘coffins of black’- strong link to death/how many children died in the chimneys</a:t>
            </a:r>
          </a:p>
          <a:p>
            <a:r>
              <a:rPr lang="en-GB" dirty="0"/>
              <a:t>‘naked and white’- although the white imagery represents the dream there is a sense of vulnerability and violation/ they cannot escape reality</a:t>
            </a:r>
          </a:p>
          <a:p>
            <a:r>
              <a:rPr lang="en-GB" dirty="0"/>
              <a:t>Restriction v Freedom</a:t>
            </a:r>
          </a:p>
        </p:txBody>
      </p:sp>
      <p:pic>
        <p:nvPicPr>
          <p:cNvPr id="5" name="Picture 4">
            <a:extLst>
              <a:ext uri="{FF2B5EF4-FFF2-40B4-BE49-F238E27FC236}">
                <a16:creationId xmlns:a16="http://schemas.microsoft.com/office/drawing/2014/main" id="{C45C26F0-0B3B-49B4-8DA5-ED19A6898785}"/>
              </a:ext>
            </a:extLst>
          </p:cNvPr>
          <p:cNvPicPr>
            <a:picLocks noChangeAspect="1"/>
          </p:cNvPicPr>
          <p:nvPr/>
        </p:nvPicPr>
        <p:blipFill rotWithShape="1">
          <a:blip r:embed="rId2">
            <a:extLst>
              <a:ext uri="{28A0092B-C50C-407E-A947-70E740481C1C}">
                <a14:useLocalDpi xmlns:a14="http://schemas.microsoft.com/office/drawing/2010/main" val="0"/>
              </a:ext>
            </a:extLst>
          </a:blip>
          <a:srcRect l="27701" t="23763" r="17881" b="21819"/>
          <a:stretch/>
        </p:blipFill>
        <p:spPr>
          <a:xfrm>
            <a:off x="7213600" y="4590473"/>
            <a:ext cx="2115128" cy="2115128"/>
          </a:xfrm>
          <a:prstGeom prst="rect">
            <a:avLst/>
          </a:prstGeom>
        </p:spPr>
      </p:pic>
    </p:spTree>
    <p:extLst>
      <p:ext uri="{BB962C8B-B14F-4D97-AF65-F5344CB8AC3E}">
        <p14:creationId xmlns:p14="http://schemas.microsoft.com/office/powerpoint/2010/main" val="132219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F35C-5198-4E3A-9377-516C5AA82B4D}"/>
              </a:ext>
            </a:extLst>
          </p:cNvPr>
          <p:cNvSpPr>
            <a:spLocks noGrp="1"/>
          </p:cNvSpPr>
          <p:nvPr>
            <p:ph type="title"/>
          </p:nvPr>
        </p:nvSpPr>
        <p:spPr>
          <a:xfrm>
            <a:off x="838200" y="337416"/>
            <a:ext cx="10515600" cy="1325563"/>
          </a:xfrm>
        </p:spPr>
        <p:txBody>
          <a:bodyPr/>
          <a:lstStyle/>
          <a:p>
            <a:r>
              <a:rPr lang="en-GB" dirty="0">
                <a:latin typeface="Bernard MT Condensed" panose="02050806060905020404" pitchFamily="18" charset="0"/>
              </a:rPr>
              <a:t>Rhyme and Rhythm </a:t>
            </a:r>
          </a:p>
        </p:txBody>
      </p:sp>
      <p:sp>
        <p:nvSpPr>
          <p:cNvPr id="3" name="Content Placeholder 2">
            <a:extLst>
              <a:ext uri="{FF2B5EF4-FFF2-40B4-BE49-F238E27FC236}">
                <a16:creationId xmlns:a16="http://schemas.microsoft.com/office/drawing/2014/main" id="{F398F052-EE04-46DA-8BA6-EBCC6A294741}"/>
              </a:ext>
            </a:extLst>
          </p:cNvPr>
          <p:cNvSpPr>
            <a:spLocks noGrp="1"/>
          </p:cNvSpPr>
          <p:nvPr>
            <p:ph idx="1"/>
          </p:nvPr>
        </p:nvSpPr>
        <p:spPr/>
        <p:txBody>
          <a:bodyPr/>
          <a:lstStyle/>
          <a:p>
            <a:r>
              <a:rPr lang="en-GB" dirty="0"/>
              <a:t>AABB rhyming scheme, but as the poem progresses, the rhymes become less regular; for example, "dark" and "work" (line 21-22) and "warm" and "harm" (23-24)  </a:t>
            </a:r>
          </a:p>
          <a:p>
            <a:r>
              <a:rPr lang="en-GB" dirty="0"/>
              <a:t>slant rhyme/half-rhyme/imperfect rhyme – makes the poem seem more unsettling.</a:t>
            </a:r>
          </a:p>
          <a:p>
            <a:r>
              <a:rPr lang="en-GB" dirty="0"/>
              <a:t>Shifts from anapaestic to iambic throughout – broken in line 1, and final spondaic “fear harm” – represents negativity of death and control. </a:t>
            </a:r>
          </a:p>
        </p:txBody>
      </p:sp>
    </p:spTree>
    <p:extLst>
      <p:ext uri="{BB962C8B-B14F-4D97-AF65-F5344CB8AC3E}">
        <p14:creationId xmlns:p14="http://schemas.microsoft.com/office/powerpoint/2010/main" val="281638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Lexis</a:t>
            </a:r>
          </a:p>
        </p:txBody>
      </p:sp>
      <p:sp>
        <p:nvSpPr>
          <p:cNvPr id="3" name="Content Placeholder 2"/>
          <p:cNvSpPr>
            <a:spLocks noGrp="1"/>
          </p:cNvSpPr>
          <p:nvPr>
            <p:ph idx="1"/>
          </p:nvPr>
        </p:nvSpPr>
        <p:spPr>
          <a:xfrm>
            <a:off x="0" y="2424222"/>
            <a:ext cx="12383386" cy="4433777"/>
          </a:xfrm>
        </p:spPr>
        <p:txBody>
          <a:bodyPr/>
          <a:lstStyle/>
          <a:p>
            <a:r>
              <a:rPr lang="en-US" dirty="0"/>
              <a:t>The adjectives used in the first 10 lines are positive and refer to nature and new life. They present ideas of village life and delight of children playing sports on the green surrounded by nature.</a:t>
            </a:r>
          </a:p>
          <a:p>
            <a:r>
              <a:rPr lang="en-US" dirty="0"/>
              <a:t> ‘Happy’, ‘merry’, ’louder’, ‘</a:t>
            </a:r>
            <a:r>
              <a:rPr lang="en-US" dirty="0" err="1"/>
              <a:t>chearful</a:t>
            </a:r>
            <a:r>
              <a:rPr lang="en-US" dirty="0"/>
              <a:t>’ ‘</a:t>
            </a:r>
            <a:r>
              <a:rPr lang="en-US" dirty="0" err="1"/>
              <a:t>Echhoing</a:t>
            </a:r>
            <a:r>
              <a:rPr lang="en-US" dirty="0"/>
              <a:t>’. These words present a light-hearted tone at the beginning of the poem.</a:t>
            </a:r>
          </a:p>
          <a:p>
            <a:r>
              <a:rPr lang="en-US" dirty="0"/>
              <a:t>Words such as ‘louder’ and ‘</a:t>
            </a:r>
            <a:r>
              <a:rPr lang="en-US" dirty="0" err="1"/>
              <a:t>chearful</a:t>
            </a:r>
            <a:r>
              <a:rPr lang="en-US" dirty="0"/>
              <a:t>’ could reflect the liveliness and joy of the wildlife and the children playing on the green.</a:t>
            </a:r>
          </a:p>
          <a:p>
            <a:r>
              <a:rPr lang="en-US" dirty="0"/>
              <a:t>However after the first ten lines, the adjectives used contrast this idea of upbeat activity. Words such as white, weary, old and darkening are used to describe the elderly as they are recalling the time they once played on the green too. </a:t>
            </a:r>
          </a:p>
          <a:p>
            <a:r>
              <a:rPr lang="en-US" dirty="0"/>
              <a:t>The poem inevitably shifts to a more solemn tone as a result as the adjectives used indicate old age and stress.</a:t>
            </a:r>
          </a:p>
        </p:txBody>
      </p:sp>
    </p:spTree>
    <p:extLst>
      <p:ext uri="{BB962C8B-B14F-4D97-AF65-F5344CB8AC3E}">
        <p14:creationId xmlns:p14="http://schemas.microsoft.com/office/powerpoint/2010/main" val="1781305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17D8-BBF1-43AB-89AD-34736DF593F1}"/>
              </a:ext>
            </a:extLst>
          </p:cNvPr>
          <p:cNvSpPr>
            <a:spLocks noGrp="1"/>
          </p:cNvSpPr>
          <p:nvPr>
            <p:ph type="title"/>
          </p:nvPr>
        </p:nvSpPr>
        <p:spPr/>
        <p:txBody>
          <a:bodyPr/>
          <a:lstStyle/>
          <a:p>
            <a:r>
              <a:rPr lang="en-GB" dirty="0">
                <a:latin typeface="Bernard MT Condensed" panose="02050806060905020404" pitchFamily="18" charset="0"/>
              </a:rPr>
              <a:t>Lexis</a:t>
            </a:r>
          </a:p>
        </p:txBody>
      </p:sp>
      <p:sp>
        <p:nvSpPr>
          <p:cNvPr id="3" name="Content Placeholder 2">
            <a:extLst>
              <a:ext uri="{FF2B5EF4-FFF2-40B4-BE49-F238E27FC236}">
                <a16:creationId xmlns:a16="http://schemas.microsoft.com/office/drawing/2014/main" id="{1BA7B374-7CE3-41C2-975A-210F4E5E5205}"/>
              </a:ext>
            </a:extLst>
          </p:cNvPr>
          <p:cNvSpPr>
            <a:spLocks noGrp="1"/>
          </p:cNvSpPr>
          <p:nvPr>
            <p:ph idx="1"/>
          </p:nvPr>
        </p:nvSpPr>
        <p:spPr/>
        <p:txBody>
          <a:bodyPr/>
          <a:lstStyle/>
          <a:p>
            <a:r>
              <a:rPr lang="en-GB" sz="2400" dirty="0"/>
              <a:t>Lexical repetition of ‘weep’- emphasises the pain and sadness of the life of a chimney sweeper (repeated 4 times)</a:t>
            </a:r>
          </a:p>
          <a:p>
            <a:r>
              <a:rPr lang="en-GB" sz="2400" dirty="0"/>
              <a:t>Repetition of ‘weep’ may also be a phonological device to show his labour- (s)weep!, (s)weep!</a:t>
            </a:r>
          </a:p>
          <a:p>
            <a:pPr marL="0" indent="0">
              <a:buNone/>
            </a:pPr>
            <a:r>
              <a:rPr lang="en-GB" sz="2400" dirty="0"/>
              <a:t>Or… the portrayal of the misery of his position/childhood- (I)weep!, (I)weep!</a:t>
            </a:r>
          </a:p>
          <a:p>
            <a:pPr marL="0" indent="0">
              <a:buNone/>
            </a:pPr>
            <a:r>
              <a:rPr lang="en-GB" sz="2400" dirty="0"/>
              <a:t>Or… the imperative for the reader to be appalled by the situation- (you)weep!, (you)weep!</a:t>
            </a:r>
          </a:p>
          <a:p>
            <a:r>
              <a:rPr lang="en-GB" sz="2400" dirty="0"/>
              <a:t>Lexis of pain contrasting lexis of happiness- (pain)‘coffins of black’ ‘could scarcely cry’ ‘in soot I sleep’ ‘that curled like a lambs back’ </a:t>
            </a:r>
          </a:p>
          <a:p>
            <a:pPr marL="0" indent="0">
              <a:buNone/>
            </a:pPr>
            <a:r>
              <a:rPr lang="en-GB" sz="2400" dirty="0"/>
              <a:t>(happiness) ‘leaping, laughing they run’ ‘shine in the sun’ ‘need not fear harm’</a:t>
            </a:r>
            <a:endParaRPr lang="en-GB" dirty="0"/>
          </a:p>
          <a:p>
            <a:endParaRPr lang="en-GB" dirty="0"/>
          </a:p>
        </p:txBody>
      </p:sp>
    </p:spTree>
    <p:extLst>
      <p:ext uri="{BB962C8B-B14F-4D97-AF65-F5344CB8AC3E}">
        <p14:creationId xmlns:p14="http://schemas.microsoft.com/office/powerpoint/2010/main" val="531825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9286-8FAD-47CD-B929-E695E684D3AA}"/>
              </a:ext>
            </a:extLst>
          </p:cNvPr>
          <p:cNvSpPr>
            <a:spLocks noGrp="1"/>
          </p:cNvSpPr>
          <p:nvPr>
            <p:ph type="title"/>
          </p:nvPr>
        </p:nvSpPr>
        <p:spPr/>
        <p:txBody>
          <a:bodyPr/>
          <a:lstStyle/>
          <a:p>
            <a:r>
              <a:rPr lang="en-GB" dirty="0">
                <a:latin typeface="Bernard MT Condensed" panose="02050806060905020404" pitchFamily="18" charset="0"/>
              </a:rPr>
              <a:t>Syntax</a:t>
            </a:r>
          </a:p>
        </p:txBody>
      </p:sp>
      <p:sp>
        <p:nvSpPr>
          <p:cNvPr id="3" name="Content Placeholder 2">
            <a:extLst>
              <a:ext uri="{FF2B5EF4-FFF2-40B4-BE49-F238E27FC236}">
                <a16:creationId xmlns:a16="http://schemas.microsoft.com/office/drawing/2014/main" id="{E7BC3F32-7318-4226-8B80-84849DA4D82F}"/>
              </a:ext>
            </a:extLst>
          </p:cNvPr>
          <p:cNvSpPr>
            <a:spLocks noGrp="1"/>
          </p:cNvSpPr>
          <p:nvPr>
            <p:ph idx="1"/>
          </p:nvPr>
        </p:nvSpPr>
        <p:spPr/>
        <p:txBody>
          <a:bodyPr/>
          <a:lstStyle/>
          <a:p>
            <a:r>
              <a:rPr lang="en-GB" dirty="0"/>
              <a:t>Use of enjambment in lines 2 and 3 to suggest an emotional outburst- ‘And my father sold me while yet my tongue, Could scarcely cry “Weep!...’</a:t>
            </a:r>
          </a:p>
          <a:p>
            <a:r>
              <a:rPr lang="en-GB" dirty="0"/>
              <a:t>Repetition, exclamation marks and emphatic monosyllables of ‘weep!‘ Use of dietic language ‘There’s’ to create sense of spoken voice, and the present tense creates an immediacy.  Seen also in the final line:  implication that this is the enduring truth of the Church’s teachings.</a:t>
            </a:r>
          </a:p>
          <a:p>
            <a:endParaRPr lang="en-GB" dirty="0"/>
          </a:p>
        </p:txBody>
      </p:sp>
      <p:pic>
        <p:nvPicPr>
          <p:cNvPr id="5" name="Picture 4">
            <a:extLst>
              <a:ext uri="{FF2B5EF4-FFF2-40B4-BE49-F238E27FC236}">
                <a16:creationId xmlns:a16="http://schemas.microsoft.com/office/drawing/2014/main" id="{897593B4-F428-4CD3-B811-901A9C90A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624" y="4723476"/>
            <a:ext cx="3038340" cy="2069869"/>
          </a:xfrm>
          <a:prstGeom prst="rect">
            <a:avLst/>
          </a:prstGeom>
        </p:spPr>
      </p:pic>
    </p:spTree>
    <p:extLst>
      <p:ext uri="{BB962C8B-B14F-4D97-AF65-F5344CB8AC3E}">
        <p14:creationId xmlns:p14="http://schemas.microsoft.com/office/powerpoint/2010/main" val="57876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divine image</a:t>
            </a:r>
          </a:p>
        </p:txBody>
      </p:sp>
      <p:sp>
        <p:nvSpPr>
          <p:cNvPr id="3" name="Subtitle 2"/>
          <p:cNvSpPr>
            <a:spLocks noGrp="1"/>
          </p:cNvSpPr>
          <p:nvPr>
            <p:ph type="subTitle" idx="1"/>
          </p:nvPr>
        </p:nvSpPr>
        <p:spPr/>
        <p:txBody>
          <a:bodyPr/>
          <a:lstStyle/>
          <a:p>
            <a:r>
              <a:rPr lang="en-GB" dirty="0"/>
              <a:t>Analysis</a:t>
            </a:r>
          </a:p>
        </p:txBody>
      </p:sp>
    </p:spTree>
    <p:extLst>
      <p:ext uri="{BB962C8B-B14F-4D97-AF65-F5344CB8AC3E}">
        <p14:creationId xmlns:p14="http://schemas.microsoft.com/office/powerpoint/2010/main" val="194943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65783"/>
          </a:xfrm>
        </p:spPr>
        <p:txBody>
          <a:bodyPr/>
          <a:lstStyle/>
          <a:p>
            <a:r>
              <a:rPr lang="en-GB" dirty="0"/>
              <a:t>Form and Structure</a:t>
            </a:r>
          </a:p>
        </p:txBody>
      </p:sp>
      <p:sp>
        <p:nvSpPr>
          <p:cNvPr id="5" name="TextBox 4"/>
          <p:cNvSpPr txBox="1"/>
          <p:nvPr/>
        </p:nvSpPr>
        <p:spPr>
          <a:xfrm>
            <a:off x="4922837" y="1563787"/>
            <a:ext cx="2346325" cy="5078313"/>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To Mercy Pity Peace and Love</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All Pray in their distress</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And to these virtues of delight</a:t>
            </a:r>
          </a:p>
          <a:p>
            <a:r>
              <a:rPr lang="en-GB" sz="1200" dirty="0">
                <a:latin typeface="Times New Roman" panose="02020603050405020304" pitchFamily="18" charset="0"/>
                <a:cs typeface="Times New Roman" panose="02020603050405020304" pitchFamily="18" charset="0"/>
              </a:rPr>
              <a:t>Return their thankfulness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Mercy Pity Peace and Love</a:t>
            </a:r>
          </a:p>
          <a:p>
            <a:r>
              <a:rPr lang="en-GB" sz="1200" dirty="0">
                <a:latin typeface="Times New Roman" panose="02020603050405020304" pitchFamily="18" charset="0"/>
                <a:cs typeface="Times New Roman" panose="02020603050405020304" pitchFamily="18" charset="0"/>
              </a:rPr>
              <a:t>Is God our father dear</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And Mercy Pity Peace and Love</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Is Man his child and care</a:t>
            </a:r>
            <a:r>
              <a:rPr lang="en-GB" sz="1200" dirty="0">
                <a:solidFill>
                  <a:srgbClr val="FF0000"/>
                </a:solidFill>
                <a:latin typeface="Times New Roman" panose="02020603050405020304" pitchFamily="18" charset="0"/>
                <a:cs typeface="Times New Roman" panose="02020603050405020304" pitchFamily="18" charset="0"/>
              </a:rPr>
              <a:t>.</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Mercy has a human heart</a:t>
            </a:r>
          </a:p>
          <a:p>
            <a:r>
              <a:rPr lang="en-GB" sz="1200" dirty="0">
                <a:latin typeface="Times New Roman" panose="02020603050405020304" pitchFamily="18" charset="0"/>
                <a:cs typeface="Times New Roman" panose="02020603050405020304" pitchFamily="18" charset="0"/>
              </a:rPr>
              <a:t>Pity, a human face</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And Love</a:t>
            </a:r>
            <a:r>
              <a:rPr lang="en-GB" sz="1200" dirty="0">
                <a:solidFill>
                  <a:srgbClr val="FF0000"/>
                </a:solidFill>
                <a:latin typeface="Times New Roman" panose="02020603050405020304" pitchFamily="18" charset="0"/>
                <a:cs typeface="Times New Roman" panose="02020603050405020304" pitchFamily="18" charset="0"/>
              </a:rPr>
              <a:t>,</a:t>
            </a:r>
            <a:r>
              <a:rPr lang="en-GB" sz="1200" dirty="0">
                <a:latin typeface="Times New Roman" panose="02020603050405020304" pitchFamily="18" charset="0"/>
                <a:cs typeface="Times New Roman" panose="02020603050405020304" pitchFamily="18" charset="0"/>
              </a:rPr>
              <a:t> the human form divine</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And Peace</a:t>
            </a:r>
            <a:r>
              <a:rPr lang="en-GB" sz="1200" dirty="0">
                <a:solidFill>
                  <a:srgbClr val="FF0000"/>
                </a:solidFill>
                <a:latin typeface="Times New Roman" panose="02020603050405020304" pitchFamily="18" charset="0"/>
                <a:cs typeface="Times New Roman" panose="02020603050405020304" pitchFamily="18" charset="0"/>
              </a:rPr>
              <a:t>,</a:t>
            </a:r>
            <a:r>
              <a:rPr lang="en-GB" sz="1200" dirty="0">
                <a:latin typeface="Times New Roman" panose="02020603050405020304" pitchFamily="18" charset="0"/>
                <a:cs typeface="Times New Roman" panose="02020603050405020304" pitchFamily="18" charset="0"/>
              </a:rPr>
              <a:t> the human dress</a:t>
            </a:r>
            <a:r>
              <a:rPr lang="en-GB" sz="1200" dirty="0">
                <a:solidFill>
                  <a:srgbClr val="FF0000"/>
                </a:solidFill>
                <a:latin typeface="Times New Roman" panose="02020603050405020304" pitchFamily="18" charset="0"/>
                <a:cs typeface="Times New Roman" panose="02020603050405020304" pitchFamily="18" charset="0"/>
              </a:rPr>
              <a:t>.</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Then every man of every clime</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That prays in his distress</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Prays to the human form divine</a:t>
            </a:r>
          </a:p>
          <a:p>
            <a:r>
              <a:rPr lang="en-GB" sz="1200" dirty="0">
                <a:latin typeface="Times New Roman" panose="02020603050405020304" pitchFamily="18" charset="0"/>
                <a:cs typeface="Times New Roman" panose="02020603050405020304" pitchFamily="18" charset="0"/>
              </a:rPr>
              <a:t>Love Mercy Pity Peace</a:t>
            </a:r>
            <a:r>
              <a:rPr lang="en-GB" sz="1200" dirty="0">
                <a:solidFill>
                  <a:srgbClr val="FF0000"/>
                </a:solidFill>
                <a:latin typeface="Times New Roman" panose="02020603050405020304" pitchFamily="18" charset="0"/>
                <a:cs typeface="Times New Roman" panose="02020603050405020304" pitchFamily="18" charset="0"/>
              </a:rPr>
              <a:t>.</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And all must love the human form</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In heathen</a:t>
            </a:r>
            <a:r>
              <a:rPr lang="en-GB" sz="1200" dirty="0">
                <a:solidFill>
                  <a:srgbClr val="FF0000"/>
                </a:solidFill>
                <a:latin typeface="Times New Roman" panose="02020603050405020304" pitchFamily="18" charset="0"/>
                <a:cs typeface="Times New Roman" panose="02020603050405020304" pitchFamily="18" charset="0"/>
              </a:rPr>
              <a:t>,</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turk</a:t>
            </a:r>
            <a:r>
              <a:rPr lang="en-GB" sz="1200" dirty="0">
                <a:latin typeface="Times New Roman" panose="02020603050405020304" pitchFamily="18" charset="0"/>
                <a:cs typeface="Times New Roman" panose="02020603050405020304" pitchFamily="18" charset="0"/>
              </a:rPr>
              <a:t> or </a:t>
            </a:r>
            <a:r>
              <a:rPr lang="en-GB" sz="1200" dirty="0" err="1">
                <a:latin typeface="Times New Roman" panose="02020603050405020304" pitchFamily="18" charset="0"/>
                <a:cs typeface="Times New Roman" panose="02020603050405020304" pitchFamily="18" charset="0"/>
              </a:rPr>
              <a:t>jew</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Where Mercy</a:t>
            </a:r>
            <a:r>
              <a:rPr lang="en-GB" sz="1200" dirty="0">
                <a:solidFill>
                  <a:srgbClr val="FF0000"/>
                </a:solidFill>
                <a:latin typeface="Times New Roman" panose="02020603050405020304" pitchFamily="18" charset="0"/>
                <a:cs typeface="Times New Roman" panose="02020603050405020304" pitchFamily="18" charset="0"/>
              </a:rPr>
              <a:t>,</a:t>
            </a:r>
            <a:r>
              <a:rPr lang="en-GB" sz="1200" dirty="0">
                <a:latin typeface="Times New Roman" panose="02020603050405020304" pitchFamily="18" charset="0"/>
                <a:cs typeface="Times New Roman" panose="02020603050405020304" pitchFamily="18" charset="0"/>
              </a:rPr>
              <a:t> Love &amp; Pity dwell</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There God is dwelling too</a:t>
            </a:r>
            <a:r>
              <a:rPr lang="en-GB" sz="1200" dirty="0">
                <a:solidFill>
                  <a:srgbClr val="FF0000"/>
                </a:solidFill>
                <a:latin typeface="Times New Roman" panose="02020603050405020304" pitchFamily="18" charset="0"/>
                <a:cs typeface="Times New Roman" panose="02020603050405020304" pitchFamily="18" charset="0"/>
              </a:rPr>
              <a:t>.</a:t>
            </a:r>
          </a:p>
          <a:p>
            <a:pPr algn="ctr"/>
            <a:endParaRPr lang="en-GB" dirty="0">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10154" y="1986121"/>
            <a:ext cx="2806700" cy="1323439"/>
          </a:xfrm>
          <a:prstGeom prst="rect">
            <a:avLst/>
          </a:prstGeom>
          <a:noFill/>
        </p:spPr>
        <p:txBody>
          <a:bodyPr wrap="square" rtlCol="0">
            <a:spAutoFit/>
          </a:bodyPr>
          <a:lstStyle/>
          <a:p>
            <a:r>
              <a:rPr lang="en-GB" sz="1600" dirty="0">
                <a:latin typeface="Times New Roman" panose="02020603050405020304" pitchFamily="18" charset="0"/>
                <a:cs typeface="Times New Roman" panose="02020603050405020304" pitchFamily="18" charset="0"/>
              </a:rPr>
              <a:t>5 x quatrains- sounds song-like which gives the poem a degree of innocence which could refer to the hymns taught to young children by the Church.</a:t>
            </a:r>
          </a:p>
        </p:txBody>
      </p:sp>
      <p:sp>
        <p:nvSpPr>
          <p:cNvPr id="3" name="TextBox 2"/>
          <p:cNvSpPr txBox="1"/>
          <p:nvPr/>
        </p:nvSpPr>
        <p:spPr>
          <a:xfrm>
            <a:off x="7912100" y="1739899"/>
            <a:ext cx="2806700" cy="1815882"/>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Grammar -  Blake uses a variety of grammar throughout this poem such as colon, commas and full stops. This breaks the lines up and gives the poem characteristics of spoken discourse which emphasises the importance of phonology and tone in this particular poem.</a:t>
            </a:r>
          </a:p>
        </p:txBody>
      </p:sp>
    </p:spTree>
    <p:extLst>
      <p:ext uri="{BB962C8B-B14F-4D97-AF65-F5344CB8AC3E}">
        <p14:creationId xmlns:p14="http://schemas.microsoft.com/office/powerpoint/2010/main" val="21786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65783"/>
          </a:xfrm>
        </p:spPr>
        <p:txBody>
          <a:bodyPr/>
          <a:lstStyle/>
          <a:p>
            <a:r>
              <a:rPr lang="en-GB" dirty="0"/>
              <a:t>Lexis</a:t>
            </a:r>
          </a:p>
        </p:txBody>
      </p:sp>
      <p:sp>
        <p:nvSpPr>
          <p:cNvPr id="5" name="TextBox 4"/>
          <p:cNvSpPr txBox="1"/>
          <p:nvPr/>
        </p:nvSpPr>
        <p:spPr>
          <a:xfrm>
            <a:off x="4922837" y="1563787"/>
            <a:ext cx="2346325" cy="5078313"/>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To </a:t>
            </a:r>
            <a:r>
              <a:rPr lang="en-GB" sz="1200" dirty="0">
                <a:solidFill>
                  <a:srgbClr val="FF0000"/>
                </a:solidFill>
                <a:latin typeface="Times New Roman" panose="02020603050405020304" pitchFamily="18" charset="0"/>
                <a:cs typeface="Times New Roman" panose="02020603050405020304" pitchFamily="18" charset="0"/>
              </a:rPr>
              <a:t>M</a:t>
            </a:r>
            <a:r>
              <a:rPr lang="en-GB" sz="1200" dirty="0">
                <a:latin typeface="Times New Roman" panose="02020603050405020304" pitchFamily="18" charset="0"/>
                <a:cs typeface="Times New Roman" panose="02020603050405020304" pitchFamily="18" charset="0"/>
              </a:rPr>
              <a:t>ercy </a:t>
            </a:r>
            <a:r>
              <a:rPr lang="en-GB" sz="1200" dirty="0">
                <a:solidFill>
                  <a:srgbClr val="FF0000"/>
                </a:solidFill>
                <a:latin typeface="Times New Roman" panose="02020603050405020304" pitchFamily="18" charset="0"/>
                <a:cs typeface="Times New Roman" panose="02020603050405020304" pitchFamily="18" charset="0"/>
              </a:rPr>
              <a:t>P</a:t>
            </a:r>
            <a:r>
              <a:rPr lang="en-GB" sz="1200" dirty="0">
                <a:latin typeface="Times New Roman" panose="02020603050405020304" pitchFamily="18" charset="0"/>
                <a:cs typeface="Times New Roman" panose="02020603050405020304" pitchFamily="18" charset="0"/>
              </a:rPr>
              <a:t>ity </a:t>
            </a:r>
            <a:r>
              <a:rPr lang="en-GB" sz="1200" dirty="0">
                <a:solidFill>
                  <a:srgbClr val="FF0000"/>
                </a:solidFill>
                <a:latin typeface="Times New Roman" panose="02020603050405020304" pitchFamily="18" charset="0"/>
                <a:cs typeface="Times New Roman" panose="02020603050405020304" pitchFamily="18" charset="0"/>
              </a:rPr>
              <a:t>P</a:t>
            </a:r>
            <a:r>
              <a:rPr lang="en-GB" sz="1200" dirty="0">
                <a:latin typeface="Times New Roman" panose="02020603050405020304" pitchFamily="18" charset="0"/>
                <a:cs typeface="Times New Roman" panose="02020603050405020304" pitchFamily="18" charset="0"/>
              </a:rPr>
              <a:t>eace and </a:t>
            </a:r>
            <a:r>
              <a:rPr lang="en-GB" sz="1200" dirty="0">
                <a:solidFill>
                  <a:srgbClr val="FF0000"/>
                </a:solidFill>
                <a:latin typeface="Times New Roman" panose="02020603050405020304" pitchFamily="18" charset="0"/>
                <a:cs typeface="Times New Roman" panose="02020603050405020304" pitchFamily="18" charset="0"/>
              </a:rPr>
              <a:t>L</a:t>
            </a:r>
            <a:r>
              <a:rPr lang="en-GB" sz="1200" dirty="0">
                <a:latin typeface="Times New Roman" panose="02020603050405020304" pitchFamily="18" charset="0"/>
                <a:cs typeface="Times New Roman" panose="02020603050405020304" pitchFamily="18" charset="0"/>
              </a:rPr>
              <a:t>ove,</a:t>
            </a:r>
          </a:p>
          <a:p>
            <a:r>
              <a:rPr lang="en-GB" sz="1200" dirty="0">
                <a:latin typeface="Times New Roman" panose="02020603050405020304" pitchFamily="18" charset="0"/>
                <a:cs typeface="Times New Roman" panose="02020603050405020304" pitchFamily="18" charset="0"/>
              </a:rPr>
              <a:t>All Pray in their distress:</a:t>
            </a:r>
          </a:p>
          <a:p>
            <a:r>
              <a:rPr lang="en-GB" sz="1200" dirty="0">
                <a:latin typeface="Times New Roman" panose="02020603050405020304" pitchFamily="18" charset="0"/>
                <a:cs typeface="Times New Roman" panose="02020603050405020304" pitchFamily="18" charset="0"/>
              </a:rPr>
              <a:t>And to these virtues of delight</a:t>
            </a:r>
          </a:p>
          <a:p>
            <a:r>
              <a:rPr lang="en-GB" sz="1200" dirty="0">
                <a:latin typeface="Times New Roman" panose="02020603050405020304" pitchFamily="18" charset="0"/>
                <a:cs typeface="Times New Roman" panose="02020603050405020304" pitchFamily="18" charset="0"/>
              </a:rPr>
              <a:t>Return their thankfulness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a:t>
            </a:r>
            <a:r>
              <a:rPr lang="en-GB" sz="1200" dirty="0">
                <a:solidFill>
                  <a:srgbClr val="FF0000"/>
                </a:solidFill>
                <a:latin typeface="Times New Roman" panose="02020603050405020304" pitchFamily="18" charset="0"/>
                <a:cs typeface="Times New Roman" panose="02020603050405020304" pitchFamily="18" charset="0"/>
              </a:rPr>
              <a:t>Mercy Pity Peace and Love</a:t>
            </a:r>
          </a:p>
          <a:p>
            <a:r>
              <a:rPr lang="en-GB" sz="1200" dirty="0">
                <a:latin typeface="Times New Roman" panose="02020603050405020304" pitchFamily="18" charset="0"/>
                <a:cs typeface="Times New Roman" panose="02020603050405020304" pitchFamily="18" charset="0"/>
              </a:rPr>
              <a:t>Is God our father dear:</a:t>
            </a:r>
          </a:p>
          <a:p>
            <a:r>
              <a:rPr lang="en-GB" sz="1200" dirty="0">
                <a:latin typeface="Times New Roman" panose="02020603050405020304" pitchFamily="18" charset="0"/>
                <a:cs typeface="Times New Roman" panose="02020603050405020304" pitchFamily="18" charset="0"/>
              </a:rPr>
              <a:t>And </a:t>
            </a:r>
            <a:r>
              <a:rPr lang="en-GB" sz="1200" dirty="0">
                <a:solidFill>
                  <a:srgbClr val="FF0000"/>
                </a:solidFill>
                <a:latin typeface="Times New Roman" panose="02020603050405020304" pitchFamily="18" charset="0"/>
                <a:cs typeface="Times New Roman" panose="02020603050405020304" pitchFamily="18" charset="0"/>
              </a:rPr>
              <a:t>Mercy Pity Peace and Love,</a:t>
            </a:r>
          </a:p>
          <a:p>
            <a:r>
              <a:rPr lang="en-GB" sz="1200" dirty="0">
                <a:latin typeface="Times New Roman" panose="02020603050405020304" pitchFamily="18" charset="0"/>
                <a:cs typeface="Times New Roman" panose="02020603050405020304" pitchFamily="18" charset="0"/>
              </a:rPr>
              <a:t>Is </a:t>
            </a:r>
            <a:r>
              <a:rPr lang="en-GB" sz="1200" dirty="0">
                <a:solidFill>
                  <a:srgbClr val="FF0000"/>
                </a:solidFill>
                <a:latin typeface="Times New Roman" panose="02020603050405020304" pitchFamily="18" charset="0"/>
                <a:cs typeface="Times New Roman" panose="02020603050405020304" pitchFamily="18" charset="0"/>
              </a:rPr>
              <a:t>M</a:t>
            </a:r>
            <a:r>
              <a:rPr lang="en-GB" sz="1200" dirty="0">
                <a:latin typeface="Times New Roman" panose="02020603050405020304" pitchFamily="18" charset="0"/>
                <a:cs typeface="Times New Roman" panose="02020603050405020304" pitchFamily="18" charset="0"/>
              </a:rPr>
              <a:t>an his child and care.</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Mercy has a human heart</a:t>
            </a:r>
          </a:p>
          <a:p>
            <a:r>
              <a:rPr lang="en-GB" sz="1200" dirty="0">
                <a:latin typeface="Times New Roman" panose="02020603050405020304" pitchFamily="18" charset="0"/>
                <a:cs typeface="Times New Roman" panose="02020603050405020304" pitchFamily="18" charset="0"/>
              </a:rPr>
              <a:t>Pity, a human face:</a:t>
            </a:r>
          </a:p>
          <a:p>
            <a:r>
              <a:rPr lang="en-GB" sz="1200" dirty="0">
                <a:solidFill>
                  <a:srgbClr val="FF0000"/>
                </a:solidFill>
                <a:latin typeface="Times New Roman" panose="02020603050405020304" pitchFamily="18" charset="0"/>
                <a:cs typeface="Times New Roman" panose="02020603050405020304" pitchFamily="18" charset="0"/>
              </a:rPr>
              <a:t>And Love, the human form divine,</a:t>
            </a:r>
          </a:p>
          <a:p>
            <a:r>
              <a:rPr lang="en-GB" sz="1200" dirty="0">
                <a:latin typeface="Times New Roman" panose="02020603050405020304" pitchFamily="18" charset="0"/>
                <a:cs typeface="Times New Roman" panose="02020603050405020304" pitchFamily="18" charset="0"/>
              </a:rPr>
              <a:t>And Peace, the human dress.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Then </a:t>
            </a:r>
            <a:r>
              <a:rPr lang="en-GB" sz="1200" dirty="0">
                <a:solidFill>
                  <a:srgbClr val="FF0000"/>
                </a:solidFill>
                <a:latin typeface="Times New Roman" panose="02020603050405020304" pitchFamily="18" charset="0"/>
                <a:cs typeface="Times New Roman" panose="02020603050405020304" pitchFamily="18" charset="0"/>
              </a:rPr>
              <a:t>every</a:t>
            </a:r>
            <a:r>
              <a:rPr lang="en-GB" sz="1200" dirty="0">
                <a:latin typeface="Times New Roman" panose="02020603050405020304" pitchFamily="18" charset="0"/>
                <a:cs typeface="Times New Roman" panose="02020603050405020304" pitchFamily="18" charset="0"/>
              </a:rPr>
              <a:t> man of </a:t>
            </a:r>
            <a:r>
              <a:rPr lang="en-GB" sz="1200" dirty="0">
                <a:solidFill>
                  <a:srgbClr val="FF0000"/>
                </a:solidFill>
                <a:latin typeface="Times New Roman" panose="02020603050405020304" pitchFamily="18" charset="0"/>
                <a:cs typeface="Times New Roman" panose="02020603050405020304" pitchFamily="18" charset="0"/>
              </a:rPr>
              <a:t>every</a:t>
            </a:r>
            <a:r>
              <a:rPr lang="en-GB" sz="1200" dirty="0">
                <a:latin typeface="Times New Roman" panose="02020603050405020304" pitchFamily="18" charset="0"/>
                <a:cs typeface="Times New Roman" panose="02020603050405020304" pitchFamily="18" charset="0"/>
              </a:rPr>
              <a:t> clime,</a:t>
            </a:r>
          </a:p>
          <a:p>
            <a:r>
              <a:rPr lang="en-GB" sz="1200" dirty="0">
                <a:latin typeface="Times New Roman" panose="02020603050405020304" pitchFamily="18" charset="0"/>
                <a:cs typeface="Times New Roman" panose="02020603050405020304" pitchFamily="18" charset="0"/>
              </a:rPr>
              <a:t>That prays in his distress,</a:t>
            </a:r>
          </a:p>
          <a:p>
            <a:r>
              <a:rPr lang="en-GB" sz="1200" dirty="0">
                <a:latin typeface="Times New Roman" panose="02020603050405020304" pitchFamily="18" charset="0"/>
                <a:cs typeface="Times New Roman" panose="02020603050405020304" pitchFamily="18" charset="0"/>
              </a:rPr>
              <a:t>Prays to the human form divine</a:t>
            </a:r>
          </a:p>
          <a:p>
            <a:r>
              <a:rPr lang="en-GB" sz="1200" dirty="0">
                <a:latin typeface="Times New Roman" panose="02020603050405020304" pitchFamily="18" charset="0"/>
                <a:cs typeface="Times New Roman" panose="02020603050405020304" pitchFamily="18" charset="0"/>
              </a:rPr>
              <a:t>Love Mercy Pity Peace.</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And all must love the human form,</a:t>
            </a:r>
          </a:p>
          <a:p>
            <a:r>
              <a:rPr lang="en-GB" sz="1200" dirty="0">
                <a:latin typeface="Times New Roman" panose="02020603050405020304" pitchFamily="18" charset="0"/>
                <a:cs typeface="Times New Roman" panose="02020603050405020304" pitchFamily="18" charset="0"/>
              </a:rPr>
              <a:t>In </a:t>
            </a:r>
            <a:r>
              <a:rPr lang="en-GB" sz="1200" dirty="0">
                <a:solidFill>
                  <a:srgbClr val="FF0000"/>
                </a:solidFill>
                <a:latin typeface="Times New Roman" panose="02020603050405020304" pitchFamily="18" charset="0"/>
                <a:cs typeface="Times New Roman" panose="02020603050405020304" pitchFamily="18" charset="0"/>
              </a:rPr>
              <a:t>h</a:t>
            </a:r>
            <a:r>
              <a:rPr lang="en-GB" sz="1200" dirty="0">
                <a:latin typeface="Times New Roman" panose="02020603050405020304" pitchFamily="18" charset="0"/>
                <a:cs typeface="Times New Roman" panose="02020603050405020304" pitchFamily="18" charset="0"/>
              </a:rPr>
              <a:t>eathen, </a:t>
            </a:r>
            <a:r>
              <a:rPr lang="en-GB" sz="1200" dirty="0" err="1">
                <a:solidFill>
                  <a:srgbClr val="FF0000"/>
                </a:solidFill>
                <a:latin typeface="Times New Roman" panose="02020603050405020304" pitchFamily="18" charset="0"/>
                <a:cs typeface="Times New Roman" panose="02020603050405020304" pitchFamily="18" charset="0"/>
              </a:rPr>
              <a:t>t</a:t>
            </a:r>
            <a:r>
              <a:rPr lang="en-GB" sz="1200" dirty="0" err="1">
                <a:latin typeface="Times New Roman" panose="02020603050405020304" pitchFamily="18" charset="0"/>
                <a:cs typeface="Times New Roman" panose="02020603050405020304" pitchFamily="18" charset="0"/>
              </a:rPr>
              <a:t>urk</a:t>
            </a:r>
            <a:r>
              <a:rPr lang="en-GB" sz="1200" dirty="0">
                <a:latin typeface="Times New Roman" panose="02020603050405020304" pitchFamily="18" charset="0"/>
                <a:cs typeface="Times New Roman" panose="02020603050405020304" pitchFamily="18" charset="0"/>
              </a:rPr>
              <a:t> or </a:t>
            </a:r>
            <a:r>
              <a:rPr lang="en-GB" sz="1200" dirty="0" err="1">
                <a:solidFill>
                  <a:srgbClr val="FF0000"/>
                </a:solidFill>
                <a:latin typeface="Times New Roman" panose="02020603050405020304" pitchFamily="18" charset="0"/>
                <a:cs typeface="Times New Roman" panose="02020603050405020304" pitchFamily="18" charset="0"/>
              </a:rPr>
              <a:t>j</a:t>
            </a:r>
            <a:r>
              <a:rPr lang="en-GB" sz="1200" dirty="0" err="1">
                <a:latin typeface="Times New Roman" panose="02020603050405020304" pitchFamily="18" charset="0"/>
                <a:cs typeface="Times New Roman" panose="02020603050405020304" pitchFamily="18" charset="0"/>
              </a:rPr>
              <a:t>ew</a:t>
            </a:r>
            <a:r>
              <a:rPr lang="en-GB" sz="1200" dirty="0">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Where </a:t>
            </a:r>
            <a:r>
              <a:rPr lang="en-GB" sz="1200" dirty="0">
                <a:solidFill>
                  <a:srgbClr val="FF0000"/>
                </a:solidFill>
                <a:latin typeface="Times New Roman" panose="02020603050405020304" pitchFamily="18" charset="0"/>
                <a:cs typeface="Times New Roman" panose="02020603050405020304" pitchFamily="18" charset="0"/>
              </a:rPr>
              <a:t>Mercy, Love &amp; Pity dwell,</a:t>
            </a:r>
          </a:p>
          <a:p>
            <a:r>
              <a:rPr lang="en-GB" sz="1200" dirty="0">
                <a:solidFill>
                  <a:srgbClr val="FF0000"/>
                </a:solidFill>
                <a:latin typeface="Times New Roman" panose="02020603050405020304" pitchFamily="18" charset="0"/>
                <a:cs typeface="Times New Roman" panose="02020603050405020304" pitchFamily="18" charset="0"/>
              </a:rPr>
              <a:t>There God is dwelling too.</a:t>
            </a:r>
          </a:p>
          <a:p>
            <a:pPr algn="ctr"/>
            <a:endParaRPr lang="en-GB" dirty="0">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874000" y="1435100"/>
            <a:ext cx="3009900" cy="2123658"/>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Capitalisation - Blake makes a point to capitalise some words over others in this poem. He capitalises words such as ‘Mercy’, ‘Pity’, ‘Peace’, ‘Love’ (all Christian virtues) ‘Pray’ and ‘Man’ but has not capitalised ‘heathen’, ‘</a:t>
            </a:r>
            <a:r>
              <a:rPr lang="en-GB" sz="1200" dirty="0" err="1">
                <a:latin typeface="Times New Roman" panose="02020603050405020304" pitchFamily="18" charset="0"/>
                <a:cs typeface="Times New Roman" panose="02020603050405020304" pitchFamily="18" charset="0"/>
              </a:rPr>
              <a:t>turk</a:t>
            </a:r>
            <a:r>
              <a:rPr lang="en-GB" sz="1200" dirty="0">
                <a:latin typeface="Times New Roman" panose="02020603050405020304" pitchFamily="18" charset="0"/>
                <a:cs typeface="Times New Roman" panose="02020603050405020304" pitchFamily="18" charset="0"/>
              </a:rPr>
              <a:t>’, or ‘</a:t>
            </a:r>
            <a:r>
              <a:rPr lang="en-GB" sz="1200" dirty="0" err="1">
                <a:latin typeface="Times New Roman" panose="02020603050405020304" pitchFamily="18" charset="0"/>
                <a:cs typeface="Times New Roman" panose="02020603050405020304" pitchFamily="18" charset="0"/>
              </a:rPr>
              <a:t>jew</a:t>
            </a:r>
            <a:r>
              <a:rPr lang="en-GB" sz="1200" dirty="0">
                <a:latin typeface="Times New Roman" panose="02020603050405020304" pitchFamily="18" charset="0"/>
                <a:cs typeface="Times New Roman" panose="02020603050405020304" pitchFamily="18" charset="0"/>
              </a:rPr>
              <a:t>’ which are all titles referring to a belief other than Christianity. This, therefore, strips these other beliefs of their importance and validity against Christianity which is the main theme of this poem.</a:t>
            </a:r>
          </a:p>
        </p:txBody>
      </p:sp>
      <p:sp>
        <p:nvSpPr>
          <p:cNvPr id="4" name="TextBox 3"/>
          <p:cNvSpPr txBox="1"/>
          <p:nvPr/>
        </p:nvSpPr>
        <p:spPr>
          <a:xfrm>
            <a:off x="7874000" y="3784600"/>
            <a:ext cx="3009900" cy="2308324"/>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Repetition – ‘Mercy Pity Peace and Love’ are repeated three times throughout the poem and these virtues are repeated individually multiple times; Mercy-6, Pity-6, Peace-5, Love-7. It is interesting that Peace is referred to one time less than the other virtues which occurs when it is stated that ‘Mercy, Love &amp; Pity dwell, There God is dwelling too.’ This suggests that peace does not come with the belief in a God and could reflect Blake’s view on the evil and conflict that accompanies Christianity.   </a:t>
            </a:r>
          </a:p>
        </p:txBody>
      </p:sp>
      <p:sp>
        <p:nvSpPr>
          <p:cNvPr id="6" name="TextBox 5"/>
          <p:cNvSpPr txBox="1"/>
          <p:nvPr/>
        </p:nvSpPr>
        <p:spPr>
          <a:xfrm>
            <a:off x="1308099" y="1384300"/>
            <a:ext cx="3009900" cy="1938992"/>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The abstract noun ‘Love’ is placed at the end of the first three lists of virtues in the poem and then appears at the beginning of the fourth list in the fourth stanza. The word is also included more than all other virtues. He also describes love as ‘the human form divine’ in the middle of the poem. This could suggest that Blake believes that love is the most important virtue and outweighs the others in with regards to importance.  </a:t>
            </a:r>
          </a:p>
        </p:txBody>
      </p:sp>
      <p:sp>
        <p:nvSpPr>
          <p:cNvPr id="7" name="TextBox 6"/>
          <p:cNvSpPr txBox="1"/>
          <p:nvPr/>
        </p:nvSpPr>
        <p:spPr>
          <a:xfrm>
            <a:off x="1308099" y="3784600"/>
            <a:ext cx="3009900" cy="1384995"/>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Anaphora – Blake repeats the word ‘every’ in the first line of the fourth stanza bring emphasis to the message he is spreading with regards to his belief that people of all beliefs should be treated fairly and embrace these virtues. This demonstrates the controversial views Blake had that were ahead of his time.</a:t>
            </a:r>
          </a:p>
        </p:txBody>
      </p:sp>
    </p:spTree>
    <p:extLst>
      <p:ext uri="{BB962C8B-B14F-4D97-AF65-F5344CB8AC3E}">
        <p14:creationId xmlns:p14="http://schemas.microsoft.com/office/powerpoint/2010/main" val="257557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65783"/>
          </a:xfrm>
        </p:spPr>
        <p:txBody>
          <a:bodyPr/>
          <a:lstStyle/>
          <a:p>
            <a:r>
              <a:rPr lang="en-GB" dirty="0"/>
              <a:t>imagery</a:t>
            </a:r>
          </a:p>
        </p:txBody>
      </p:sp>
      <p:sp>
        <p:nvSpPr>
          <p:cNvPr id="5" name="TextBox 4"/>
          <p:cNvSpPr txBox="1"/>
          <p:nvPr/>
        </p:nvSpPr>
        <p:spPr>
          <a:xfrm>
            <a:off x="4922837" y="1563787"/>
            <a:ext cx="2346325" cy="5078313"/>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To Mercy Pity Peace and Love,</a:t>
            </a:r>
          </a:p>
          <a:p>
            <a:r>
              <a:rPr lang="en-GB" sz="1200" dirty="0">
                <a:latin typeface="Times New Roman" panose="02020603050405020304" pitchFamily="18" charset="0"/>
                <a:cs typeface="Times New Roman" panose="02020603050405020304" pitchFamily="18" charset="0"/>
              </a:rPr>
              <a:t>All Pray in their distress:</a:t>
            </a:r>
          </a:p>
          <a:p>
            <a:r>
              <a:rPr lang="en-GB" sz="1200" dirty="0">
                <a:latin typeface="Times New Roman" panose="02020603050405020304" pitchFamily="18" charset="0"/>
                <a:cs typeface="Times New Roman" panose="02020603050405020304" pitchFamily="18" charset="0"/>
              </a:rPr>
              <a:t>And to these virtues of delight</a:t>
            </a:r>
          </a:p>
          <a:p>
            <a:r>
              <a:rPr lang="en-GB" sz="1200" dirty="0">
                <a:latin typeface="Times New Roman" panose="02020603050405020304" pitchFamily="18" charset="0"/>
                <a:cs typeface="Times New Roman" panose="02020603050405020304" pitchFamily="18" charset="0"/>
              </a:rPr>
              <a:t>Return their thankfulness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Mercy Pity Peace and Love</a:t>
            </a:r>
          </a:p>
          <a:p>
            <a:r>
              <a:rPr lang="en-GB" sz="1200" dirty="0">
                <a:solidFill>
                  <a:srgbClr val="FF0000"/>
                </a:solidFill>
                <a:latin typeface="Times New Roman" panose="02020603050405020304" pitchFamily="18" charset="0"/>
                <a:cs typeface="Times New Roman" panose="02020603050405020304" pitchFamily="18" charset="0"/>
              </a:rPr>
              <a:t>Is God our father dear:</a:t>
            </a:r>
          </a:p>
          <a:p>
            <a:r>
              <a:rPr lang="en-GB" sz="1200" dirty="0">
                <a:latin typeface="Times New Roman" panose="02020603050405020304" pitchFamily="18" charset="0"/>
                <a:cs typeface="Times New Roman" panose="02020603050405020304" pitchFamily="18" charset="0"/>
              </a:rPr>
              <a:t>And Mercy Pity Peace and Love,</a:t>
            </a:r>
          </a:p>
          <a:p>
            <a:r>
              <a:rPr lang="en-GB" sz="1200" dirty="0">
                <a:solidFill>
                  <a:srgbClr val="FF0000"/>
                </a:solidFill>
                <a:latin typeface="Times New Roman" panose="02020603050405020304" pitchFamily="18" charset="0"/>
                <a:cs typeface="Times New Roman" panose="02020603050405020304" pitchFamily="18" charset="0"/>
              </a:rPr>
              <a:t>Is Man his child and care.</a:t>
            </a:r>
          </a:p>
          <a:p>
            <a:endParaRPr lang="en-GB" sz="1200" dirty="0">
              <a:latin typeface="Times New Roman" panose="02020603050405020304" pitchFamily="18" charset="0"/>
              <a:cs typeface="Times New Roman" panose="02020603050405020304" pitchFamily="18" charset="0"/>
            </a:endParaRPr>
          </a:p>
          <a:p>
            <a:r>
              <a:rPr lang="en-GB" sz="1200" dirty="0">
                <a:solidFill>
                  <a:srgbClr val="FF0000"/>
                </a:solidFill>
                <a:latin typeface="Times New Roman" panose="02020603050405020304" pitchFamily="18" charset="0"/>
                <a:cs typeface="Times New Roman" panose="02020603050405020304" pitchFamily="18" charset="0"/>
              </a:rPr>
              <a:t>For Mercy has a human heart</a:t>
            </a:r>
          </a:p>
          <a:p>
            <a:r>
              <a:rPr lang="en-GB" sz="1200" dirty="0">
                <a:solidFill>
                  <a:srgbClr val="FF0000"/>
                </a:solidFill>
                <a:latin typeface="Times New Roman" panose="02020603050405020304" pitchFamily="18" charset="0"/>
                <a:cs typeface="Times New Roman" panose="02020603050405020304" pitchFamily="18" charset="0"/>
              </a:rPr>
              <a:t>Pity, a human face:</a:t>
            </a:r>
          </a:p>
          <a:p>
            <a:r>
              <a:rPr lang="en-GB" sz="1200" dirty="0">
                <a:solidFill>
                  <a:srgbClr val="FF0000"/>
                </a:solidFill>
                <a:latin typeface="Times New Roman" panose="02020603050405020304" pitchFamily="18" charset="0"/>
                <a:cs typeface="Times New Roman" panose="02020603050405020304" pitchFamily="18" charset="0"/>
              </a:rPr>
              <a:t>And Love, the human form divine,</a:t>
            </a:r>
          </a:p>
          <a:p>
            <a:r>
              <a:rPr lang="en-GB" sz="1200" dirty="0">
                <a:solidFill>
                  <a:srgbClr val="FF0000"/>
                </a:solidFill>
                <a:latin typeface="Times New Roman" panose="02020603050405020304" pitchFamily="18" charset="0"/>
                <a:cs typeface="Times New Roman" panose="02020603050405020304" pitchFamily="18" charset="0"/>
              </a:rPr>
              <a:t>And Peace, the human dress.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Then every man of every clime,</a:t>
            </a:r>
          </a:p>
          <a:p>
            <a:r>
              <a:rPr lang="en-GB" sz="1200" dirty="0">
                <a:latin typeface="Times New Roman" panose="02020603050405020304" pitchFamily="18" charset="0"/>
                <a:cs typeface="Times New Roman" panose="02020603050405020304" pitchFamily="18" charset="0"/>
              </a:rPr>
              <a:t>That prays in his distress,</a:t>
            </a:r>
          </a:p>
          <a:p>
            <a:r>
              <a:rPr lang="en-GB" sz="1200" dirty="0">
                <a:latin typeface="Times New Roman" panose="02020603050405020304" pitchFamily="18" charset="0"/>
                <a:cs typeface="Times New Roman" panose="02020603050405020304" pitchFamily="18" charset="0"/>
              </a:rPr>
              <a:t>Prays to the human form divine</a:t>
            </a:r>
          </a:p>
          <a:p>
            <a:r>
              <a:rPr lang="en-GB" sz="1200" dirty="0">
                <a:latin typeface="Times New Roman" panose="02020603050405020304" pitchFamily="18" charset="0"/>
                <a:cs typeface="Times New Roman" panose="02020603050405020304" pitchFamily="18" charset="0"/>
              </a:rPr>
              <a:t>Love Mercy Pity Peace.</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And all must love the human form,</a:t>
            </a:r>
          </a:p>
          <a:p>
            <a:r>
              <a:rPr lang="en-GB" sz="1200" dirty="0">
                <a:latin typeface="Times New Roman" panose="02020603050405020304" pitchFamily="18" charset="0"/>
                <a:cs typeface="Times New Roman" panose="02020603050405020304" pitchFamily="18" charset="0"/>
              </a:rPr>
              <a:t>In heathen, </a:t>
            </a:r>
            <a:r>
              <a:rPr lang="en-GB" sz="1200" dirty="0" err="1">
                <a:latin typeface="Times New Roman" panose="02020603050405020304" pitchFamily="18" charset="0"/>
                <a:cs typeface="Times New Roman" panose="02020603050405020304" pitchFamily="18" charset="0"/>
              </a:rPr>
              <a:t>turk</a:t>
            </a:r>
            <a:r>
              <a:rPr lang="en-GB" sz="1200" dirty="0">
                <a:latin typeface="Times New Roman" panose="02020603050405020304" pitchFamily="18" charset="0"/>
                <a:cs typeface="Times New Roman" panose="02020603050405020304" pitchFamily="18" charset="0"/>
              </a:rPr>
              <a:t> or </a:t>
            </a:r>
            <a:r>
              <a:rPr lang="en-GB" sz="1200" dirty="0" err="1">
                <a:latin typeface="Times New Roman" panose="02020603050405020304" pitchFamily="18" charset="0"/>
                <a:cs typeface="Times New Roman" panose="02020603050405020304" pitchFamily="18" charset="0"/>
              </a:rPr>
              <a:t>jew</a:t>
            </a:r>
            <a:r>
              <a:rPr lang="en-GB" sz="1200" dirty="0">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Where Mercy, Love &amp; Pity dwell,</a:t>
            </a:r>
          </a:p>
          <a:p>
            <a:r>
              <a:rPr lang="en-GB" sz="1200" dirty="0">
                <a:solidFill>
                  <a:srgbClr val="FF0000"/>
                </a:solidFill>
                <a:latin typeface="Times New Roman" panose="02020603050405020304" pitchFamily="18" charset="0"/>
                <a:cs typeface="Times New Roman" panose="02020603050405020304" pitchFamily="18" charset="0"/>
              </a:rPr>
              <a:t>There God is dwelling too.</a:t>
            </a:r>
          </a:p>
          <a:p>
            <a:pPr algn="ctr"/>
            <a:endParaRPr lang="en-GB" dirty="0">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962900" y="1676400"/>
            <a:ext cx="2692400" cy="1384995"/>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Personification – Blake personifies the virtues by using the third person possessive verb ‘has’ as he describes their attributes. This ties these virtues to the people that possess them and banishes the idea that these virtues are separate from us. </a:t>
            </a:r>
          </a:p>
        </p:txBody>
      </p:sp>
      <p:sp>
        <p:nvSpPr>
          <p:cNvPr id="4" name="TextBox 3"/>
          <p:cNvSpPr txBox="1"/>
          <p:nvPr/>
        </p:nvSpPr>
        <p:spPr>
          <a:xfrm>
            <a:off x="1206500" y="1676400"/>
            <a:ext cx="2692400" cy="2677656"/>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Blake defines the four virtues by tying them to humanity and God- ‘Is God our father dear:’, ‘Is Man his child and care.’ This explains that these virtues become evident through people and he could be implying that we have the power to display these virtues and it is our choice to do so. He could be persuading his audience that they need to find these characteristics in themselves and show them because he could not see them in the society he knew as he addresses the corruption of religion and industrialisation in many of his poems.</a:t>
            </a:r>
          </a:p>
        </p:txBody>
      </p:sp>
      <p:sp>
        <p:nvSpPr>
          <p:cNvPr id="8" name="TextBox 7"/>
          <p:cNvSpPr txBox="1"/>
          <p:nvPr/>
        </p:nvSpPr>
        <p:spPr>
          <a:xfrm>
            <a:off x="7962900" y="3569226"/>
            <a:ext cx="2692400" cy="1569660"/>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Blake explains that God exists beside ‘Mercy, Love &amp; Pity’ which suggests that he does not believe that God dwells in the Church. This reinforces his negative feelings towards the Church and eats beliefs and rituals. He believes that it is not Gods house and the events that occur within it are not justified. </a:t>
            </a:r>
          </a:p>
        </p:txBody>
      </p:sp>
    </p:spTree>
    <p:extLst>
      <p:ext uri="{BB962C8B-B14F-4D97-AF65-F5344CB8AC3E}">
        <p14:creationId xmlns:p14="http://schemas.microsoft.com/office/powerpoint/2010/main" val="1434912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65783"/>
          </a:xfrm>
        </p:spPr>
        <p:txBody>
          <a:bodyPr/>
          <a:lstStyle/>
          <a:p>
            <a:r>
              <a:rPr lang="en-GB" dirty="0"/>
              <a:t>Rhyme and Rhythm</a:t>
            </a:r>
          </a:p>
        </p:txBody>
      </p:sp>
      <p:sp>
        <p:nvSpPr>
          <p:cNvPr id="5" name="TextBox 4"/>
          <p:cNvSpPr txBox="1"/>
          <p:nvPr/>
        </p:nvSpPr>
        <p:spPr>
          <a:xfrm>
            <a:off x="4922837" y="1563787"/>
            <a:ext cx="2346325" cy="5078313"/>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To Mercy Pity Peace and Love,</a:t>
            </a:r>
          </a:p>
          <a:p>
            <a:r>
              <a:rPr lang="en-GB" sz="1200" dirty="0">
                <a:latin typeface="Times New Roman" panose="02020603050405020304" pitchFamily="18" charset="0"/>
                <a:cs typeface="Times New Roman" panose="02020603050405020304" pitchFamily="18" charset="0"/>
              </a:rPr>
              <a:t>All Pray in their </a:t>
            </a:r>
            <a:r>
              <a:rPr lang="en-GB" sz="1200" dirty="0">
                <a:solidFill>
                  <a:srgbClr val="FF0000"/>
                </a:solidFill>
                <a:latin typeface="Times New Roman" panose="02020603050405020304" pitchFamily="18" charset="0"/>
                <a:cs typeface="Times New Roman" panose="02020603050405020304" pitchFamily="18" charset="0"/>
              </a:rPr>
              <a:t>distress:</a:t>
            </a:r>
          </a:p>
          <a:p>
            <a:r>
              <a:rPr lang="en-GB" sz="1200" dirty="0">
                <a:latin typeface="Times New Roman" panose="02020603050405020304" pitchFamily="18" charset="0"/>
                <a:cs typeface="Times New Roman" panose="02020603050405020304" pitchFamily="18" charset="0"/>
              </a:rPr>
              <a:t>And to these virtues of delight</a:t>
            </a:r>
          </a:p>
          <a:p>
            <a:r>
              <a:rPr lang="en-GB" sz="1200" dirty="0">
                <a:latin typeface="Times New Roman" panose="02020603050405020304" pitchFamily="18" charset="0"/>
                <a:cs typeface="Times New Roman" panose="02020603050405020304" pitchFamily="18" charset="0"/>
              </a:rPr>
              <a:t>Return their </a:t>
            </a:r>
            <a:r>
              <a:rPr lang="en-GB" sz="1200" dirty="0">
                <a:solidFill>
                  <a:srgbClr val="FF0000"/>
                </a:solidFill>
                <a:latin typeface="Times New Roman" panose="02020603050405020304" pitchFamily="18" charset="0"/>
                <a:cs typeface="Times New Roman" panose="02020603050405020304" pitchFamily="18" charset="0"/>
              </a:rPr>
              <a:t>thankfulness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a:t>
            </a:r>
            <a:r>
              <a:rPr lang="en-GB" sz="1200" dirty="0">
                <a:solidFill>
                  <a:srgbClr val="FF0000"/>
                </a:solidFill>
                <a:latin typeface="Times New Roman" panose="02020603050405020304" pitchFamily="18" charset="0"/>
                <a:cs typeface="Times New Roman" panose="02020603050405020304" pitchFamily="18" charset="0"/>
              </a:rPr>
              <a:t>Mercy Pity Peace and Love</a:t>
            </a:r>
          </a:p>
          <a:p>
            <a:r>
              <a:rPr lang="en-GB" sz="1200" dirty="0">
                <a:latin typeface="Times New Roman" panose="02020603050405020304" pitchFamily="18" charset="0"/>
                <a:cs typeface="Times New Roman" panose="02020603050405020304" pitchFamily="18" charset="0"/>
              </a:rPr>
              <a:t>Is God our father </a:t>
            </a:r>
            <a:r>
              <a:rPr lang="en-GB" sz="1200" dirty="0">
                <a:solidFill>
                  <a:srgbClr val="FF0000"/>
                </a:solidFill>
                <a:latin typeface="Times New Roman" panose="02020603050405020304" pitchFamily="18" charset="0"/>
                <a:cs typeface="Times New Roman" panose="02020603050405020304" pitchFamily="18" charset="0"/>
              </a:rPr>
              <a:t>dear:</a:t>
            </a:r>
          </a:p>
          <a:p>
            <a:r>
              <a:rPr lang="en-GB" sz="1200" dirty="0">
                <a:latin typeface="Times New Roman" panose="02020603050405020304" pitchFamily="18" charset="0"/>
                <a:cs typeface="Times New Roman" panose="02020603050405020304" pitchFamily="18" charset="0"/>
              </a:rPr>
              <a:t>And </a:t>
            </a:r>
            <a:r>
              <a:rPr lang="en-GB" sz="1200" dirty="0">
                <a:solidFill>
                  <a:srgbClr val="FF0000"/>
                </a:solidFill>
                <a:latin typeface="Times New Roman" panose="02020603050405020304" pitchFamily="18" charset="0"/>
                <a:cs typeface="Times New Roman" panose="02020603050405020304" pitchFamily="18" charset="0"/>
              </a:rPr>
              <a:t>Mercy Pity Peace and Love,</a:t>
            </a:r>
          </a:p>
          <a:p>
            <a:r>
              <a:rPr lang="en-GB" sz="1200" dirty="0">
                <a:latin typeface="Times New Roman" panose="02020603050405020304" pitchFamily="18" charset="0"/>
                <a:cs typeface="Times New Roman" panose="02020603050405020304" pitchFamily="18" charset="0"/>
              </a:rPr>
              <a:t>Is Man his child and </a:t>
            </a:r>
            <a:r>
              <a:rPr lang="en-GB" sz="1200" dirty="0">
                <a:solidFill>
                  <a:srgbClr val="FF0000"/>
                </a:solidFill>
                <a:latin typeface="Times New Roman" panose="02020603050405020304" pitchFamily="18" charset="0"/>
                <a:cs typeface="Times New Roman" panose="02020603050405020304" pitchFamily="18" charset="0"/>
              </a:rPr>
              <a:t>care.</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Mercy has a human heart</a:t>
            </a:r>
          </a:p>
          <a:p>
            <a:r>
              <a:rPr lang="en-GB" sz="1200" dirty="0">
                <a:latin typeface="Times New Roman" panose="02020603050405020304" pitchFamily="18" charset="0"/>
                <a:cs typeface="Times New Roman" panose="02020603050405020304" pitchFamily="18" charset="0"/>
              </a:rPr>
              <a:t>Pity, a human </a:t>
            </a:r>
            <a:r>
              <a:rPr lang="en-GB" sz="1200" dirty="0">
                <a:solidFill>
                  <a:srgbClr val="FF0000"/>
                </a:solidFill>
                <a:latin typeface="Times New Roman" panose="02020603050405020304" pitchFamily="18" charset="0"/>
                <a:cs typeface="Times New Roman" panose="02020603050405020304" pitchFamily="18" charset="0"/>
              </a:rPr>
              <a:t>face:</a:t>
            </a:r>
          </a:p>
          <a:p>
            <a:r>
              <a:rPr lang="en-GB" sz="1200" dirty="0">
                <a:latin typeface="Times New Roman" panose="02020603050405020304" pitchFamily="18" charset="0"/>
                <a:cs typeface="Times New Roman" panose="02020603050405020304" pitchFamily="18" charset="0"/>
              </a:rPr>
              <a:t>And Love, the human form divine,</a:t>
            </a:r>
          </a:p>
          <a:p>
            <a:r>
              <a:rPr lang="en-GB" sz="1200" dirty="0">
                <a:latin typeface="Times New Roman" panose="02020603050405020304" pitchFamily="18" charset="0"/>
                <a:cs typeface="Times New Roman" panose="02020603050405020304" pitchFamily="18" charset="0"/>
              </a:rPr>
              <a:t>And Peace, the human </a:t>
            </a:r>
            <a:r>
              <a:rPr lang="en-GB" sz="1200" dirty="0">
                <a:solidFill>
                  <a:srgbClr val="FF0000"/>
                </a:solidFill>
                <a:latin typeface="Times New Roman" panose="02020603050405020304" pitchFamily="18" charset="0"/>
                <a:cs typeface="Times New Roman" panose="02020603050405020304" pitchFamily="18" charset="0"/>
              </a:rPr>
              <a:t>dress.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Then every man of every </a:t>
            </a:r>
            <a:r>
              <a:rPr lang="en-GB" sz="1200" dirty="0">
                <a:solidFill>
                  <a:srgbClr val="FF0000"/>
                </a:solidFill>
                <a:latin typeface="Times New Roman" panose="02020603050405020304" pitchFamily="18" charset="0"/>
                <a:cs typeface="Times New Roman" panose="02020603050405020304" pitchFamily="18" charset="0"/>
              </a:rPr>
              <a:t>clime,</a:t>
            </a:r>
          </a:p>
          <a:p>
            <a:r>
              <a:rPr lang="en-GB" sz="1200" dirty="0">
                <a:latin typeface="Times New Roman" panose="02020603050405020304" pitchFamily="18" charset="0"/>
                <a:cs typeface="Times New Roman" panose="02020603050405020304" pitchFamily="18" charset="0"/>
              </a:rPr>
              <a:t>That prays in his </a:t>
            </a:r>
            <a:r>
              <a:rPr lang="en-GB" sz="1200" dirty="0">
                <a:solidFill>
                  <a:srgbClr val="FF0000"/>
                </a:solidFill>
                <a:latin typeface="Times New Roman" panose="02020603050405020304" pitchFamily="18" charset="0"/>
                <a:cs typeface="Times New Roman" panose="02020603050405020304" pitchFamily="18" charset="0"/>
              </a:rPr>
              <a:t>distress,</a:t>
            </a:r>
          </a:p>
          <a:p>
            <a:r>
              <a:rPr lang="en-GB" sz="1200" dirty="0">
                <a:latin typeface="Times New Roman" panose="02020603050405020304" pitchFamily="18" charset="0"/>
                <a:cs typeface="Times New Roman" panose="02020603050405020304" pitchFamily="18" charset="0"/>
              </a:rPr>
              <a:t>Prays to the human form </a:t>
            </a:r>
            <a:r>
              <a:rPr lang="en-GB" sz="1200" dirty="0">
                <a:solidFill>
                  <a:srgbClr val="FF0000"/>
                </a:solidFill>
                <a:latin typeface="Times New Roman" panose="02020603050405020304" pitchFamily="18" charset="0"/>
                <a:cs typeface="Times New Roman" panose="02020603050405020304" pitchFamily="18" charset="0"/>
              </a:rPr>
              <a:t>divine</a:t>
            </a:r>
          </a:p>
          <a:p>
            <a:r>
              <a:rPr lang="en-GB" sz="1200" dirty="0">
                <a:latin typeface="Times New Roman" panose="02020603050405020304" pitchFamily="18" charset="0"/>
                <a:cs typeface="Times New Roman" panose="02020603050405020304" pitchFamily="18" charset="0"/>
              </a:rPr>
              <a:t>Love Mercy Pity </a:t>
            </a:r>
            <a:r>
              <a:rPr lang="en-GB" sz="1200" dirty="0">
                <a:solidFill>
                  <a:srgbClr val="FF0000"/>
                </a:solidFill>
                <a:latin typeface="Times New Roman" panose="02020603050405020304" pitchFamily="18" charset="0"/>
                <a:cs typeface="Times New Roman" panose="02020603050405020304" pitchFamily="18" charset="0"/>
              </a:rPr>
              <a:t>Peace.</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And all must love the human form,</a:t>
            </a:r>
          </a:p>
          <a:p>
            <a:r>
              <a:rPr lang="en-GB" sz="1200" dirty="0">
                <a:latin typeface="Times New Roman" panose="02020603050405020304" pitchFamily="18" charset="0"/>
                <a:cs typeface="Times New Roman" panose="02020603050405020304" pitchFamily="18" charset="0"/>
              </a:rPr>
              <a:t>In heathen, </a:t>
            </a:r>
            <a:r>
              <a:rPr lang="en-GB" sz="1200" dirty="0" err="1">
                <a:latin typeface="Times New Roman" panose="02020603050405020304" pitchFamily="18" charset="0"/>
                <a:cs typeface="Times New Roman" panose="02020603050405020304" pitchFamily="18" charset="0"/>
              </a:rPr>
              <a:t>turk</a:t>
            </a:r>
            <a:r>
              <a:rPr lang="en-GB" sz="1200" dirty="0">
                <a:latin typeface="Times New Roman" panose="02020603050405020304" pitchFamily="18" charset="0"/>
                <a:cs typeface="Times New Roman" panose="02020603050405020304" pitchFamily="18" charset="0"/>
              </a:rPr>
              <a:t> or </a:t>
            </a:r>
            <a:r>
              <a:rPr lang="en-GB" sz="1200" dirty="0" err="1">
                <a:solidFill>
                  <a:srgbClr val="FF0000"/>
                </a:solidFill>
                <a:latin typeface="Times New Roman" panose="02020603050405020304" pitchFamily="18" charset="0"/>
                <a:cs typeface="Times New Roman" panose="02020603050405020304" pitchFamily="18" charset="0"/>
              </a:rPr>
              <a:t>jew</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Where Mercy, Love &amp; Pity dwell,</a:t>
            </a:r>
          </a:p>
          <a:p>
            <a:r>
              <a:rPr lang="en-GB" sz="1200" dirty="0">
                <a:latin typeface="Times New Roman" panose="02020603050405020304" pitchFamily="18" charset="0"/>
                <a:cs typeface="Times New Roman" panose="02020603050405020304" pitchFamily="18" charset="0"/>
              </a:rPr>
              <a:t>There God is dwelling </a:t>
            </a:r>
            <a:r>
              <a:rPr lang="en-GB" sz="1200" dirty="0">
                <a:solidFill>
                  <a:srgbClr val="FF0000"/>
                </a:solidFill>
                <a:latin typeface="Times New Roman" panose="02020603050405020304" pitchFamily="18" charset="0"/>
                <a:cs typeface="Times New Roman" panose="02020603050405020304" pitchFamily="18" charset="0"/>
              </a:rPr>
              <a:t>too.</a:t>
            </a:r>
          </a:p>
          <a:p>
            <a:pPr algn="ctr"/>
            <a:endParaRPr lang="en-GB" dirty="0">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019535" y="1563787"/>
            <a:ext cx="3115326" cy="1569660"/>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Near rhymes- The words at the second and fourth lines of the first four stanzas are near rhymes e.g. dear and care. This gives the poem an underlying sense that something is slightly off. This could represent the immoral acts of the church that are ignored by the public. The poem is imperfect much like the Christian religion in Blake’s opinion.</a:t>
            </a:r>
          </a:p>
        </p:txBody>
      </p:sp>
      <p:sp>
        <p:nvSpPr>
          <p:cNvPr id="6" name="TextBox 5"/>
          <p:cNvSpPr txBox="1"/>
          <p:nvPr/>
        </p:nvSpPr>
        <p:spPr>
          <a:xfrm>
            <a:off x="1111765" y="1563787"/>
            <a:ext cx="3060699" cy="1384995"/>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The rhythm consists of one line of iambic tetrameter followed by another of iambic </a:t>
            </a:r>
            <a:r>
              <a:rPr lang="en-GB" sz="1200" dirty="0" err="1">
                <a:latin typeface="Times New Roman" panose="02020603050405020304" pitchFamily="18" charset="0"/>
                <a:cs typeface="Times New Roman" panose="02020603050405020304" pitchFamily="18" charset="0"/>
              </a:rPr>
              <a:t>trimeter</a:t>
            </a:r>
            <a:r>
              <a:rPr lang="en-GB" sz="1200" dirty="0">
                <a:latin typeface="Times New Roman" panose="02020603050405020304" pitchFamily="18" charset="0"/>
                <a:cs typeface="Times New Roman" panose="02020603050405020304" pitchFamily="18" charset="0"/>
              </a:rPr>
              <a:t> and then iambic tetrameter etc. This pattern is repeated consistently throughout the poem and also gives the poem a song-like tone to it, making the poem sound innocent and childish.</a:t>
            </a:r>
          </a:p>
        </p:txBody>
      </p:sp>
      <p:sp>
        <p:nvSpPr>
          <p:cNvPr id="7" name="TextBox 6"/>
          <p:cNvSpPr txBox="1"/>
          <p:nvPr/>
        </p:nvSpPr>
        <p:spPr>
          <a:xfrm>
            <a:off x="1111765" y="3645243"/>
            <a:ext cx="3060698" cy="1938992"/>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The rhyming between the second and fourth lines in the final stanza is works well which brings the poem to a satisfying resolution as the rhyming in the rest of the stanzas have been incomplete. In this stanza Blake also declares that people of all beliefs should be treated with these virtues. The successful rhyming suggests that this attitude will bring a peaceful solution to the corruption he sees in society. </a:t>
            </a:r>
          </a:p>
        </p:txBody>
      </p:sp>
      <p:sp>
        <p:nvSpPr>
          <p:cNvPr id="8" name="TextBox 7"/>
          <p:cNvSpPr txBox="1"/>
          <p:nvPr/>
        </p:nvSpPr>
        <p:spPr>
          <a:xfrm>
            <a:off x="8019535" y="3645243"/>
            <a:ext cx="3115326" cy="2308324"/>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In the second stanza there is a perfect rhyme between the first and third lines as ‘Mercy Pity Peace and Love’ is repeated and the fourth stanza contains a rhyme between the first and third lines. This creates a pattern because the first, third and fifth stanzas don’t contain successful rhymes between the first and third lines. This adds to the song-like, childish sound this poem has and Blake could be employing this sound to disguise the serious and controversial message in this poem to make it easier to digest. </a:t>
            </a:r>
          </a:p>
        </p:txBody>
      </p:sp>
    </p:spTree>
    <p:extLst>
      <p:ext uri="{BB962C8B-B14F-4D97-AF65-F5344CB8AC3E}">
        <p14:creationId xmlns:p14="http://schemas.microsoft.com/office/powerpoint/2010/main" val="63499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65783"/>
          </a:xfrm>
        </p:spPr>
        <p:txBody>
          <a:bodyPr/>
          <a:lstStyle/>
          <a:p>
            <a:r>
              <a:rPr lang="en-GB" dirty="0"/>
              <a:t>Tone</a:t>
            </a:r>
          </a:p>
        </p:txBody>
      </p:sp>
      <p:sp>
        <p:nvSpPr>
          <p:cNvPr id="5" name="TextBox 4"/>
          <p:cNvSpPr txBox="1"/>
          <p:nvPr/>
        </p:nvSpPr>
        <p:spPr>
          <a:xfrm>
            <a:off x="4922837" y="1563787"/>
            <a:ext cx="2346325" cy="5078313"/>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To Mercy Pity Peace and Love,</a:t>
            </a:r>
          </a:p>
          <a:p>
            <a:r>
              <a:rPr lang="en-GB" sz="1200" dirty="0">
                <a:solidFill>
                  <a:srgbClr val="FF0000"/>
                </a:solidFill>
                <a:latin typeface="Times New Roman" panose="02020603050405020304" pitchFamily="18" charset="0"/>
                <a:cs typeface="Times New Roman" panose="02020603050405020304" pitchFamily="18" charset="0"/>
              </a:rPr>
              <a:t>All Pray in their distress:</a:t>
            </a:r>
          </a:p>
          <a:p>
            <a:r>
              <a:rPr lang="en-GB" sz="1200" dirty="0">
                <a:latin typeface="Times New Roman" panose="02020603050405020304" pitchFamily="18" charset="0"/>
                <a:cs typeface="Times New Roman" panose="02020603050405020304" pitchFamily="18" charset="0"/>
              </a:rPr>
              <a:t>And to these virtues of delight</a:t>
            </a:r>
          </a:p>
          <a:p>
            <a:r>
              <a:rPr lang="en-GB" sz="1200" dirty="0">
                <a:latin typeface="Times New Roman" panose="02020603050405020304" pitchFamily="18" charset="0"/>
                <a:cs typeface="Times New Roman" panose="02020603050405020304" pitchFamily="18" charset="0"/>
              </a:rPr>
              <a:t>Return their thankfulness</a:t>
            </a:r>
          </a:p>
          <a:p>
            <a:endParaRPr lang="en-GB" sz="1200" dirty="0">
              <a:latin typeface="Times New Roman" panose="02020603050405020304" pitchFamily="18" charset="0"/>
              <a:cs typeface="Times New Roman" panose="02020603050405020304" pitchFamily="18" charset="0"/>
            </a:endParaRPr>
          </a:p>
          <a:p>
            <a:r>
              <a:rPr lang="en-GB" sz="1200" dirty="0">
                <a:solidFill>
                  <a:srgbClr val="FF0000"/>
                </a:solidFill>
                <a:latin typeface="Times New Roman" panose="02020603050405020304" pitchFamily="18" charset="0"/>
                <a:cs typeface="Times New Roman" panose="02020603050405020304" pitchFamily="18" charset="0"/>
              </a:rPr>
              <a:t>For Mercy Pity Peace and Love</a:t>
            </a:r>
          </a:p>
          <a:p>
            <a:r>
              <a:rPr lang="en-GB" sz="1200" dirty="0">
                <a:solidFill>
                  <a:srgbClr val="FF0000"/>
                </a:solidFill>
                <a:latin typeface="Times New Roman" panose="02020603050405020304" pitchFamily="18" charset="0"/>
                <a:cs typeface="Times New Roman" panose="02020603050405020304" pitchFamily="18" charset="0"/>
              </a:rPr>
              <a:t>Is God our father dear:</a:t>
            </a:r>
          </a:p>
          <a:p>
            <a:r>
              <a:rPr lang="en-GB" sz="1200" dirty="0">
                <a:latin typeface="Times New Roman" panose="02020603050405020304" pitchFamily="18" charset="0"/>
                <a:cs typeface="Times New Roman" panose="02020603050405020304" pitchFamily="18" charset="0"/>
              </a:rPr>
              <a:t>And Mercy Pity Peace and Love,</a:t>
            </a:r>
          </a:p>
          <a:p>
            <a:r>
              <a:rPr lang="en-GB" sz="1200" dirty="0">
                <a:latin typeface="Times New Roman" panose="02020603050405020304" pitchFamily="18" charset="0"/>
                <a:cs typeface="Times New Roman" panose="02020603050405020304" pitchFamily="18" charset="0"/>
              </a:rPr>
              <a:t>Is Man his child and care.</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Mercy has a human heart</a:t>
            </a:r>
          </a:p>
          <a:p>
            <a:r>
              <a:rPr lang="en-GB" sz="1200" dirty="0">
                <a:latin typeface="Times New Roman" panose="02020603050405020304" pitchFamily="18" charset="0"/>
                <a:cs typeface="Times New Roman" panose="02020603050405020304" pitchFamily="18" charset="0"/>
              </a:rPr>
              <a:t>Pity, a human face:</a:t>
            </a:r>
          </a:p>
          <a:p>
            <a:r>
              <a:rPr lang="en-GB" sz="1200" dirty="0">
                <a:latin typeface="Times New Roman" panose="02020603050405020304" pitchFamily="18" charset="0"/>
                <a:cs typeface="Times New Roman" panose="02020603050405020304" pitchFamily="18" charset="0"/>
              </a:rPr>
              <a:t>And Love, the human form divine,</a:t>
            </a:r>
          </a:p>
          <a:p>
            <a:r>
              <a:rPr lang="en-GB" sz="1200" dirty="0">
                <a:latin typeface="Times New Roman" panose="02020603050405020304" pitchFamily="18" charset="0"/>
                <a:cs typeface="Times New Roman" panose="02020603050405020304" pitchFamily="18" charset="0"/>
              </a:rPr>
              <a:t>And Peace, the human dress.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Then every man of every clime,</a:t>
            </a:r>
          </a:p>
          <a:p>
            <a:r>
              <a:rPr lang="en-GB" sz="1200" dirty="0">
                <a:latin typeface="Times New Roman" panose="02020603050405020304" pitchFamily="18" charset="0"/>
                <a:cs typeface="Times New Roman" panose="02020603050405020304" pitchFamily="18" charset="0"/>
              </a:rPr>
              <a:t>That prays in his distress,</a:t>
            </a:r>
          </a:p>
          <a:p>
            <a:r>
              <a:rPr lang="en-GB" sz="1200" dirty="0">
                <a:latin typeface="Times New Roman" panose="02020603050405020304" pitchFamily="18" charset="0"/>
                <a:cs typeface="Times New Roman" panose="02020603050405020304" pitchFamily="18" charset="0"/>
              </a:rPr>
              <a:t>Prays to the human form divine</a:t>
            </a:r>
          </a:p>
          <a:p>
            <a:r>
              <a:rPr lang="en-GB" sz="1200" dirty="0">
                <a:latin typeface="Times New Roman" panose="02020603050405020304" pitchFamily="18" charset="0"/>
                <a:cs typeface="Times New Roman" panose="02020603050405020304" pitchFamily="18" charset="0"/>
              </a:rPr>
              <a:t>Love Mercy Pity Peace.</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And </a:t>
            </a:r>
            <a:r>
              <a:rPr lang="en-GB" sz="1200" dirty="0">
                <a:solidFill>
                  <a:srgbClr val="FF0000"/>
                </a:solidFill>
                <a:latin typeface="Times New Roman" panose="02020603050405020304" pitchFamily="18" charset="0"/>
                <a:cs typeface="Times New Roman" panose="02020603050405020304" pitchFamily="18" charset="0"/>
              </a:rPr>
              <a:t>all must love the human form,</a:t>
            </a:r>
          </a:p>
          <a:p>
            <a:r>
              <a:rPr lang="en-GB" sz="1200" dirty="0">
                <a:latin typeface="Times New Roman" panose="02020603050405020304" pitchFamily="18" charset="0"/>
                <a:cs typeface="Times New Roman" panose="02020603050405020304" pitchFamily="18" charset="0"/>
              </a:rPr>
              <a:t>In heathen, </a:t>
            </a:r>
            <a:r>
              <a:rPr lang="en-GB" sz="1200" dirty="0" err="1">
                <a:latin typeface="Times New Roman" panose="02020603050405020304" pitchFamily="18" charset="0"/>
                <a:cs typeface="Times New Roman" panose="02020603050405020304" pitchFamily="18" charset="0"/>
              </a:rPr>
              <a:t>turk</a:t>
            </a:r>
            <a:r>
              <a:rPr lang="en-GB" sz="1200" dirty="0">
                <a:latin typeface="Times New Roman" panose="02020603050405020304" pitchFamily="18" charset="0"/>
                <a:cs typeface="Times New Roman" panose="02020603050405020304" pitchFamily="18" charset="0"/>
              </a:rPr>
              <a:t> or </a:t>
            </a:r>
            <a:r>
              <a:rPr lang="en-GB" sz="1200" dirty="0" err="1">
                <a:latin typeface="Times New Roman" panose="02020603050405020304" pitchFamily="18" charset="0"/>
                <a:cs typeface="Times New Roman" panose="02020603050405020304" pitchFamily="18" charset="0"/>
              </a:rPr>
              <a:t>jew</a:t>
            </a:r>
            <a:r>
              <a:rPr lang="en-GB" sz="1200" dirty="0">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Where Mercy, Love &amp; Pity dwell,</a:t>
            </a:r>
          </a:p>
          <a:p>
            <a:r>
              <a:rPr lang="en-GB" sz="1200" dirty="0">
                <a:latin typeface="Times New Roman" panose="02020603050405020304" pitchFamily="18" charset="0"/>
                <a:cs typeface="Times New Roman" panose="02020603050405020304" pitchFamily="18" charset="0"/>
              </a:rPr>
              <a:t>There God is dwelling too.</a:t>
            </a:r>
          </a:p>
          <a:p>
            <a:pPr algn="ctr"/>
            <a:endParaRPr lang="en-GB" dirty="0">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994821" y="1563787"/>
            <a:ext cx="2999199" cy="2246769"/>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Imperative- In the final stanza Blake adopts a prophet-like persona when he states that ‘all </a:t>
            </a:r>
            <a:r>
              <a:rPr lang="en-GB" sz="1400" u="sng" dirty="0">
                <a:latin typeface="Times New Roman" panose="02020603050405020304" pitchFamily="18" charset="0"/>
                <a:cs typeface="Times New Roman" panose="02020603050405020304" pitchFamily="18" charset="0"/>
              </a:rPr>
              <a:t>must</a:t>
            </a:r>
            <a:r>
              <a:rPr lang="en-GB" sz="1400" dirty="0">
                <a:latin typeface="Times New Roman" panose="02020603050405020304" pitchFamily="18" charset="0"/>
                <a:cs typeface="Times New Roman" panose="02020603050405020304" pitchFamily="18" charset="0"/>
              </a:rPr>
              <a:t> love the human form,’ This creates a sense of urgency and reveals the purpose of this poem; to inform the reader of the characteristics of the four virtues and persuade them to use them correctly by enforcing peace between different beliefs.</a:t>
            </a:r>
          </a:p>
        </p:txBody>
      </p:sp>
      <p:sp>
        <p:nvSpPr>
          <p:cNvPr id="10" name="TextBox 9"/>
          <p:cNvSpPr txBox="1"/>
          <p:nvPr/>
        </p:nvSpPr>
        <p:spPr>
          <a:xfrm>
            <a:off x="1197979" y="1563787"/>
            <a:ext cx="2999199" cy="1600438"/>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Blake also wrote this poem in an omniscient tone as he explains these virtues and their importance as if his view is unbiased and factual e.g. ‘For Mercy Pity Peace and Love Is God our father dear:’ This makes the poem appear more trustworthy and reliable.</a:t>
            </a:r>
          </a:p>
        </p:txBody>
      </p:sp>
    </p:spTree>
    <p:extLst>
      <p:ext uri="{BB962C8B-B14F-4D97-AF65-F5344CB8AC3E}">
        <p14:creationId xmlns:p14="http://schemas.microsoft.com/office/powerpoint/2010/main" val="397427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65783"/>
          </a:xfrm>
        </p:spPr>
        <p:txBody>
          <a:bodyPr/>
          <a:lstStyle/>
          <a:p>
            <a:r>
              <a:rPr lang="en-GB" dirty="0"/>
              <a:t>Context</a:t>
            </a:r>
          </a:p>
        </p:txBody>
      </p:sp>
      <p:sp>
        <p:nvSpPr>
          <p:cNvPr id="5" name="TextBox 4"/>
          <p:cNvSpPr txBox="1"/>
          <p:nvPr/>
        </p:nvSpPr>
        <p:spPr>
          <a:xfrm>
            <a:off x="4922837" y="1563787"/>
            <a:ext cx="2346325" cy="5078313"/>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To Mercy Pity Peace and Love,</a:t>
            </a:r>
          </a:p>
          <a:p>
            <a:r>
              <a:rPr lang="en-GB" sz="1200" dirty="0">
                <a:latin typeface="Times New Roman" panose="02020603050405020304" pitchFamily="18" charset="0"/>
                <a:cs typeface="Times New Roman" panose="02020603050405020304" pitchFamily="18" charset="0"/>
              </a:rPr>
              <a:t>All Pray in their distress:</a:t>
            </a:r>
          </a:p>
          <a:p>
            <a:r>
              <a:rPr lang="en-GB" sz="1200" dirty="0">
                <a:latin typeface="Times New Roman" panose="02020603050405020304" pitchFamily="18" charset="0"/>
                <a:cs typeface="Times New Roman" panose="02020603050405020304" pitchFamily="18" charset="0"/>
              </a:rPr>
              <a:t>And to these virtues of delight</a:t>
            </a:r>
          </a:p>
          <a:p>
            <a:r>
              <a:rPr lang="en-GB" sz="1200" dirty="0">
                <a:latin typeface="Times New Roman" panose="02020603050405020304" pitchFamily="18" charset="0"/>
                <a:cs typeface="Times New Roman" panose="02020603050405020304" pitchFamily="18" charset="0"/>
              </a:rPr>
              <a:t>Return their thankfulness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Mercy Pity Peace and Love</a:t>
            </a:r>
          </a:p>
          <a:p>
            <a:r>
              <a:rPr lang="en-GB" sz="1200" dirty="0">
                <a:latin typeface="Times New Roman" panose="02020603050405020304" pitchFamily="18" charset="0"/>
                <a:cs typeface="Times New Roman" panose="02020603050405020304" pitchFamily="18" charset="0"/>
              </a:rPr>
              <a:t>Is God our father dear:</a:t>
            </a:r>
          </a:p>
          <a:p>
            <a:r>
              <a:rPr lang="en-GB" sz="1200" dirty="0">
                <a:latin typeface="Times New Roman" panose="02020603050405020304" pitchFamily="18" charset="0"/>
                <a:cs typeface="Times New Roman" panose="02020603050405020304" pitchFamily="18" charset="0"/>
              </a:rPr>
              <a:t>And Mercy Pity Peace and Love,</a:t>
            </a:r>
          </a:p>
          <a:p>
            <a:r>
              <a:rPr lang="en-GB" sz="1200" dirty="0">
                <a:latin typeface="Times New Roman" panose="02020603050405020304" pitchFamily="18" charset="0"/>
                <a:cs typeface="Times New Roman" panose="02020603050405020304" pitchFamily="18" charset="0"/>
              </a:rPr>
              <a:t>Is Man his child and care.</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For Mercy has a human heart</a:t>
            </a:r>
          </a:p>
          <a:p>
            <a:r>
              <a:rPr lang="en-GB" sz="1200" dirty="0">
                <a:latin typeface="Times New Roman" panose="02020603050405020304" pitchFamily="18" charset="0"/>
                <a:cs typeface="Times New Roman" panose="02020603050405020304" pitchFamily="18" charset="0"/>
              </a:rPr>
              <a:t>Pity, a human face:</a:t>
            </a:r>
          </a:p>
          <a:p>
            <a:r>
              <a:rPr lang="en-GB" sz="1200" dirty="0">
                <a:latin typeface="Times New Roman" panose="02020603050405020304" pitchFamily="18" charset="0"/>
                <a:cs typeface="Times New Roman" panose="02020603050405020304" pitchFamily="18" charset="0"/>
              </a:rPr>
              <a:t>And Love, the human form divine,</a:t>
            </a:r>
          </a:p>
          <a:p>
            <a:r>
              <a:rPr lang="en-GB" sz="1200" dirty="0">
                <a:latin typeface="Times New Roman" panose="02020603050405020304" pitchFamily="18" charset="0"/>
                <a:cs typeface="Times New Roman" panose="02020603050405020304" pitchFamily="18" charset="0"/>
              </a:rPr>
              <a:t>And Peace, the human dress.</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Then every man of every </a:t>
            </a:r>
            <a:r>
              <a:rPr lang="en-GB" sz="1200" dirty="0">
                <a:solidFill>
                  <a:srgbClr val="FF0000"/>
                </a:solidFill>
                <a:latin typeface="Times New Roman" panose="02020603050405020304" pitchFamily="18" charset="0"/>
                <a:cs typeface="Times New Roman" panose="02020603050405020304" pitchFamily="18" charset="0"/>
              </a:rPr>
              <a:t>clime,</a:t>
            </a:r>
          </a:p>
          <a:p>
            <a:r>
              <a:rPr lang="en-GB" sz="1200" dirty="0">
                <a:latin typeface="Times New Roman" panose="02020603050405020304" pitchFamily="18" charset="0"/>
                <a:cs typeface="Times New Roman" panose="02020603050405020304" pitchFamily="18" charset="0"/>
              </a:rPr>
              <a:t>That prays in his distress,</a:t>
            </a:r>
          </a:p>
          <a:p>
            <a:r>
              <a:rPr lang="en-GB" sz="1200" dirty="0">
                <a:latin typeface="Times New Roman" panose="02020603050405020304" pitchFamily="18" charset="0"/>
                <a:cs typeface="Times New Roman" panose="02020603050405020304" pitchFamily="18" charset="0"/>
              </a:rPr>
              <a:t>Prays to the human form divine</a:t>
            </a:r>
          </a:p>
          <a:p>
            <a:r>
              <a:rPr lang="en-GB" sz="1200" dirty="0">
                <a:latin typeface="Times New Roman" panose="02020603050405020304" pitchFamily="18" charset="0"/>
                <a:cs typeface="Times New Roman" panose="02020603050405020304" pitchFamily="18" charset="0"/>
              </a:rPr>
              <a:t>Love Mercy Pity Peace.</a:t>
            </a:r>
          </a:p>
          <a:p>
            <a:endParaRPr lang="en-GB" sz="1200" dirty="0">
              <a:latin typeface="Times New Roman" panose="02020603050405020304" pitchFamily="18" charset="0"/>
              <a:cs typeface="Times New Roman" panose="02020603050405020304" pitchFamily="18" charset="0"/>
            </a:endParaRPr>
          </a:p>
          <a:p>
            <a:r>
              <a:rPr lang="en-GB" sz="1200" dirty="0">
                <a:latin typeface="Times New Roman" panose="02020603050405020304" pitchFamily="18" charset="0"/>
                <a:cs typeface="Times New Roman" panose="02020603050405020304" pitchFamily="18" charset="0"/>
              </a:rPr>
              <a:t>And all must love the human form,</a:t>
            </a:r>
          </a:p>
          <a:p>
            <a:r>
              <a:rPr lang="en-GB" sz="1200" dirty="0">
                <a:latin typeface="Times New Roman" panose="02020603050405020304" pitchFamily="18" charset="0"/>
                <a:cs typeface="Times New Roman" panose="02020603050405020304" pitchFamily="18" charset="0"/>
              </a:rPr>
              <a:t>In </a:t>
            </a:r>
            <a:r>
              <a:rPr lang="en-GB" sz="1200" dirty="0">
                <a:solidFill>
                  <a:srgbClr val="FF0000"/>
                </a:solidFill>
                <a:latin typeface="Times New Roman" panose="02020603050405020304" pitchFamily="18" charset="0"/>
                <a:cs typeface="Times New Roman" panose="02020603050405020304" pitchFamily="18" charset="0"/>
              </a:rPr>
              <a:t>heathen, </a:t>
            </a:r>
            <a:r>
              <a:rPr lang="en-GB" sz="1200" dirty="0" err="1">
                <a:solidFill>
                  <a:srgbClr val="FF0000"/>
                </a:solidFill>
                <a:latin typeface="Times New Roman" panose="02020603050405020304" pitchFamily="18" charset="0"/>
                <a:cs typeface="Times New Roman" panose="02020603050405020304" pitchFamily="18" charset="0"/>
              </a:rPr>
              <a:t>turk</a:t>
            </a:r>
            <a:r>
              <a:rPr lang="en-GB" sz="1200" dirty="0">
                <a:solidFill>
                  <a:srgbClr val="FF0000"/>
                </a:solidFill>
                <a:latin typeface="Times New Roman" panose="02020603050405020304" pitchFamily="18" charset="0"/>
                <a:cs typeface="Times New Roman" panose="02020603050405020304" pitchFamily="18" charset="0"/>
              </a:rPr>
              <a:t> or </a:t>
            </a:r>
            <a:r>
              <a:rPr lang="en-GB" sz="1200" dirty="0" err="1">
                <a:solidFill>
                  <a:srgbClr val="FF0000"/>
                </a:solidFill>
                <a:latin typeface="Times New Roman" panose="02020603050405020304" pitchFamily="18" charset="0"/>
                <a:cs typeface="Times New Roman" panose="02020603050405020304" pitchFamily="18" charset="0"/>
              </a:rPr>
              <a:t>jew</a:t>
            </a:r>
            <a:r>
              <a:rPr lang="en-GB" sz="1200" dirty="0">
                <a:solidFill>
                  <a:srgbClr val="FF0000"/>
                </a:solidFill>
                <a:latin typeface="Times New Roman" panose="02020603050405020304" pitchFamily="18" charset="0"/>
                <a:cs typeface="Times New Roman" panose="02020603050405020304" pitchFamily="18" charset="0"/>
              </a:rPr>
              <a:t>.</a:t>
            </a:r>
          </a:p>
          <a:p>
            <a:r>
              <a:rPr lang="en-GB" sz="1200" dirty="0">
                <a:latin typeface="Times New Roman" panose="02020603050405020304" pitchFamily="18" charset="0"/>
                <a:cs typeface="Times New Roman" panose="02020603050405020304" pitchFamily="18" charset="0"/>
              </a:rPr>
              <a:t>Where Mercy, Love &amp; Pity dwell,</a:t>
            </a:r>
          </a:p>
          <a:p>
            <a:r>
              <a:rPr lang="en-GB" sz="1200" dirty="0">
                <a:latin typeface="Times New Roman" panose="02020603050405020304" pitchFamily="18" charset="0"/>
                <a:cs typeface="Times New Roman" panose="02020603050405020304" pitchFamily="18" charset="0"/>
              </a:rPr>
              <a:t>There God is dwelling too.</a:t>
            </a:r>
          </a:p>
          <a:p>
            <a:pPr algn="ctr"/>
            <a:endParaRPr lang="en-GB" dirty="0">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933037" y="1563787"/>
            <a:ext cx="3039762" cy="1815882"/>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The use of archaic lexis when he refers to an individuals ‘clime’ (the climate/environment they grew up in) reflects the discrimination of the time as the concept of treating people with different backgrounds, beliefs and ethnicities fairly is a new and controversial one.</a:t>
            </a:r>
          </a:p>
        </p:txBody>
      </p:sp>
      <p:sp>
        <p:nvSpPr>
          <p:cNvPr id="4" name="TextBox 3"/>
          <p:cNvSpPr txBox="1"/>
          <p:nvPr/>
        </p:nvSpPr>
        <p:spPr>
          <a:xfrm>
            <a:off x="1219200" y="1563787"/>
            <a:ext cx="3039762" cy="2462213"/>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Blake’s reference to a ‘heathen, </a:t>
            </a:r>
            <a:r>
              <a:rPr lang="en-GB" sz="1400" dirty="0" err="1">
                <a:latin typeface="Times New Roman" panose="02020603050405020304" pitchFamily="18" charset="0"/>
                <a:cs typeface="Times New Roman" panose="02020603050405020304" pitchFamily="18" charset="0"/>
              </a:rPr>
              <a:t>turk</a:t>
            </a:r>
            <a:r>
              <a:rPr lang="en-GB" sz="1400" dirty="0">
                <a:latin typeface="Times New Roman" panose="02020603050405020304" pitchFamily="18" charset="0"/>
                <a:cs typeface="Times New Roman" panose="02020603050405020304" pitchFamily="18" charset="0"/>
              </a:rPr>
              <a:t> or </a:t>
            </a:r>
            <a:r>
              <a:rPr lang="en-GB" sz="1400" dirty="0" err="1">
                <a:latin typeface="Times New Roman" panose="02020603050405020304" pitchFamily="18" charset="0"/>
                <a:cs typeface="Times New Roman" panose="02020603050405020304" pitchFamily="18" charset="0"/>
              </a:rPr>
              <a:t>jew</a:t>
            </a:r>
            <a:r>
              <a:rPr lang="en-GB" sz="1400" dirty="0">
                <a:latin typeface="Times New Roman" panose="02020603050405020304" pitchFamily="18" charset="0"/>
                <a:cs typeface="Times New Roman" panose="02020603050405020304" pitchFamily="18" charset="0"/>
              </a:rPr>
              <a:t>’ is also an archaic reference to someone that doesn’t believe in God. This portrays the strict, discriminatory beliefs od the Christians at the time this poem was written which would have made his suggestion to treat these people with these virtues even more shocking for the people that read this poem closer to the time it was published. </a:t>
            </a:r>
          </a:p>
        </p:txBody>
      </p:sp>
    </p:spTree>
    <p:extLst>
      <p:ext uri="{BB962C8B-B14F-4D97-AF65-F5344CB8AC3E}">
        <p14:creationId xmlns:p14="http://schemas.microsoft.com/office/powerpoint/2010/main" val="4294759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37288"/>
          </a:xfrm>
        </p:spPr>
        <p:txBody>
          <a:bodyPr/>
          <a:lstStyle/>
          <a:p>
            <a:r>
              <a:rPr lang="en-GB" dirty="0"/>
              <a:t>Analysis of poems art</a:t>
            </a:r>
          </a:p>
        </p:txBody>
      </p:sp>
      <p:pic>
        <p:nvPicPr>
          <p:cNvPr id="4" name="Content Placeholder 3"/>
          <p:cNvPicPr>
            <a:picLocks noGrp="1" noChangeAspect="1"/>
          </p:cNvPicPr>
          <p:nvPr>
            <p:ph sz="quarter" idx="4294967295"/>
          </p:nvPr>
        </p:nvPicPr>
        <p:blipFill>
          <a:blip r:embed="rId2"/>
          <a:stretch>
            <a:fillRect/>
          </a:stretch>
        </p:blipFill>
        <p:spPr>
          <a:xfrm>
            <a:off x="4770788" y="1804086"/>
            <a:ext cx="2650424" cy="4229597"/>
          </a:xfrm>
          <a:prstGeom prst="rect">
            <a:avLst/>
          </a:prstGeom>
        </p:spPr>
      </p:pic>
      <p:sp>
        <p:nvSpPr>
          <p:cNvPr id="5" name="TextBox 4"/>
          <p:cNvSpPr txBox="1"/>
          <p:nvPr/>
        </p:nvSpPr>
        <p:spPr>
          <a:xfrm>
            <a:off x="8180172" y="2063578"/>
            <a:ext cx="3098053" cy="1754326"/>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The growth of the golden plant that encompasses the poem could represent the happiness that the virtues bring if they are shared or the virtues themselves.</a:t>
            </a:r>
          </a:p>
        </p:txBody>
      </p:sp>
      <p:sp>
        <p:nvSpPr>
          <p:cNvPr id="6" name="TextBox 5"/>
          <p:cNvSpPr txBox="1"/>
          <p:nvPr/>
        </p:nvSpPr>
        <p:spPr>
          <a:xfrm>
            <a:off x="913776" y="3540906"/>
            <a:ext cx="3250452" cy="1477328"/>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The people interacting above and below the poem could represent Blake's message to share these virtues with people of different ‘climes’ and beliefs.</a:t>
            </a:r>
          </a:p>
        </p:txBody>
      </p:sp>
    </p:spTree>
    <p:extLst>
      <p:ext uri="{BB962C8B-B14F-4D97-AF65-F5344CB8AC3E}">
        <p14:creationId xmlns:p14="http://schemas.microsoft.com/office/powerpoint/2010/main" val="290432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Rhythm</a:t>
            </a:r>
          </a:p>
        </p:txBody>
      </p:sp>
      <p:sp>
        <p:nvSpPr>
          <p:cNvPr id="3" name="Content Placeholder 2"/>
          <p:cNvSpPr>
            <a:spLocks noGrp="1"/>
          </p:cNvSpPr>
          <p:nvPr>
            <p:ph idx="1"/>
          </p:nvPr>
        </p:nvSpPr>
        <p:spPr>
          <a:xfrm>
            <a:off x="1154954" y="2603499"/>
            <a:ext cx="10434534" cy="3669709"/>
          </a:xfrm>
        </p:spPr>
        <p:txBody>
          <a:bodyPr/>
          <a:lstStyle/>
          <a:p>
            <a:r>
              <a:rPr lang="en-US" dirty="0"/>
              <a:t>Line 3 to 7 within the first stanza contain usage of the Iamb to try and create the rhythm of conversation as much as possible. </a:t>
            </a:r>
          </a:p>
          <a:p>
            <a:r>
              <a:rPr lang="en-US" dirty="0"/>
              <a:t>These four lines are heavily descriptive and the usage of the Iamb by Blake could be a way in which he is trying to place a clearer image within our minds of the atmosphere on the Green. The rhythm is laid back and casual.</a:t>
            </a:r>
          </a:p>
          <a:p>
            <a:r>
              <a:rPr lang="en-US" dirty="0"/>
              <a:t>Line 1 to 4 of the second stanza contain usage of Spondee to try and further reinforce how the mood becomes much more solemn. </a:t>
            </a:r>
          </a:p>
          <a:p>
            <a:r>
              <a:rPr lang="en-US" dirty="0"/>
              <a:t>These four lines are heavily descriptive of ‘Old John’s’ appearance, thoughts and feelings and the usage of the spondee by Blake could arguably be to represent the disquieting and uneasiness of the elderly seen within the poem. The rhythm is stressed, which further highlights the contrast in tone between the first part of the poem and the second.</a:t>
            </a:r>
          </a:p>
        </p:txBody>
      </p:sp>
    </p:spTree>
    <p:extLst>
      <p:ext uri="{BB962C8B-B14F-4D97-AF65-F5344CB8AC3E}">
        <p14:creationId xmlns:p14="http://schemas.microsoft.com/office/powerpoint/2010/main" val="27521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89315" y="0"/>
            <a:ext cx="4602685" cy="6858000"/>
          </a:xfrm>
          <a:prstGeom prst="rect">
            <a:avLst/>
          </a:prstGeom>
        </p:spPr>
      </p:pic>
      <p:sp>
        <p:nvSpPr>
          <p:cNvPr id="2" name="Title 1"/>
          <p:cNvSpPr>
            <a:spLocks noGrp="1"/>
          </p:cNvSpPr>
          <p:nvPr>
            <p:ph type="ctrTitle"/>
          </p:nvPr>
        </p:nvSpPr>
        <p:spPr>
          <a:xfrm>
            <a:off x="0" y="0"/>
            <a:ext cx="7589315" cy="2384854"/>
          </a:xfrm>
        </p:spPr>
        <p:txBody>
          <a:bodyPr>
            <a:noAutofit/>
          </a:bodyPr>
          <a:lstStyle/>
          <a:p>
            <a:r>
              <a:rPr lang="en-GB" sz="8000" dirty="0"/>
              <a:t>Holy Thursday (experience)</a:t>
            </a:r>
          </a:p>
        </p:txBody>
      </p:sp>
      <p:sp>
        <p:nvSpPr>
          <p:cNvPr id="3" name="Subtitle 2"/>
          <p:cNvSpPr>
            <a:spLocks noGrp="1"/>
          </p:cNvSpPr>
          <p:nvPr>
            <p:ph type="subTitle" idx="1"/>
          </p:nvPr>
        </p:nvSpPr>
        <p:spPr>
          <a:xfrm>
            <a:off x="2620127" y="6369952"/>
            <a:ext cx="2349062" cy="488048"/>
          </a:xfrm>
        </p:spPr>
        <p:txBody>
          <a:bodyPr>
            <a:noAutofit/>
          </a:bodyPr>
          <a:lstStyle/>
          <a:p>
            <a:r>
              <a:rPr lang="en-GB" sz="3200" dirty="0"/>
              <a:t>Bariah Tahir</a:t>
            </a:r>
          </a:p>
        </p:txBody>
      </p:sp>
      <p:pic>
        <p:nvPicPr>
          <p:cNvPr id="5" name="Picture 4"/>
          <p:cNvPicPr>
            <a:picLocks noChangeAspect="1"/>
          </p:cNvPicPr>
          <p:nvPr/>
        </p:nvPicPr>
        <p:blipFill>
          <a:blip r:embed="rId3"/>
          <a:stretch>
            <a:fillRect/>
          </a:stretch>
        </p:blipFill>
        <p:spPr>
          <a:xfrm>
            <a:off x="1636885" y="2504848"/>
            <a:ext cx="4492917" cy="3744097"/>
          </a:xfrm>
          <a:prstGeom prst="rect">
            <a:avLst/>
          </a:prstGeom>
        </p:spPr>
      </p:pic>
    </p:spTree>
    <p:extLst>
      <p:ext uri="{BB962C8B-B14F-4D97-AF65-F5344CB8AC3E}">
        <p14:creationId xmlns:p14="http://schemas.microsoft.com/office/powerpoint/2010/main" val="411003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89315" y="0"/>
            <a:ext cx="4602685" cy="6858000"/>
          </a:xfrm>
          <a:prstGeom prst="rect">
            <a:avLst/>
          </a:prstGeom>
        </p:spPr>
      </p:pic>
      <p:sp>
        <p:nvSpPr>
          <p:cNvPr id="2" name="Title 1"/>
          <p:cNvSpPr>
            <a:spLocks noGrp="1"/>
          </p:cNvSpPr>
          <p:nvPr>
            <p:ph type="title"/>
          </p:nvPr>
        </p:nvSpPr>
        <p:spPr>
          <a:xfrm>
            <a:off x="0" y="4481"/>
            <a:ext cx="7292753" cy="1325563"/>
          </a:xfrm>
        </p:spPr>
        <p:txBody>
          <a:bodyPr/>
          <a:lstStyle/>
          <a:p>
            <a:r>
              <a:rPr lang="en-GB" sz="6000" b="1" dirty="0"/>
              <a:t>Context</a:t>
            </a:r>
            <a:r>
              <a:rPr lang="en-GB" dirty="0"/>
              <a:t> </a:t>
            </a:r>
          </a:p>
        </p:txBody>
      </p:sp>
      <p:sp>
        <p:nvSpPr>
          <p:cNvPr id="3" name="Content Placeholder 2"/>
          <p:cNvSpPr>
            <a:spLocks noGrp="1"/>
          </p:cNvSpPr>
          <p:nvPr>
            <p:ph idx="1"/>
          </p:nvPr>
        </p:nvSpPr>
        <p:spPr>
          <a:xfrm>
            <a:off x="0" y="1253331"/>
            <a:ext cx="7581089" cy="4351338"/>
          </a:xfrm>
        </p:spPr>
        <p:txBody>
          <a:bodyPr>
            <a:noAutofit/>
          </a:bodyPr>
          <a:lstStyle/>
          <a:p>
            <a:r>
              <a:rPr lang="en-GB" sz="3200" dirty="0"/>
              <a:t>Describing an annual event in St. Paul’s Cathedral, this consisted of beadles marching a number of children from charity schools of London into St Paul’s. Reference to Holy Thursday innocence.</a:t>
            </a:r>
          </a:p>
          <a:p>
            <a:r>
              <a:rPr lang="en-GB" sz="3200" dirty="0"/>
              <a:t>Blake expresses his feelings towards this as event as social injustice of poverty and charity. Directly attaching the presence of poverty ‘in a rich and fruitful land’.</a:t>
            </a:r>
          </a:p>
          <a:p>
            <a:r>
              <a:rPr lang="en-GB" sz="3200" dirty="0"/>
              <a:t>Attacking the churches authority. ‘is this a holy thing to see’.</a:t>
            </a:r>
          </a:p>
        </p:txBody>
      </p:sp>
      <p:pic>
        <p:nvPicPr>
          <p:cNvPr id="5" name="Picture 4"/>
          <p:cNvPicPr>
            <a:picLocks noChangeAspect="1"/>
          </p:cNvPicPr>
          <p:nvPr/>
        </p:nvPicPr>
        <p:blipFill rotWithShape="1">
          <a:blip r:embed="rId3"/>
          <a:srcRect l="24955" t="7568" r="32342" b="7748"/>
          <a:stretch/>
        </p:blipFill>
        <p:spPr>
          <a:xfrm>
            <a:off x="7581089" y="0"/>
            <a:ext cx="4610911" cy="6858000"/>
          </a:xfrm>
          <a:prstGeom prst="rect">
            <a:avLst/>
          </a:prstGeom>
        </p:spPr>
      </p:pic>
      <p:sp>
        <p:nvSpPr>
          <p:cNvPr id="6" name="Rectangle 5"/>
          <p:cNvSpPr/>
          <p:nvPr/>
        </p:nvSpPr>
        <p:spPr>
          <a:xfrm>
            <a:off x="7638743" y="1000897"/>
            <a:ext cx="3099280" cy="28420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622255" y="667263"/>
            <a:ext cx="3099280" cy="28420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4044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5585"/>
            <a:ext cx="7391607" cy="1325563"/>
          </a:xfrm>
        </p:spPr>
        <p:txBody>
          <a:bodyPr/>
          <a:lstStyle/>
          <a:p>
            <a:r>
              <a:rPr lang="en-GB" sz="6600" b="1" dirty="0"/>
              <a:t>Voice</a:t>
            </a:r>
            <a:r>
              <a:rPr lang="en-GB" dirty="0"/>
              <a:t> </a:t>
            </a:r>
          </a:p>
        </p:txBody>
      </p:sp>
      <p:sp>
        <p:nvSpPr>
          <p:cNvPr id="3" name="Content Placeholder 2"/>
          <p:cNvSpPr>
            <a:spLocks noGrp="1"/>
          </p:cNvSpPr>
          <p:nvPr>
            <p:ph idx="1"/>
          </p:nvPr>
        </p:nvSpPr>
        <p:spPr>
          <a:xfrm>
            <a:off x="-1" y="1318056"/>
            <a:ext cx="7581089" cy="5539944"/>
          </a:xfrm>
        </p:spPr>
        <p:txBody>
          <a:bodyPr>
            <a:normAutofit fontScale="92500" lnSpcReduction="20000"/>
          </a:bodyPr>
          <a:lstStyle/>
          <a:p>
            <a:r>
              <a:rPr lang="en-GB" sz="3500" dirty="0"/>
              <a:t>Demonstrative pronouns ‘this’ &amp; ‘that’</a:t>
            </a:r>
          </a:p>
          <a:p>
            <a:r>
              <a:rPr lang="en-GB" sz="3500" dirty="0"/>
              <a:t>Second person, omniscient narrator</a:t>
            </a:r>
          </a:p>
          <a:p>
            <a:r>
              <a:rPr lang="en-GB" sz="3500" dirty="0"/>
              <a:t>Juxtaposing lexical clusters of pain/misery &amp; joy/comfort. Pain (adjectives) represents the reality and joy (verbs) used to mock/ attack the authority of church.</a:t>
            </a:r>
          </a:p>
          <a:p>
            <a:r>
              <a:rPr lang="en-GB" sz="3500" dirty="0"/>
              <a:t>Repetition of the sound ‘d’ (x18) &amp; ‘b’ (x4). Plosives = attacking the authority. E.g. conjunction ‘And’ (x6), sense of continuity. </a:t>
            </a:r>
          </a:p>
          <a:p>
            <a:r>
              <a:rPr lang="en-GB" sz="3500" dirty="0"/>
              <a:t>Use of ‘&amp;’ instead of ‘And’ in line 10</a:t>
            </a:r>
          </a:p>
          <a:p>
            <a:r>
              <a:rPr lang="en-GB" sz="3500" dirty="0"/>
              <a:t>Use of question marks (x2), interrogative tone to mock (not present in the last stanza)= questioning the authority of church. </a:t>
            </a:r>
          </a:p>
          <a:p>
            <a:endParaRPr lang="en-GB" dirty="0"/>
          </a:p>
          <a:p>
            <a:endParaRPr lang="en-GB" dirty="0"/>
          </a:p>
          <a:p>
            <a:endParaRPr lang="en-GB" dirty="0"/>
          </a:p>
          <a:p>
            <a:endParaRPr lang="en-GB" dirty="0"/>
          </a:p>
        </p:txBody>
      </p:sp>
      <p:pic>
        <p:nvPicPr>
          <p:cNvPr id="5" name="Picture 4"/>
          <p:cNvPicPr>
            <a:picLocks noChangeAspect="1"/>
          </p:cNvPicPr>
          <p:nvPr/>
        </p:nvPicPr>
        <p:blipFill rotWithShape="1">
          <a:blip r:embed="rId2"/>
          <a:srcRect l="24955" t="7568" r="32342" b="7748"/>
          <a:stretch/>
        </p:blipFill>
        <p:spPr>
          <a:xfrm>
            <a:off x="7581089" y="0"/>
            <a:ext cx="4610911" cy="6858000"/>
          </a:xfrm>
          <a:prstGeom prst="rect">
            <a:avLst/>
          </a:prstGeom>
        </p:spPr>
      </p:pic>
      <p:sp>
        <p:nvSpPr>
          <p:cNvPr id="6" name="Rectangle 5"/>
          <p:cNvSpPr/>
          <p:nvPr/>
        </p:nvSpPr>
        <p:spPr>
          <a:xfrm>
            <a:off x="7935303" y="654908"/>
            <a:ext cx="504361" cy="32127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960017" y="2265406"/>
            <a:ext cx="504361" cy="32127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937200" y="5531708"/>
            <a:ext cx="1925286" cy="321276"/>
          </a:xfrm>
          <a:prstGeom prst="rect">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187484" y="996780"/>
            <a:ext cx="1858560" cy="321276"/>
          </a:xfrm>
          <a:prstGeom prst="rect">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256549" y="3280719"/>
            <a:ext cx="1048986" cy="321276"/>
          </a:xfrm>
          <a:prstGeom prst="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659071" y="1330413"/>
            <a:ext cx="980097" cy="321276"/>
          </a:xfrm>
          <a:prstGeom prst="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0697091" y="4230130"/>
            <a:ext cx="275710" cy="32127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0472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3391" cy="1325563"/>
          </a:xfrm>
        </p:spPr>
        <p:txBody>
          <a:bodyPr>
            <a:normAutofit/>
          </a:bodyPr>
          <a:lstStyle/>
          <a:p>
            <a:r>
              <a:rPr lang="en-GB" sz="6000" b="1" dirty="0"/>
              <a:t>Rhyme and rhythm </a:t>
            </a:r>
          </a:p>
        </p:txBody>
      </p:sp>
      <p:sp>
        <p:nvSpPr>
          <p:cNvPr id="3" name="Content Placeholder 2"/>
          <p:cNvSpPr>
            <a:spLocks noGrp="1"/>
          </p:cNvSpPr>
          <p:nvPr>
            <p:ph idx="1"/>
          </p:nvPr>
        </p:nvSpPr>
        <p:spPr>
          <a:xfrm>
            <a:off x="-1" y="1140944"/>
            <a:ext cx="7581090" cy="5717056"/>
          </a:xfrm>
        </p:spPr>
        <p:txBody>
          <a:bodyPr>
            <a:normAutofit/>
          </a:bodyPr>
          <a:lstStyle/>
          <a:p>
            <a:r>
              <a:rPr lang="en-GB" dirty="0"/>
              <a:t>Rhyme scheme in stanza 1,3 &amp; 4 (ABCB) </a:t>
            </a:r>
          </a:p>
          <a:p>
            <a:r>
              <a:rPr lang="en-GB" dirty="0"/>
              <a:t>Anaphoric repetition of ‘And there’ (x3) = continuity in things that Blake thought was wrong with the power of church over the people.</a:t>
            </a:r>
          </a:p>
          <a:p>
            <a:r>
              <a:rPr lang="en-GB" dirty="0"/>
              <a:t>Repetition of ‘where-</a:t>
            </a:r>
            <a:r>
              <a:rPr lang="en-GB" dirty="0" err="1"/>
              <a:t>e’er</a:t>
            </a:r>
            <a:r>
              <a:rPr lang="en-GB" dirty="0"/>
              <a:t> the’ &amp; ‘does’ (x2) = portraying the scale of land under the rule of church, therefore representing the scale of corruption.</a:t>
            </a:r>
          </a:p>
          <a:p>
            <a:r>
              <a:rPr lang="en-GB" dirty="0"/>
              <a:t>Repetition of the abstract noun ‘poverty’ (x2) = emphasising on the concept.</a:t>
            </a:r>
          </a:p>
          <a:p>
            <a:r>
              <a:rPr lang="en-GB" dirty="0"/>
              <a:t>Repetition of the noun ‘song’ (x2) = referring to the songs sung by these children, innocence taken advantage of.</a:t>
            </a:r>
          </a:p>
          <a:p>
            <a:endParaRPr lang="en-GB" dirty="0"/>
          </a:p>
          <a:p>
            <a:endParaRPr lang="en-GB" dirty="0"/>
          </a:p>
        </p:txBody>
      </p:sp>
      <p:pic>
        <p:nvPicPr>
          <p:cNvPr id="5" name="Picture 4"/>
          <p:cNvPicPr>
            <a:picLocks noChangeAspect="1"/>
          </p:cNvPicPr>
          <p:nvPr/>
        </p:nvPicPr>
        <p:blipFill rotWithShape="1">
          <a:blip r:embed="rId2"/>
          <a:srcRect l="24955" t="7568" r="32342" b="7748"/>
          <a:stretch/>
        </p:blipFill>
        <p:spPr>
          <a:xfrm>
            <a:off x="7581089" y="0"/>
            <a:ext cx="4610911" cy="6858000"/>
          </a:xfrm>
          <a:prstGeom prst="rect">
            <a:avLst/>
          </a:prstGeom>
        </p:spPr>
      </p:pic>
      <p:sp>
        <p:nvSpPr>
          <p:cNvPr id="7" name="Minus 6"/>
          <p:cNvSpPr/>
          <p:nvPr/>
        </p:nvSpPr>
        <p:spPr>
          <a:xfrm>
            <a:off x="9937200" y="1140944"/>
            <a:ext cx="790832" cy="321276"/>
          </a:xfrm>
          <a:prstGeom prst="mathMinus">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inus 7"/>
          <p:cNvSpPr/>
          <p:nvPr/>
        </p:nvSpPr>
        <p:spPr>
          <a:xfrm>
            <a:off x="10844238" y="4366054"/>
            <a:ext cx="790832" cy="321276"/>
          </a:xfrm>
          <a:prstGeom prst="mathMinus">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inus 8"/>
          <p:cNvSpPr/>
          <p:nvPr/>
        </p:nvSpPr>
        <p:spPr>
          <a:xfrm>
            <a:off x="10789816" y="1795852"/>
            <a:ext cx="899676" cy="321276"/>
          </a:xfrm>
          <a:prstGeom prst="mathMinus">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inus 9"/>
          <p:cNvSpPr/>
          <p:nvPr/>
        </p:nvSpPr>
        <p:spPr>
          <a:xfrm>
            <a:off x="9781042" y="5016848"/>
            <a:ext cx="790832" cy="321276"/>
          </a:xfrm>
          <a:prstGeom prst="mathMinus">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inus 10"/>
          <p:cNvSpPr/>
          <p:nvPr/>
        </p:nvSpPr>
        <p:spPr>
          <a:xfrm>
            <a:off x="10149119" y="6656176"/>
            <a:ext cx="934892" cy="321276"/>
          </a:xfrm>
          <a:prstGeom prst="mathMinus">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inus 11"/>
          <p:cNvSpPr/>
          <p:nvPr/>
        </p:nvSpPr>
        <p:spPr>
          <a:xfrm>
            <a:off x="11103215" y="5997147"/>
            <a:ext cx="586277" cy="321276"/>
          </a:xfrm>
          <a:prstGeom prst="mathMinus">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642874" y="3908854"/>
            <a:ext cx="1204564" cy="99677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133012" y="5535825"/>
            <a:ext cx="1925388" cy="65491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0438780" y="5523471"/>
            <a:ext cx="793512" cy="66726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inus 21"/>
          <p:cNvSpPr/>
          <p:nvPr/>
        </p:nvSpPr>
        <p:spPr>
          <a:xfrm>
            <a:off x="8963383" y="2790571"/>
            <a:ext cx="817659" cy="321276"/>
          </a:xfrm>
          <a:prstGeom prst="mathMinus">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inus 22"/>
          <p:cNvSpPr/>
          <p:nvPr/>
        </p:nvSpPr>
        <p:spPr>
          <a:xfrm>
            <a:off x="10228253" y="2446646"/>
            <a:ext cx="874962" cy="321276"/>
          </a:xfrm>
          <a:prstGeom prst="mathMinus">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inus 23"/>
          <p:cNvSpPr/>
          <p:nvPr/>
        </p:nvSpPr>
        <p:spPr>
          <a:xfrm>
            <a:off x="8092025" y="6656176"/>
            <a:ext cx="1091411" cy="321276"/>
          </a:xfrm>
          <a:prstGeom prst="mathMinus">
            <a:avLst/>
          </a:prstGeom>
          <a:solidFill>
            <a:srgbClr val="A1C6E7"/>
          </a:solidFill>
          <a:ln>
            <a:solidFill>
              <a:srgbClr val="A1C6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inus 24"/>
          <p:cNvSpPr/>
          <p:nvPr/>
        </p:nvSpPr>
        <p:spPr>
          <a:xfrm>
            <a:off x="9183437" y="3457836"/>
            <a:ext cx="1159167" cy="321276"/>
          </a:xfrm>
          <a:prstGeom prst="mathMinus">
            <a:avLst/>
          </a:prstGeom>
          <a:solidFill>
            <a:srgbClr val="A1C6E7"/>
          </a:solidFill>
          <a:ln>
            <a:solidFill>
              <a:srgbClr val="A1C6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3137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893" cy="1325563"/>
          </a:xfrm>
        </p:spPr>
        <p:txBody>
          <a:bodyPr/>
          <a:lstStyle/>
          <a:p>
            <a:r>
              <a:rPr lang="en-GB" sz="6000" b="1" dirty="0"/>
              <a:t>Lexis</a:t>
            </a:r>
            <a:r>
              <a:rPr lang="en-GB" dirty="0"/>
              <a:t> </a:t>
            </a:r>
          </a:p>
        </p:txBody>
      </p:sp>
      <p:sp>
        <p:nvSpPr>
          <p:cNvPr id="3" name="Content Placeholder 2"/>
          <p:cNvSpPr>
            <a:spLocks noGrp="1"/>
          </p:cNvSpPr>
          <p:nvPr>
            <p:ph idx="1"/>
          </p:nvPr>
        </p:nvSpPr>
        <p:spPr>
          <a:xfrm>
            <a:off x="0" y="1325562"/>
            <a:ext cx="7581089" cy="5532437"/>
          </a:xfrm>
        </p:spPr>
        <p:txBody>
          <a:bodyPr>
            <a:normAutofit lnSpcReduction="10000"/>
          </a:bodyPr>
          <a:lstStyle/>
          <a:p>
            <a:r>
              <a:rPr lang="en-GB" dirty="0"/>
              <a:t>Refers back to all the problems highlighted throughout the poem in the last stanza = highlighting the main problems with the society + presents an image of an ideal society.</a:t>
            </a:r>
          </a:p>
          <a:p>
            <a:r>
              <a:rPr lang="en-GB" dirty="0"/>
              <a:t>Use of the conjunction ‘where-</a:t>
            </a:r>
            <a:r>
              <a:rPr lang="en-GB" dirty="0" err="1"/>
              <a:t>e’re</a:t>
            </a:r>
            <a:r>
              <a:rPr lang="en-GB" dirty="0"/>
              <a:t>’ instead of ‘where ever’ = to maintain the </a:t>
            </a:r>
          </a:p>
          <a:p>
            <a:r>
              <a:rPr lang="en-GB" dirty="0"/>
              <a:t>‘children poor’ = poor education and health care + poverty</a:t>
            </a:r>
          </a:p>
          <a:p>
            <a:r>
              <a:rPr lang="en-GB" dirty="0"/>
              <a:t>Lexical cluster of words related to nature i.e. ‘land’, ‘sun’, ‘fields’ = talks about the corruption of nature and urbanization</a:t>
            </a:r>
          </a:p>
          <a:p>
            <a:r>
              <a:rPr lang="en-GB" dirty="0"/>
              <a:t>‘</a:t>
            </a:r>
            <a:r>
              <a:rPr lang="en-GB" dirty="0" err="1"/>
              <a:t>usurous</a:t>
            </a:r>
            <a:r>
              <a:rPr lang="en-GB" dirty="0"/>
              <a:t>’ =  charging illegal or exorbitant rates of interest for the use of money. </a:t>
            </a:r>
          </a:p>
        </p:txBody>
      </p:sp>
      <p:pic>
        <p:nvPicPr>
          <p:cNvPr id="5" name="Picture 4"/>
          <p:cNvPicPr>
            <a:picLocks noChangeAspect="1"/>
          </p:cNvPicPr>
          <p:nvPr/>
        </p:nvPicPr>
        <p:blipFill rotWithShape="1">
          <a:blip r:embed="rId2"/>
          <a:srcRect l="24955" t="7568" r="32342" b="7748"/>
          <a:stretch/>
        </p:blipFill>
        <p:spPr>
          <a:xfrm>
            <a:off x="7581089" y="0"/>
            <a:ext cx="4610911" cy="6858000"/>
          </a:xfrm>
          <a:prstGeom prst="rect">
            <a:avLst/>
          </a:prstGeom>
        </p:spPr>
      </p:pic>
      <p:sp>
        <p:nvSpPr>
          <p:cNvPr id="6" name="Minus 5"/>
          <p:cNvSpPr/>
          <p:nvPr/>
        </p:nvSpPr>
        <p:spPr>
          <a:xfrm>
            <a:off x="8434408" y="4026247"/>
            <a:ext cx="3353937" cy="321276"/>
          </a:xfrm>
          <a:prstGeom prst="mathMinus">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inus 6"/>
          <p:cNvSpPr/>
          <p:nvPr/>
        </p:nvSpPr>
        <p:spPr>
          <a:xfrm>
            <a:off x="9874187" y="5985822"/>
            <a:ext cx="1914158" cy="321276"/>
          </a:xfrm>
          <a:prstGeom prst="mathMinus">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inus 7"/>
          <p:cNvSpPr/>
          <p:nvPr/>
        </p:nvSpPr>
        <p:spPr>
          <a:xfrm>
            <a:off x="8563233" y="6318422"/>
            <a:ext cx="2990336" cy="279059"/>
          </a:xfrm>
          <a:prstGeom prst="mathMinus">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inus 8"/>
          <p:cNvSpPr/>
          <p:nvPr/>
        </p:nvSpPr>
        <p:spPr>
          <a:xfrm>
            <a:off x="9712411" y="5695439"/>
            <a:ext cx="2261286" cy="297587"/>
          </a:xfrm>
          <a:prstGeom prst="mathMinus">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inus 9"/>
          <p:cNvSpPr/>
          <p:nvPr/>
        </p:nvSpPr>
        <p:spPr>
          <a:xfrm>
            <a:off x="7055709" y="1769079"/>
            <a:ext cx="5136292" cy="297593"/>
          </a:xfrm>
          <a:prstGeom prst="mathMinus">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inus 10"/>
          <p:cNvSpPr/>
          <p:nvPr/>
        </p:nvSpPr>
        <p:spPr>
          <a:xfrm>
            <a:off x="8434408" y="4358847"/>
            <a:ext cx="3539289" cy="321276"/>
          </a:xfrm>
          <a:prstGeom prst="mathMinus">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inus 11"/>
          <p:cNvSpPr/>
          <p:nvPr/>
        </p:nvSpPr>
        <p:spPr>
          <a:xfrm>
            <a:off x="9215025" y="3429000"/>
            <a:ext cx="1078153" cy="321276"/>
          </a:xfrm>
          <a:prstGeom prst="mathMinus">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inus 12"/>
          <p:cNvSpPr/>
          <p:nvPr/>
        </p:nvSpPr>
        <p:spPr>
          <a:xfrm>
            <a:off x="8025578" y="6649999"/>
            <a:ext cx="1254346" cy="321276"/>
          </a:xfrm>
          <a:prstGeom prst="mathMinus">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0040997" y="991930"/>
            <a:ext cx="635241" cy="32127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352461" y="3233353"/>
            <a:ext cx="643257" cy="32127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832091" y="4239403"/>
            <a:ext cx="670255" cy="32127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837348" y="3884143"/>
            <a:ext cx="504361" cy="32127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8408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79249" cy="1325563"/>
          </a:xfrm>
        </p:spPr>
        <p:txBody>
          <a:bodyPr/>
          <a:lstStyle/>
          <a:p>
            <a:r>
              <a:rPr lang="en-GB" sz="6000" b="1" dirty="0"/>
              <a:t>Syntax</a:t>
            </a:r>
            <a:r>
              <a:rPr lang="en-GB" dirty="0"/>
              <a:t> </a:t>
            </a:r>
          </a:p>
        </p:txBody>
      </p:sp>
      <p:sp>
        <p:nvSpPr>
          <p:cNvPr id="3" name="Content Placeholder 2"/>
          <p:cNvSpPr>
            <a:spLocks noGrp="1"/>
          </p:cNvSpPr>
          <p:nvPr>
            <p:ph idx="1"/>
          </p:nvPr>
        </p:nvSpPr>
        <p:spPr>
          <a:xfrm>
            <a:off x="-1" y="1325563"/>
            <a:ext cx="7581089" cy="4351338"/>
          </a:xfrm>
        </p:spPr>
        <p:txBody>
          <a:bodyPr/>
          <a:lstStyle/>
          <a:p>
            <a:r>
              <a:rPr lang="en-GB" dirty="0"/>
              <a:t>A combination of interrogative and declarative terms = stating the situation rather then portraying sense of confusion.</a:t>
            </a:r>
          </a:p>
          <a:p>
            <a:r>
              <a:rPr lang="en-GB" dirty="0"/>
              <a:t>Repetition of words making the stanza seem longer then they are.</a:t>
            </a:r>
          </a:p>
        </p:txBody>
      </p:sp>
      <p:pic>
        <p:nvPicPr>
          <p:cNvPr id="5" name="Picture 4"/>
          <p:cNvPicPr>
            <a:picLocks noChangeAspect="1"/>
          </p:cNvPicPr>
          <p:nvPr/>
        </p:nvPicPr>
        <p:blipFill rotWithShape="1">
          <a:blip r:embed="rId2"/>
          <a:srcRect l="24955" t="7568" r="32342" b="7748"/>
          <a:stretch/>
        </p:blipFill>
        <p:spPr>
          <a:xfrm>
            <a:off x="7581089" y="0"/>
            <a:ext cx="4610911" cy="6858000"/>
          </a:xfrm>
          <a:prstGeom prst="rect">
            <a:avLst/>
          </a:prstGeom>
        </p:spPr>
      </p:pic>
    </p:spTree>
    <p:extLst>
      <p:ext uri="{BB962C8B-B14F-4D97-AF65-F5344CB8AC3E}">
        <p14:creationId xmlns:p14="http://schemas.microsoft.com/office/powerpoint/2010/main" val="649124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79250" cy="1325563"/>
          </a:xfrm>
        </p:spPr>
        <p:txBody>
          <a:bodyPr>
            <a:normAutofit/>
          </a:bodyPr>
          <a:lstStyle/>
          <a:p>
            <a:r>
              <a:rPr lang="en-GB" sz="6000" b="1" dirty="0"/>
              <a:t>Form and structure </a:t>
            </a:r>
          </a:p>
        </p:txBody>
      </p:sp>
      <p:sp>
        <p:nvSpPr>
          <p:cNvPr id="3" name="Content Placeholder 2"/>
          <p:cNvSpPr>
            <a:spLocks noGrp="1"/>
          </p:cNvSpPr>
          <p:nvPr>
            <p:ph idx="1"/>
          </p:nvPr>
        </p:nvSpPr>
        <p:spPr>
          <a:xfrm>
            <a:off x="-1" y="1325562"/>
            <a:ext cx="7581089" cy="5532437"/>
          </a:xfrm>
        </p:spPr>
        <p:txBody>
          <a:bodyPr/>
          <a:lstStyle/>
          <a:p>
            <a:r>
              <a:rPr lang="en-GB" dirty="0"/>
              <a:t>Four quatrains with a broken rhyme scheme = how </a:t>
            </a:r>
            <a:r>
              <a:rPr lang="en-GB"/>
              <a:t>the society </a:t>
            </a:r>
            <a:r>
              <a:rPr lang="en-GB" dirty="0"/>
              <a:t>seems structured and well maintained society in the forefront but everything within in chaotic. </a:t>
            </a:r>
          </a:p>
          <a:p>
            <a:endParaRPr lang="en-GB" dirty="0"/>
          </a:p>
        </p:txBody>
      </p:sp>
      <p:pic>
        <p:nvPicPr>
          <p:cNvPr id="5" name="Picture 4"/>
          <p:cNvPicPr>
            <a:picLocks noChangeAspect="1"/>
          </p:cNvPicPr>
          <p:nvPr/>
        </p:nvPicPr>
        <p:blipFill rotWithShape="1">
          <a:blip r:embed="rId2"/>
          <a:srcRect l="24955" t="7568" r="32342" b="7748"/>
          <a:stretch/>
        </p:blipFill>
        <p:spPr>
          <a:xfrm>
            <a:off x="7581089" y="0"/>
            <a:ext cx="4610911" cy="6858000"/>
          </a:xfrm>
          <a:prstGeom prst="rect">
            <a:avLst/>
          </a:prstGeom>
        </p:spPr>
      </p:pic>
    </p:spTree>
    <p:extLst>
      <p:ext uri="{BB962C8B-B14F-4D97-AF65-F5344CB8AC3E}">
        <p14:creationId xmlns:p14="http://schemas.microsoft.com/office/powerpoint/2010/main" val="1722477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03964" cy="1560342"/>
          </a:xfrm>
        </p:spPr>
        <p:txBody>
          <a:bodyPr>
            <a:noAutofit/>
          </a:bodyPr>
          <a:lstStyle/>
          <a:p>
            <a:r>
              <a:rPr lang="en-GB" sz="6000" b="1" dirty="0"/>
              <a:t>Imagery and figurative language </a:t>
            </a:r>
          </a:p>
        </p:txBody>
      </p:sp>
      <p:sp>
        <p:nvSpPr>
          <p:cNvPr id="3" name="Content Placeholder 2"/>
          <p:cNvSpPr>
            <a:spLocks noGrp="1"/>
          </p:cNvSpPr>
          <p:nvPr>
            <p:ph idx="1"/>
          </p:nvPr>
        </p:nvSpPr>
        <p:spPr>
          <a:xfrm>
            <a:off x="-1" y="1560342"/>
            <a:ext cx="7589315" cy="5297658"/>
          </a:xfrm>
        </p:spPr>
        <p:txBody>
          <a:bodyPr>
            <a:normAutofit/>
          </a:bodyPr>
          <a:lstStyle/>
          <a:p>
            <a:r>
              <a:rPr lang="en-GB" sz="3200" dirty="0"/>
              <a:t>A mother standing beneath a leafless tree. She gases at the lifeless body of her infant. In the right hand margin are other scenes of poverty and death.</a:t>
            </a:r>
          </a:p>
          <a:p>
            <a:r>
              <a:rPr lang="en-GB" sz="3200" dirty="0"/>
              <a:t>Juxtaposing imagery created within the stanza’s = ‘in a rich and fruitful land’ with ‘their field are bleak and bare’ suggesting that the people, specifically children are being restricted from their rights.</a:t>
            </a:r>
          </a:p>
          <a:p>
            <a:r>
              <a:rPr lang="en-GB" sz="3200" dirty="0"/>
              <a:t>Use of cold and dark colours; icy blue for the sky and dark green for leaves.</a:t>
            </a:r>
          </a:p>
        </p:txBody>
      </p:sp>
      <p:pic>
        <p:nvPicPr>
          <p:cNvPr id="4" name="Picture 3"/>
          <p:cNvPicPr>
            <a:picLocks noChangeAspect="1"/>
          </p:cNvPicPr>
          <p:nvPr/>
        </p:nvPicPr>
        <p:blipFill>
          <a:blip r:embed="rId2"/>
          <a:stretch>
            <a:fillRect/>
          </a:stretch>
        </p:blipFill>
        <p:spPr>
          <a:xfrm>
            <a:off x="7589315" y="0"/>
            <a:ext cx="4602685" cy="6858000"/>
          </a:xfrm>
          <a:prstGeom prst="rect">
            <a:avLst/>
          </a:prstGeom>
        </p:spPr>
      </p:pic>
    </p:spTree>
    <p:extLst>
      <p:ext uri="{BB962C8B-B14F-4D97-AF65-F5344CB8AC3E}">
        <p14:creationId xmlns:p14="http://schemas.microsoft.com/office/powerpoint/2010/main" val="1496195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79036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a:t>
            </a:r>
            <a:r>
              <a:rPr lang="en-GB" dirty="0" err="1"/>
              <a:t>Tyger</a:t>
            </a:r>
            <a:endParaRPr lang="en-GB" dirty="0"/>
          </a:p>
        </p:txBody>
      </p:sp>
      <p:sp>
        <p:nvSpPr>
          <p:cNvPr id="3" name="Subtitle 2"/>
          <p:cNvSpPr>
            <a:spLocks noGrp="1"/>
          </p:cNvSpPr>
          <p:nvPr>
            <p:ph type="subTitle" idx="1"/>
          </p:nvPr>
        </p:nvSpPr>
        <p:spPr/>
        <p:txBody>
          <a:bodyPr/>
          <a:lstStyle/>
          <a:p>
            <a:r>
              <a:rPr lang="en-GB" dirty="0"/>
              <a:t>William Blake</a:t>
            </a:r>
          </a:p>
        </p:txBody>
      </p:sp>
      <p:pic>
        <p:nvPicPr>
          <p:cNvPr id="1026" name="Picture 2" descr="Image result for the tyger william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057" y="1122363"/>
            <a:ext cx="2651943" cy="452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6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Symbolism</a:t>
            </a:r>
          </a:p>
        </p:txBody>
      </p:sp>
      <p:sp>
        <p:nvSpPr>
          <p:cNvPr id="3" name="Content Placeholder 2"/>
          <p:cNvSpPr>
            <a:spLocks noGrp="1"/>
          </p:cNvSpPr>
          <p:nvPr>
            <p:ph idx="1"/>
          </p:nvPr>
        </p:nvSpPr>
        <p:spPr>
          <a:xfrm>
            <a:off x="148856" y="2603499"/>
            <a:ext cx="10972800" cy="3818566"/>
          </a:xfrm>
        </p:spPr>
        <p:txBody>
          <a:bodyPr>
            <a:normAutofit lnSpcReduction="10000"/>
          </a:bodyPr>
          <a:lstStyle/>
          <a:p>
            <a:r>
              <a:rPr lang="en-US" dirty="0"/>
              <a:t>The ‘</a:t>
            </a:r>
            <a:r>
              <a:rPr lang="en-US" dirty="0" err="1"/>
              <a:t>Ecchoing</a:t>
            </a:r>
            <a:r>
              <a:rPr lang="en-US" dirty="0"/>
              <a:t> Green’ suggests that this scene, just like the season of spring itself has played out before and will play out again and again in the future.</a:t>
            </a:r>
          </a:p>
          <a:p>
            <a:r>
              <a:rPr lang="en-US" dirty="0"/>
              <a:t>In the second stanza the introduction of ’Old John’ is meant to represent how time has and is passing. The tone of the 2</a:t>
            </a:r>
            <a:r>
              <a:rPr lang="en-US" baseline="30000" dirty="0"/>
              <a:t>nd</a:t>
            </a:r>
            <a:r>
              <a:rPr lang="en-US" dirty="0"/>
              <a:t> stanza is not meant to be sorrowful, but in some ways inspiring. The oak tree could represent this feeling as it could symbolize strength and security of these elderly folk as they are still around and are enjoying the sheer innocence of youth as they were once there themselves.</a:t>
            </a:r>
          </a:p>
          <a:p>
            <a:r>
              <a:rPr lang="en-US" dirty="0"/>
              <a:t>The ’</a:t>
            </a:r>
            <a:r>
              <a:rPr lang="en-US" dirty="0" err="1"/>
              <a:t>Ecchoing</a:t>
            </a:r>
            <a:r>
              <a:rPr lang="en-US" dirty="0"/>
              <a:t>’ Green shifts to the ‘darkening’ Green in the final stanza hinting how time is beginning to run out. This contrast in adjectives is meant to represent how spring will always come and be filled with joy but it will eventually end. This links to how there will always be innocent youth to enjoy life to the full, however time is inevitable and they will eventually mature into ‘Old John’ and have to become reminiscent of this joy they experienced while others take their place.</a:t>
            </a:r>
          </a:p>
        </p:txBody>
      </p:sp>
    </p:spTree>
    <p:extLst>
      <p:ext uri="{BB962C8B-B14F-4D97-AF65-F5344CB8AC3E}">
        <p14:creationId xmlns:p14="http://schemas.microsoft.com/office/powerpoint/2010/main" val="155652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F</a:t>
            </a:r>
            <a:r>
              <a:rPr lang="en-GB" dirty="0"/>
              <a:t>orm and Structure</a:t>
            </a:r>
          </a:p>
        </p:txBody>
      </p:sp>
      <p:sp>
        <p:nvSpPr>
          <p:cNvPr id="3" name="Content Placeholder 2"/>
          <p:cNvSpPr>
            <a:spLocks noGrp="1"/>
          </p:cNvSpPr>
          <p:nvPr>
            <p:ph idx="1"/>
          </p:nvPr>
        </p:nvSpPr>
        <p:spPr/>
        <p:txBody>
          <a:bodyPr/>
          <a:lstStyle/>
          <a:p>
            <a:r>
              <a:rPr lang="en-GB" dirty="0"/>
              <a:t>x6 quatrain stanzas - organisation and planning, visually neat and structured. </a:t>
            </a:r>
          </a:p>
          <a:p>
            <a:r>
              <a:rPr lang="en-GB" dirty="0"/>
              <a:t>Framing by the repetition of the first stanza as the last stanza, suggesting a cyclical nature of events.</a:t>
            </a:r>
          </a:p>
          <a:p>
            <a:r>
              <a:rPr lang="en-GB" dirty="0"/>
              <a:t>Deviates with the change from the modal verb “</a:t>
            </a:r>
            <a:r>
              <a:rPr lang="en-GB" b="1" dirty="0"/>
              <a:t>Could</a:t>
            </a:r>
            <a:r>
              <a:rPr lang="en-GB" dirty="0"/>
              <a:t>” at the start to the more aggressive “</a:t>
            </a:r>
            <a:r>
              <a:rPr lang="en-GB" b="1" dirty="0"/>
              <a:t>Dare</a:t>
            </a:r>
            <a:r>
              <a:rPr lang="en-GB" dirty="0"/>
              <a:t>” at the end, becomes darker throughout the poem. </a:t>
            </a:r>
          </a:p>
          <a:p>
            <a:endParaRPr lang="en-GB" dirty="0"/>
          </a:p>
        </p:txBody>
      </p:sp>
    </p:spTree>
    <p:extLst>
      <p:ext uri="{BB962C8B-B14F-4D97-AF65-F5344CB8AC3E}">
        <p14:creationId xmlns:p14="http://schemas.microsoft.com/office/powerpoint/2010/main" val="1931966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543800" cy="884238"/>
          </a:xfrm>
        </p:spPr>
        <p:txBody>
          <a:bodyPr/>
          <a:lstStyle/>
          <a:p>
            <a:r>
              <a:rPr lang="en-GB" dirty="0">
                <a:solidFill>
                  <a:schemeClr val="accent1"/>
                </a:solidFill>
              </a:rPr>
              <a:t>L</a:t>
            </a:r>
            <a:r>
              <a:rPr lang="en-GB" dirty="0"/>
              <a:t>exis and Syntax</a:t>
            </a:r>
          </a:p>
        </p:txBody>
      </p:sp>
      <p:sp>
        <p:nvSpPr>
          <p:cNvPr id="3" name="Content Placeholder 2"/>
          <p:cNvSpPr>
            <a:spLocks noGrp="1"/>
          </p:cNvSpPr>
          <p:nvPr>
            <p:ph idx="1"/>
          </p:nvPr>
        </p:nvSpPr>
        <p:spPr>
          <a:xfrm>
            <a:off x="1981200" y="1143000"/>
            <a:ext cx="8305800" cy="5410200"/>
          </a:xfrm>
        </p:spPr>
        <p:txBody>
          <a:bodyPr>
            <a:normAutofit fontScale="85000" lnSpcReduction="20000"/>
          </a:bodyPr>
          <a:lstStyle/>
          <a:p>
            <a:r>
              <a:rPr lang="en-GB" b="1" dirty="0"/>
              <a:t>“</a:t>
            </a:r>
            <a:r>
              <a:rPr lang="en-GB" b="1" dirty="0" err="1"/>
              <a:t>Tyger</a:t>
            </a:r>
            <a:r>
              <a:rPr lang="en-GB" b="1" dirty="0"/>
              <a:t>” </a:t>
            </a:r>
            <a:r>
              <a:rPr lang="en-GB" dirty="0"/>
              <a:t>non-standard orthography, polysemic meanings, religious reading, symbol of God’s creation </a:t>
            </a:r>
            <a:r>
              <a:rPr lang="en-GB" dirty="0">
                <a:solidFill>
                  <a:schemeClr val="accent1">
                    <a:lumMod val="60000"/>
                    <a:lumOff val="40000"/>
                  </a:schemeClr>
                </a:solidFill>
              </a:rPr>
              <a:t>Context of religious time period</a:t>
            </a:r>
          </a:p>
          <a:p>
            <a:r>
              <a:rPr lang="en-GB" dirty="0"/>
              <a:t>Lexical cluster of industrialisation </a:t>
            </a:r>
            <a:r>
              <a:rPr lang="en-GB" b="1" dirty="0"/>
              <a:t>“furnace” “anvil” “hammer” “chain” </a:t>
            </a:r>
            <a:r>
              <a:rPr lang="en-GB" dirty="0"/>
              <a:t>link to the </a:t>
            </a:r>
            <a:r>
              <a:rPr lang="en-GB" dirty="0">
                <a:solidFill>
                  <a:schemeClr val="accent1">
                    <a:lumMod val="60000"/>
                    <a:lumOff val="40000"/>
                  </a:schemeClr>
                </a:solidFill>
              </a:rPr>
              <a:t>industrial revolution context</a:t>
            </a:r>
            <a:r>
              <a:rPr lang="en-GB" dirty="0"/>
              <a:t>, shows symbol of the human creation of industrialisation vs God’s creation of nature and animals. </a:t>
            </a:r>
          </a:p>
          <a:p>
            <a:r>
              <a:rPr lang="en-GB" b="1" dirty="0"/>
              <a:t>“Did he who made the Lamb make thee?”</a:t>
            </a:r>
            <a:r>
              <a:rPr lang="en-GB" dirty="0"/>
              <a:t> </a:t>
            </a:r>
            <a:r>
              <a:rPr lang="en-GB" dirty="0">
                <a:solidFill>
                  <a:schemeClr val="accent1">
                    <a:lumMod val="60000"/>
                    <a:lumOff val="40000"/>
                  </a:schemeClr>
                </a:solidFill>
              </a:rPr>
              <a:t>LINK to the Lamb</a:t>
            </a:r>
            <a:r>
              <a:rPr lang="en-GB" dirty="0"/>
              <a:t>, with polysemic meaning, both representing states of the human soul, power vs weakness, experience vs innocence. </a:t>
            </a:r>
          </a:p>
          <a:p>
            <a:r>
              <a:rPr lang="en-GB" dirty="0"/>
              <a:t>Tiger is an exotic animal, even more so in the </a:t>
            </a:r>
            <a:r>
              <a:rPr lang="en-GB" dirty="0">
                <a:solidFill>
                  <a:schemeClr val="accent1">
                    <a:lumMod val="60000"/>
                    <a:lumOff val="40000"/>
                  </a:schemeClr>
                </a:solidFill>
              </a:rPr>
              <a:t>context of Blake’s era</a:t>
            </a:r>
            <a:r>
              <a:rPr lang="en-GB" dirty="0"/>
              <a:t> because it isn’t native to Europe. Paired with ideas of industrialisation could show that it isn’t natural, both industry and tigers don’t belong in traditional English society that Blake supports. </a:t>
            </a:r>
          </a:p>
          <a:p>
            <a:r>
              <a:rPr lang="en-GB" dirty="0"/>
              <a:t>There are 14 interrogatives used, sense of urgency and uncertainty. Shortening of </a:t>
            </a:r>
            <a:r>
              <a:rPr lang="en-GB" b="1" dirty="0"/>
              <a:t>“dread” </a:t>
            </a:r>
            <a:r>
              <a:rPr lang="en-GB" dirty="0"/>
              <a:t>from dreadful in the 3rd stanza increases the pace and furthers the sense of urgency. </a:t>
            </a:r>
          </a:p>
          <a:p>
            <a:endParaRPr lang="en-GB" dirty="0"/>
          </a:p>
        </p:txBody>
      </p:sp>
    </p:spTree>
    <p:extLst>
      <p:ext uri="{BB962C8B-B14F-4D97-AF65-F5344CB8AC3E}">
        <p14:creationId xmlns:p14="http://schemas.microsoft.com/office/powerpoint/2010/main" val="2310863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7924800" cy="808038"/>
          </a:xfrm>
        </p:spPr>
        <p:txBody>
          <a:bodyPr/>
          <a:lstStyle/>
          <a:p>
            <a:r>
              <a:rPr lang="en-GB" dirty="0">
                <a:solidFill>
                  <a:schemeClr val="accent1"/>
                </a:solidFill>
              </a:rPr>
              <a:t>I</a:t>
            </a:r>
            <a:r>
              <a:rPr lang="en-GB" dirty="0"/>
              <a:t>magery and Figurative language</a:t>
            </a:r>
          </a:p>
        </p:txBody>
      </p:sp>
      <p:sp>
        <p:nvSpPr>
          <p:cNvPr id="3" name="Content Placeholder 2"/>
          <p:cNvSpPr>
            <a:spLocks noGrp="1"/>
          </p:cNvSpPr>
          <p:nvPr>
            <p:ph idx="1"/>
          </p:nvPr>
        </p:nvSpPr>
        <p:spPr>
          <a:xfrm>
            <a:off x="2057400" y="1371600"/>
            <a:ext cx="8229600" cy="5029200"/>
          </a:xfrm>
        </p:spPr>
        <p:txBody>
          <a:bodyPr>
            <a:normAutofit fontScale="92500"/>
          </a:bodyPr>
          <a:lstStyle/>
          <a:p>
            <a:r>
              <a:rPr lang="en-GB" dirty="0"/>
              <a:t>Industrial imagery through </a:t>
            </a:r>
            <a:r>
              <a:rPr lang="en-GB" b="1" dirty="0"/>
              <a:t>“Fire” “burning”</a:t>
            </a:r>
            <a:r>
              <a:rPr lang="en-GB" dirty="0"/>
              <a:t> and </a:t>
            </a:r>
            <a:r>
              <a:rPr lang="en-GB" b="1" dirty="0"/>
              <a:t>“burnt” </a:t>
            </a:r>
            <a:r>
              <a:rPr lang="en-GB" dirty="0"/>
              <a:t>create images of hell fire with religious connotations, showing Blake’s view of the corruption of industrialisation on society by juxtaposing industry with hell. </a:t>
            </a:r>
          </a:p>
          <a:p>
            <a:r>
              <a:rPr lang="en-GB" b="1" dirty="0"/>
              <a:t>“the stars threw down their spears</a:t>
            </a:r>
            <a:r>
              <a:rPr lang="en-GB" dirty="0"/>
              <a:t>” – metaphor, reference to god and heaven, </a:t>
            </a:r>
            <a:r>
              <a:rPr lang="en-GB" dirty="0">
                <a:solidFill>
                  <a:schemeClr val="accent1">
                    <a:lumMod val="60000"/>
                    <a:lumOff val="40000"/>
                  </a:schemeClr>
                </a:solidFill>
              </a:rPr>
              <a:t>context 1783 meteor, </a:t>
            </a:r>
            <a:r>
              <a:rPr lang="en-GB" dirty="0">
                <a:solidFill>
                  <a:schemeClr val="tx1">
                    <a:lumMod val="95000"/>
                  </a:schemeClr>
                </a:solidFill>
              </a:rPr>
              <a:t>‘</a:t>
            </a:r>
            <a:r>
              <a:rPr lang="en-GB" dirty="0">
                <a:solidFill>
                  <a:schemeClr val="bg2">
                    <a:lumMod val="10000"/>
                    <a:lumOff val="90000"/>
                  </a:schemeClr>
                </a:solidFill>
              </a:rPr>
              <a:t>The great meteor</a:t>
            </a:r>
            <a:r>
              <a:rPr lang="en-GB" dirty="0">
                <a:solidFill>
                  <a:schemeClr val="tx1">
                    <a:lumMod val="95000"/>
                  </a:schemeClr>
                </a:solidFill>
              </a:rPr>
              <a:t>’ </a:t>
            </a:r>
            <a:r>
              <a:rPr lang="en-GB" dirty="0"/>
              <a:t>said to resemble ‘a spear from the sky’ and would’ve been a significant event in Blake’s lifetime. </a:t>
            </a:r>
          </a:p>
          <a:p>
            <a:r>
              <a:rPr lang="en-GB" dirty="0"/>
              <a:t>The continued metaphor and personification of the stars, “</a:t>
            </a:r>
            <a:r>
              <a:rPr lang="en-GB" b="1" dirty="0" err="1"/>
              <a:t>water’d</a:t>
            </a:r>
            <a:r>
              <a:rPr lang="en-GB" b="1" dirty="0"/>
              <a:t> heaven with their tears”</a:t>
            </a:r>
            <a:r>
              <a:rPr lang="en-GB" dirty="0"/>
              <a:t> link to biblical stories of Noah’s arch, or the religious belief of a ‘Judgement day’. </a:t>
            </a:r>
          </a:p>
          <a:p>
            <a:endParaRPr lang="en-GB" dirty="0"/>
          </a:p>
        </p:txBody>
      </p:sp>
    </p:spTree>
    <p:extLst>
      <p:ext uri="{BB962C8B-B14F-4D97-AF65-F5344CB8AC3E}">
        <p14:creationId xmlns:p14="http://schemas.microsoft.com/office/powerpoint/2010/main" val="1728050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R</a:t>
            </a:r>
            <a:r>
              <a:rPr lang="en-GB" dirty="0"/>
              <a:t>hyme and Rhythm</a:t>
            </a:r>
          </a:p>
        </p:txBody>
      </p:sp>
      <p:sp>
        <p:nvSpPr>
          <p:cNvPr id="3" name="Content Placeholder 2"/>
          <p:cNvSpPr>
            <a:spLocks noGrp="1"/>
          </p:cNvSpPr>
          <p:nvPr>
            <p:ph idx="1"/>
          </p:nvPr>
        </p:nvSpPr>
        <p:spPr/>
        <p:txBody>
          <a:bodyPr/>
          <a:lstStyle/>
          <a:p>
            <a:r>
              <a:rPr lang="en-GB" dirty="0"/>
              <a:t>Regular AA, BB rhyme scheme, deviates in first and last stanzas with </a:t>
            </a:r>
            <a:r>
              <a:rPr lang="en-GB" b="1" dirty="0"/>
              <a:t>“eye</a:t>
            </a:r>
            <a:r>
              <a:rPr lang="en-GB" dirty="0"/>
              <a:t>” and </a:t>
            </a:r>
            <a:r>
              <a:rPr lang="en-GB" b="1" dirty="0"/>
              <a:t>“symmetry” </a:t>
            </a:r>
          </a:p>
          <a:p>
            <a:r>
              <a:rPr lang="en-GB" dirty="0"/>
              <a:t>Ironic because the regular pattern is broken and it is no longer symmetrical, it reinforces the sense of imbalance and uncertainty created through the </a:t>
            </a:r>
            <a:r>
              <a:rPr lang="en-GB" dirty="0" err="1"/>
              <a:t>polysemic</a:t>
            </a:r>
            <a:r>
              <a:rPr lang="en-GB" dirty="0"/>
              <a:t> meanings in the poem.</a:t>
            </a:r>
          </a:p>
          <a:p>
            <a:r>
              <a:rPr lang="en-GB" dirty="0"/>
              <a:t>Creates an uncomfortable, incomplete ending, suggesting that there is a darker undertone that disrupted the </a:t>
            </a:r>
            <a:r>
              <a:rPr lang="en-GB" b="1" dirty="0"/>
              <a:t>“symmetry” </a:t>
            </a:r>
            <a:r>
              <a:rPr lang="en-GB" dirty="0"/>
              <a:t>of the poem. </a:t>
            </a:r>
          </a:p>
          <a:p>
            <a:endParaRPr lang="en-GB" dirty="0"/>
          </a:p>
        </p:txBody>
      </p:sp>
    </p:spTree>
    <p:extLst>
      <p:ext uri="{BB962C8B-B14F-4D97-AF65-F5344CB8AC3E}">
        <p14:creationId xmlns:p14="http://schemas.microsoft.com/office/powerpoint/2010/main" val="2951789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T</a:t>
            </a:r>
            <a:r>
              <a:rPr lang="en-GB" dirty="0"/>
              <a:t>one and Voice</a:t>
            </a:r>
          </a:p>
        </p:txBody>
      </p:sp>
      <p:sp>
        <p:nvSpPr>
          <p:cNvPr id="3" name="Content Placeholder 2"/>
          <p:cNvSpPr>
            <a:spLocks noGrp="1"/>
          </p:cNvSpPr>
          <p:nvPr>
            <p:ph idx="1"/>
          </p:nvPr>
        </p:nvSpPr>
        <p:spPr>
          <a:xfrm>
            <a:off x="2057400" y="1905001"/>
            <a:ext cx="8229600" cy="3657600"/>
          </a:xfrm>
        </p:spPr>
        <p:txBody>
          <a:bodyPr/>
          <a:lstStyle/>
          <a:p>
            <a:r>
              <a:rPr lang="en-GB" dirty="0"/>
              <a:t>Omniscient, 3rd person narrator ties into the religious reading of the poem because it creates a god like voice watching over. </a:t>
            </a:r>
          </a:p>
          <a:p>
            <a:r>
              <a:rPr lang="en-GB" dirty="0"/>
              <a:t>Or, Interrogatives, a questioning voice, potentially doesn’t know all the answers so isn’t omniscient like God. </a:t>
            </a:r>
          </a:p>
        </p:txBody>
      </p:sp>
    </p:spTree>
    <p:extLst>
      <p:ext uri="{BB962C8B-B14F-4D97-AF65-F5344CB8AC3E}">
        <p14:creationId xmlns:p14="http://schemas.microsoft.com/office/powerpoint/2010/main" val="1050543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54501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B9AF-FCBD-457D-951B-288442D84729}"/>
              </a:ext>
            </a:extLst>
          </p:cNvPr>
          <p:cNvSpPr>
            <a:spLocks noGrp="1"/>
          </p:cNvSpPr>
          <p:nvPr>
            <p:ph type="ctrTitle"/>
          </p:nvPr>
        </p:nvSpPr>
        <p:spPr/>
        <p:txBody>
          <a:bodyPr/>
          <a:lstStyle/>
          <a:p>
            <a:r>
              <a:rPr lang="en-GB" sz="8000" b="1" dirty="0"/>
              <a:t>Nurse’s song (E) </a:t>
            </a:r>
          </a:p>
        </p:txBody>
      </p:sp>
      <p:sp>
        <p:nvSpPr>
          <p:cNvPr id="3" name="Subtitle 2">
            <a:extLst>
              <a:ext uri="{FF2B5EF4-FFF2-40B4-BE49-F238E27FC236}">
                <a16:creationId xmlns:a16="http://schemas.microsoft.com/office/drawing/2014/main" id="{495F8214-2F8D-42B2-B61F-C3D655E1D594}"/>
              </a:ext>
            </a:extLst>
          </p:cNvPr>
          <p:cNvSpPr>
            <a:spLocks noGrp="1"/>
          </p:cNvSpPr>
          <p:nvPr>
            <p:ph type="subTitle" idx="1"/>
          </p:nvPr>
        </p:nvSpPr>
        <p:spPr/>
        <p:txBody>
          <a:bodyPr/>
          <a:lstStyle/>
          <a:p>
            <a:r>
              <a:rPr lang="en-GB" b="1" dirty="0"/>
              <a:t>By Nicole Taylor </a:t>
            </a:r>
          </a:p>
        </p:txBody>
      </p:sp>
    </p:spTree>
    <p:extLst>
      <p:ext uri="{BB962C8B-B14F-4D97-AF65-F5344CB8AC3E}">
        <p14:creationId xmlns:p14="http://schemas.microsoft.com/office/powerpoint/2010/main" val="1615949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81C4-9DA8-42CE-8FA0-8F2DDBA375D3}"/>
              </a:ext>
            </a:extLst>
          </p:cNvPr>
          <p:cNvSpPr>
            <a:spLocks noGrp="1"/>
          </p:cNvSpPr>
          <p:nvPr>
            <p:ph type="title"/>
          </p:nvPr>
        </p:nvSpPr>
        <p:spPr>
          <a:xfrm rot="16200000">
            <a:off x="-3190875" y="3190875"/>
            <a:ext cx="6858000" cy="476250"/>
          </a:xfrm>
        </p:spPr>
        <p:txBody>
          <a:bodyPr>
            <a:noAutofit/>
          </a:bodyPr>
          <a:lstStyle/>
          <a:p>
            <a:pPr algn="ctr"/>
            <a:r>
              <a:rPr lang="en-GB" sz="3600" b="1" dirty="0"/>
              <a:t>FORM AND STRUCTURE</a:t>
            </a:r>
          </a:p>
        </p:txBody>
      </p:sp>
      <p:sp>
        <p:nvSpPr>
          <p:cNvPr id="3" name="TextBox 2">
            <a:extLst>
              <a:ext uri="{FF2B5EF4-FFF2-40B4-BE49-F238E27FC236}">
                <a16:creationId xmlns:a16="http://schemas.microsoft.com/office/drawing/2014/main" id="{F23F5447-717A-4759-B215-093232911E19}"/>
              </a:ext>
            </a:extLst>
          </p:cNvPr>
          <p:cNvSpPr txBox="1"/>
          <p:nvPr/>
        </p:nvSpPr>
        <p:spPr>
          <a:xfrm>
            <a:off x="695325" y="1524000"/>
            <a:ext cx="11496675" cy="3831818"/>
          </a:xfrm>
          <a:prstGeom prst="rect">
            <a:avLst/>
          </a:prstGeom>
          <a:noFill/>
        </p:spPr>
        <p:txBody>
          <a:bodyPr wrap="square" rtlCol="0">
            <a:spAutoFit/>
          </a:bodyPr>
          <a:lstStyle/>
          <a:p>
            <a:pPr algn="ctr">
              <a:lnSpc>
                <a:spcPct val="150000"/>
              </a:lnSpc>
            </a:pPr>
            <a:r>
              <a:rPr lang="en-GB" b="1" dirty="0"/>
              <a:t> When the voices of children are heard on the green </a:t>
            </a:r>
            <a:br>
              <a:rPr lang="en-GB" b="1" dirty="0"/>
            </a:br>
            <a:r>
              <a:rPr lang="en-GB" b="1" dirty="0"/>
              <a:t>And </a:t>
            </a:r>
            <a:r>
              <a:rPr lang="en-GB" b="1" dirty="0" err="1"/>
              <a:t>whisp'rings</a:t>
            </a:r>
            <a:r>
              <a:rPr lang="en-GB" b="1" dirty="0"/>
              <a:t> are in the dale, </a:t>
            </a:r>
            <a:br>
              <a:rPr lang="en-GB" b="1" dirty="0"/>
            </a:br>
            <a:r>
              <a:rPr lang="en-GB" b="1" dirty="0"/>
              <a:t>The days of my youth rise fresh in my mind, </a:t>
            </a:r>
            <a:br>
              <a:rPr lang="en-GB" b="1" dirty="0"/>
            </a:br>
            <a:r>
              <a:rPr lang="en-GB" b="1" dirty="0"/>
              <a:t>My face turns green and pale. </a:t>
            </a:r>
            <a:br>
              <a:rPr lang="en-GB" b="1" dirty="0"/>
            </a:br>
            <a:br>
              <a:rPr lang="en-GB" b="1" dirty="0"/>
            </a:br>
            <a:r>
              <a:rPr lang="en-GB" b="1" dirty="0"/>
              <a:t>Then come home, my children, the sun is gone down, </a:t>
            </a:r>
            <a:br>
              <a:rPr lang="en-GB" b="1" dirty="0"/>
            </a:br>
            <a:r>
              <a:rPr lang="en-GB" b="1" dirty="0"/>
              <a:t>And the dews of night arise; </a:t>
            </a:r>
            <a:br>
              <a:rPr lang="en-GB" b="1" dirty="0"/>
            </a:br>
            <a:r>
              <a:rPr lang="en-GB" b="1" dirty="0"/>
              <a:t>Your spring &amp; your day are wasted in play</a:t>
            </a:r>
            <a:br>
              <a:rPr lang="en-GB" b="1" dirty="0"/>
            </a:br>
            <a:r>
              <a:rPr lang="en-GB" b="1" dirty="0"/>
              <a:t>And your winter and night in disguise.</a:t>
            </a:r>
          </a:p>
        </p:txBody>
      </p:sp>
      <p:sp>
        <p:nvSpPr>
          <p:cNvPr id="4" name="TextBox 3">
            <a:extLst>
              <a:ext uri="{FF2B5EF4-FFF2-40B4-BE49-F238E27FC236}">
                <a16:creationId xmlns:a16="http://schemas.microsoft.com/office/drawing/2014/main" id="{8A1E9C7B-78DF-4B23-BE72-2FA5E67B3735}"/>
              </a:ext>
            </a:extLst>
          </p:cNvPr>
          <p:cNvSpPr txBox="1"/>
          <p:nvPr/>
        </p:nvSpPr>
        <p:spPr>
          <a:xfrm>
            <a:off x="809625" y="85725"/>
            <a:ext cx="3924300" cy="369332"/>
          </a:xfrm>
          <a:prstGeom prst="rect">
            <a:avLst/>
          </a:prstGeom>
          <a:noFill/>
        </p:spPr>
        <p:txBody>
          <a:bodyPr wrap="square" rtlCol="0">
            <a:spAutoFit/>
          </a:bodyPr>
          <a:lstStyle/>
          <a:p>
            <a:r>
              <a:rPr lang="en-GB" dirty="0">
                <a:solidFill>
                  <a:srgbClr val="7030A0"/>
                </a:solidFill>
              </a:rPr>
              <a:t>2 symmetrical quatrain stanzas</a:t>
            </a:r>
          </a:p>
        </p:txBody>
      </p:sp>
    </p:spTree>
    <p:extLst>
      <p:ext uri="{BB962C8B-B14F-4D97-AF65-F5344CB8AC3E}">
        <p14:creationId xmlns:p14="http://schemas.microsoft.com/office/powerpoint/2010/main" val="4040627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81C4-9DA8-42CE-8FA0-8F2DDBA375D3}"/>
              </a:ext>
            </a:extLst>
          </p:cNvPr>
          <p:cNvSpPr>
            <a:spLocks noGrp="1"/>
          </p:cNvSpPr>
          <p:nvPr>
            <p:ph type="title"/>
          </p:nvPr>
        </p:nvSpPr>
        <p:spPr>
          <a:xfrm rot="16200000">
            <a:off x="-3190875" y="3190875"/>
            <a:ext cx="6858000" cy="476250"/>
          </a:xfrm>
        </p:spPr>
        <p:txBody>
          <a:bodyPr>
            <a:noAutofit/>
          </a:bodyPr>
          <a:lstStyle/>
          <a:p>
            <a:pPr algn="ctr"/>
            <a:r>
              <a:rPr lang="en-GB" sz="3600" b="1" dirty="0"/>
              <a:t>LEXIS AND SYMBOLS</a:t>
            </a:r>
          </a:p>
        </p:txBody>
      </p:sp>
      <p:sp>
        <p:nvSpPr>
          <p:cNvPr id="3" name="TextBox 2">
            <a:extLst>
              <a:ext uri="{FF2B5EF4-FFF2-40B4-BE49-F238E27FC236}">
                <a16:creationId xmlns:a16="http://schemas.microsoft.com/office/drawing/2014/main" id="{F23F5447-717A-4759-B215-093232911E19}"/>
              </a:ext>
            </a:extLst>
          </p:cNvPr>
          <p:cNvSpPr txBox="1"/>
          <p:nvPr/>
        </p:nvSpPr>
        <p:spPr>
          <a:xfrm>
            <a:off x="695325" y="1524000"/>
            <a:ext cx="11496675" cy="3831818"/>
          </a:xfrm>
          <a:prstGeom prst="rect">
            <a:avLst/>
          </a:prstGeom>
          <a:noFill/>
        </p:spPr>
        <p:txBody>
          <a:bodyPr wrap="square" rtlCol="0">
            <a:spAutoFit/>
          </a:bodyPr>
          <a:lstStyle/>
          <a:p>
            <a:pPr algn="ctr">
              <a:lnSpc>
                <a:spcPct val="150000"/>
              </a:lnSpc>
            </a:pPr>
            <a:r>
              <a:rPr lang="en-GB" b="1" dirty="0"/>
              <a:t> When the voices of children are heard on the </a:t>
            </a:r>
            <a:r>
              <a:rPr lang="en-GB" b="1" dirty="0">
                <a:solidFill>
                  <a:srgbClr val="00B050"/>
                </a:solidFill>
              </a:rPr>
              <a:t>green </a:t>
            </a:r>
            <a:br>
              <a:rPr lang="en-GB" b="1" dirty="0"/>
            </a:br>
            <a:r>
              <a:rPr lang="en-GB" b="1" dirty="0"/>
              <a:t>And </a:t>
            </a:r>
            <a:r>
              <a:rPr lang="en-GB" b="1" dirty="0" err="1">
                <a:solidFill>
                  <a:srgbClr val="7030A0"/>
                </a:solidFill>
              </a:rPr>
              <a:t>whisp'rings</a:t>
            </a:r>
            <a:r>
              <a:rPr lang="en-GB" b="1" dirty="0"/>
              <a:t> are in the </a:t>
            </a:r>
            <a:r>
              <a:rPr lang="en-GB" b="1" dirty="0">
                <a:solidFill>
                  <a:srgbClr val="00B0F0"/>
                </a:solidFill>
              </a:rPr>
              <a:t>dale</a:t>
            </a:r>
            <a:r>
              <a:rPr lang="en-GB" b="1" dirty="0"/>
              <a:t>, </a:t>
            </a:r>
            <a:br>
              <a:rPr lang="en-GB" b="1" dirty="0"/>
            </a:br>
            <a:r>
              <a:rPr lang="en-GB" b="1" dirty="0"/>
              <a:t>The days of my youth rise </a:t>
            </a:r>
            <a:r>
              <a:rPr lang="en-GB" b="1" dirty="0">
                <a:solidFill>
                  <a:srgbClr val="C00000"/>
                </a:solidFill>
              </a:rPr>
              <a:t>fresh</a:t>
            </a:r>
            <a:r>
              <a:rPr lang="en-GB" b="1" dirty="0"/>
              <a:t> in my mind, </a:t>
            </a:r>
            <a:br>
              <a:rPr lang="en-GB" b="1" dirty="0"/>
            </a:br>
            <a:r>
              <a:rPr lang="en-GB" b="1" dirty="0"/>
              <a:t>My face turns </a:t>
            </a:r>
            <a:r>
              <a:rPr lang="en-GB" b="1" dirty="0">
                <a:solidFill>
                  <a:srgbClr val="00B050"/>
                </a:solidFill>
              </a:rPr>
              <a:t>green</a:t>
            </a:r>
            <a:r>
              <a:rPr lang="en-GB" b="1" dirty="0"/>
              <a:t> and pale. </a:t>
            </a:r>
            <a:br>
              <a:rPr lang="en-GB" b="1" dirty="0"/>
            </a:br>
            <a:br>
              <a:rPr lang="en-GB" b="1" dirty="0"/>
            </a:br>
            <a:r>
              <a:rPr lang="en-GB" b="1" dirty="0"/>
              <a:t>Then come home, my children, the sun is gone down, </a:t>
            </a:r>
            <a:br>
              <a:rPr lang="en-GB" b="1" dirty="0"/>
            </a:br>
            <a:r>
              <a:rPr lang="en-GB" b="1" dirty="0"/>
              <a:t>And the dews of night arise; </a:t>
            </a:r>
            <a:br>
              <a:rPr lang="en-GB" b="1" dirty="0"/>
            </a:br>
            <a:r>
              <a:rPr lang="en-GB" b="1" dirty="0"/>
              <a:t>Your spring &amp; your day are wasted in play</a:t>
            </a:r>
            <a:br>
              <a:rPr lang="en-GB" b="1" dirty="0"/>
            </a:br>
            <a:r>
              <a:rPr lang="en-GB" b="1" dirty="0"/>
              <a:t>And your winter and night in disguise.</a:t>
            </a:r>
          </a:p>
        </p:txBody>
      </p:sp>
      <p:sp>
        <p:nvSpPr>
          <p:cNvPr id="4" name="TextBox 3">
            <a:extLst>
              <a:ext uri="{FF2B5EF4-FFF2-40B4-BE49-F238E27FC236}">
                <a16:creationId xmlns:a16="http://schemas.microsoft.com/office/drawing/2014/main" id="{AE65F362-9CBB-48DA-A737-0BD8B34DFA8C}"/>
              </a:ext>
            </a:extLst>
          </p:cNvPr>
          <p:cNvSpPr txBox="1"/>
          <p:nvPr/>
        </p:nvSpPr>
        <p:spPr>
          <a:xfrm>
            <a:off x="8401050" y="886420"/>
            <a:ext cx="2514600" cy="923330"/>
          </a:xfrm>
          <a:prstGeom prst="rect">
            <a:avLst/>
          </a:prstGeom>
          <a:noFill/>
        </p:spPr>
        <p:txBody>
          <a:bodyPr wrap="square" rtlCol="0">
            <a:spAutoFit/>
          </a:bodyPr>
          <a:lstStyle/>
          <a:p>
            <a:pPr algn="ctr"/>
            <a:r>
              <a:rPr lang="en-GB" sz="1200" dirty="0">
                <a:solidFill>
                  <a:srgbClr val="00B050"/>
                </a:solidFill>
              </a:rPr>
              <a:t>Denotes the freshness and fertility of the land and the children - represents freedom and growth</a:t>
            </a:r>
          </a:p>
          <a:p>
            <a:endParaRPr lang="en-GB" dirty="0"/>
          </a:p>
        </p:txBody>
      </p:sp>
      <p:sp>
        <p:nvSpPr>
          <p:cNvPr id="5" name="TextBox 4">
            <a:extLst>
              <a:ext uri="{FF2B5EF4-FFF2-40B4-BE49-F238E27FC236}">
                <a16:creationId xmlns:a16="http://schemas.microsoft.com/office/drawing/2014/main" id="{D728B2BD-72A9-408D-B6AB-5DB72084F705}"/>
              </a:ext>
            </a:extLst>
          </p:cNvPr>
          <p:cNvSpPr txBox="1"/>
          <p:nvPr/>
        </p:nvSpPr>
        <p:spPr>
          <a:xfrm>
            <a:off x="3929062" y="3175352"/>
            <a:ext cx="3531394" cy="738664"/>
          </a:xfrm>
          <a:prstGeom prst="rect">
            <a:avLst/>
          </a:prstGeom>
          <a:noFill/>
        </p:spPr>
        <p:txBody>
          <a:bodyPr wrap="square" rtlCol="0">
            <a:spAutoFit/>
          </a:bodyPr>
          <a:lstStyle/>
          <a:p>
            <a:pPr algn="ctr"/>
            <a:r>
              <a:rPr lang="en-GB" sz="1200" dirty="0">
                <a:solidFill>
                  <a:srgbClr val="00B050"/>
                </a:solidFill>
              </a:rPr>
              <a:t>Refers to jealousy, which leads to stagnation and constraint.... Also refers to sickness</a:t>
            </a:r>
          </a:p>
          <a:p>
            <a:endParaRPr lang="en-GB" dirty="0"/>
          </a:p>
        </p:txBody>
      </p:sp>
      <p:sp>
        <p:nvSpPr>
          <p:cNvPr id="6" name="TextBox 5">
            <a:extLst>
              <a:ext uri="{FF2B5EF4-FFF2-40B4-BE49-F238E27FC236}">
                <a16:creationId xmlns:a16="http://schemas.microsoft.com/office/drawing/2014/main" id="{7C5BEF38-B611-49B5-AFDC-78D9E2625DF6}"/>
              </a:ext>
            </a:extLst>
          </p:cNvPr>
          <p:cNvSpPr txBox="1"/>
          <p:nvPr/>
        </p:nvSpPr>
        <p:spPr>
          <a:xfrm>
            <a:off x="7841456" y="2806273"/>
            <a:ext cx="3531394" cy="646331"/>
          </a:xfrm>
          <a:prstGeom prst="rect">
            <a:avLst/>
          </a:prstGeom>
          <a:noFill/>
        </p:spPr>
        <p:txBody>
          <a:bodyPr wrap="square" rtlCol="0">
            <a:spAutoFit/>
          </a:bodyPr>
          <a:lstStyle/>
          <a:p>
            <a:pPr algn="ctr"/>
            <a:r>
              <a:rPr lang="en-GB" sz="1200" dirty="0">
                <a:solidFill>
                  <a:srgbClr val="C00000"/>
                </a:solidFill>
              </a:rPr>
              <a:t>Ambiguous and ironic. The memories come ‘fresh' in so far as they come repeatedly -not fresh and full of life. They are often-visited and devoid of life</a:t>
            </a:r>
            <a:r>
              <a:rPr lang="en-GB" sz="1200" dirty="0"/>
              <a:t>.</a:t>
            </a:r>
          </a:p>
        </p:txBody>
      </p:sp>
      <p:sp>
        <p:nvSpPr>
          <p:cNvPr id="7" name="TextBox 6">
            <a:extLst>
              <a:ext uri="{FF2B5EF4-FFF2-40B4-BE49-F238E27FC236}">
                <a16:creationId xmlns:a16="http://schemas.microsoft.com/office/drawing/2014/main" id="{5D7AD5CD-6BB8-4D5D-A174-F583985FBC97}"/>
              </a:ext>
            </a:extLst>
          </p:cNvPr>
          <p:cNvSpPr txBox="1"/>
          <p:nvPr/>
        </p:nvSpPr>
        <p:spPr>
          <a:xfrm>
            <a:off x="8838565" y="1892513"/>
            <a:ext cx="2658110" cy="830997"/>
          </a:xfrm>
          <a:prstGeom prst="rect">
            <a:avLst/>
          </a:prstGeom>
          <a:noFill/>
        </p:spPr>
        <p:txBody>
          <a:bodyPr wrap="square" rtlCol="0">
            <a:spAutoFit/>
          </a:bodyPr>
          <a:lstStyle/>
          <a:p>
            <a:r>
              <a:rPr lang="en-GB" sz="1200" dirty="0">
                <a:solidFill>
                  <a:srgbClr val="00B0F0"/>
                </a:solidFill>
              </a:rPr>
              <a:t>The literal and moral ‘high ground' of Nurse's Song (I) (where ‘laughing is heard on the hill') is exchanged for shady goings on in the dale/valley</a:t>
            </a:r>
          </a:p>
        </p:txBody>
      </p:sp>
      <p:sp>
        <p:nvSpPr>
          <p:cNvPr id="8" name="TextBox 7">
            <a:extLst>
              <a:ext uri="{FF2B5EF4-FFF2-40B4-BE49-F238E27FC236}">
                <a16:creationId xmlns:a16="http://schemas.microsoft.com/office/drawing/2014/main" id="{97C2026B-F991-4282-91EA-850F769ED924}"/>
              </a:ext>
            </a:extLst>
          </p:cNvPr>
          <p:cNvSpPr txBox="1"/>
          <p:nvPr/>
        </p:nvSpPr>
        <p:spPr>
          <a:xfrm>
            <a:off x="1353187" y="1905773"/>
            <a:ext cx="3105149" cy="1200329"/>
          </a:xfrm>
          <a:prstGeom prst="rect">
            <a:avLst/>
          </a:prstGeom>
          <a:noFill/>
        </p:spPr>
        <p:txBody>
          <a:bodyPr wrap="square" rtlCol="0">
            <a:spAutoFit/>
          </a:bodyPr>
          <a:lstStyle/>
          <a:p>
            <a:r>
              <a:rPr lang="en-GB" sz="1200" dirty="0">
                <a:solidFill>
                  <a:srgbClr val="7030A0"/>
                </a:solidFill>
              </a:rPr>
              <a:t>Evocative term:</a:t>
            </a:r>
          </a:p>
          <a:p>
            <a:r>
              <a:rPr lang="en-GB" sz="1200" dirty="0">
                <a:solidFill>
                  <a:srgbClr val="7030A0"/>
                </a:solidFill>
              </a:rPr>
              <a:t>Children- full of fun- create the Nurse's jealousy because they have a life apart from hers</a:t>
            </a:r>
          </a:p>
          <a:p>
            <a:r>
              <a:rPr lang="en-GB" sz="1200" dirty="0">
                <a:solidFill>
                  <a:srgbClr val="7030A0"/>
                </a:solidFill>
              </a:rPr>
              <a:t>Older children engaged in illicit activities- loss of innocence</a:t>
            </a:r>
          </a:p>
        </p:txBody>
      </p:sp>
      <p:sp>
        <p:nvSpPr>
          <p:cNvPr id="9" name="TextBox 8">
            <a:extLst>
              <a:ext uri="{FF2B5EF4-FFF2-40B4-BE49-F238E27FC236}">
                <a16:creationId xmlns:a16="http://schemas.microsoft.com/office/drawing/2014/main" id="{90535064-A679-4091-95D7-F9432FE05E55}"/>
              </a:ext>
            </a:extLst>
          </p:cNvPr>
          <p:cNvSpPr txBox="1"/>
          <p:nvPr/>
        </p:nvSpPr>
        <p:spPr>
          <a:xfrm>
            <a:off x="2005012" y="1385500"/>
            <a:ext cx="2433638" cy="276999"/>
          </a:xfrm>
          <a:prstGeom prst="rect">
            <a:avLst/>
          </a:prstGeom>
          <a:noFill/>
        </p:spPr>
        <p:txBody>
          <a:bodyPr wrap="square" rtlCol="0">
            <a:spAutoFit/>
          </a:bodyPr>
          <a:lstStyle/>
          <a:p>
            <a:r>
              <a:rPr lang="en-GB" sz="1200" dirty="0">
                <a:solidFill>
                  <a:srgbClr val="7030A0"/>
                </a:solidFill>
              </a:rPr>
              <a:t>Sounds are secretive and covert</a:t>
            </a:r>
          </a:p>
        </p:txBody>
      </p:sp>
    </p:spTree>
    <p:extLst>
      <p:ext uri="{BB962C8B-B14F-4D97-AF65-F5344CB8AC3E}">
        <p14:creationId xmlns:p14="http://schemas.microsoft.com/office/powerpoint/2010/main" val="3617298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81C4-9DA8-42CE-8FA0-8F2DDBA375D3}"/>
              </a:ext>
            </a:extLst>
          </p:cNvPr>
          <p:cNvSpPr>
            <a:spLocks noGrp="1"/>
          </p:cNvSpPr>
          <p:nvPr>
            <p:ph type="title"/>
          </p:nvPr>
        </p:nvSpPr>
        <p:spPr>
          <a:xfrm rot="16200000">
            <a:off x="-3190875" y="3190875"/>
            <a:ext cx="6858000" cy="476250"/>
          </a:xfrm>
        </p:spPr>
        <p:txBody>
          <a:bodyPr>
            <a:noAutofit/>
          </a:bodyPr>
          <a:lstStyle/>
          <a:p>
            <a:pPr algn="ctr"/>
            <a:r>
              <a:rPr lang="en-GB" sz="3600" b="1" dirty="0"/>
              <a:t>IMAGRY AND SYMBOLISM</a:t>
            </a:r>
          </a:p>
        </p:txBody>
      </p:sp>
      <p:sp>
        <p:nvSpPr>
          <p:cNvPr id="3" name="TextBox 2">
            <a:extLst>
              <a:ext uri="{FF2B5EF4-FFF2-40B4-BE49-F238E27FC236}">
                <a16:creationId xmlns:a16="http://schemas.microsoft.com/office/drawing/2014/main" id="{F23F5447-717A-4759-B215-093232911E19}"/>
              </a:ext>
            </a:extLst>
          </p:cNvPr>
          <p:cNvSpPr txBox="1"/>
          <p:nvPr/>
        </p:nvSpPr>
        <p:spPr>
          <a:xfrm>
            <a:off x="695325" y="1524000"/>
            <a:ext cx="11496675" cy="3831818"/>
          </a:xfrm>
          <a:prstGeom prst="rect">
            <a:avLst/>
          </a:prstGeom>
          <a:noFill/>
        </p:spPr>
        <p:txBody>
          <a:bodyPr wrap="square" rtlCol="0">
            <a:spAutoFit/>
          </a:bodyPr>
          <a:lstStyle/>
          <a:p>
            <a:pPr algn="ctr">
              <a:lnSpc>
                <a:spcPct val="150000"/>
              </a:lnSpc>
            </a:pPr>
            <a:r>
              <a:rPr lang="en-GB" b="1" dirty="0"/>
              <a:t> When the voices of children are heard on the green </a:t>
            </a:r>
            <a:br>
              <a:rPr lang="en-GB" b="1" dirty="0"/>
            </a:br>
            <a:r>
              <a:rPr lang="en-GB" b="1" dirty="0"/>
              <a:t>And </a:t>
            </a:r>
            <a:r>
              <a:rPr lang="en-GB" b="1" dirty="0" err="1">
                <a:solidFill>
                  <a:srgbClr val="C00000"/>
                </a:solidFill>
              </a:rPr>
              <a:t>whisp'rings</a:t>
            </a:r>
            <a:r>
              <a:rPr lang="en-GB" b="1" dirty="0"/>
              <a:t> are in the dale, </a:t>
            </a:r>
            <a:br>
              <a:rPr lang="en-GB" b="1" dirty="0"/>
            </a:br>
            <a:r>
              <a:rPr lang="en-GB" b="1" dirty="0"/>
              <a:t>The days of my youth rise fresh in my mind, </a:t>
            </a:r>
            <a:br>
              <a:rPr lang="en-GB" b="1" dirty="0"/>
            </a:br>
            <a:r>
              <a:rPr lang="en-GB" b="1" dirty="0"/>
              <a:t>My face turns green and pale. </a:t>
            </a:r>
            <a:br>
              <a:rPr lang="en-GB" b="1" dirty="0"/>
            </a:br>
            <a:br>
              <a:rPr lang="en-GB" b="1" dirty="0"/>
            </a:br>
            <a:r>
              <a:rPr lang="en-GB" b="1" dirty="0"/>
              <a:t>Then come home, my children, the sun is gone down, </a:t>
            </a:r>
            <a:br>
              <a:rPr lang="en-GB" b="1" dirty="0"/>
            </a:br>
            <a:r>
              <a:rPr lang="en-GB" b="1" dirty="0"/>
              <a:t>And the dews of night arise; </a:t>
            </a:r>
            <a:br>
              <a:rPr lang="en-GB" b="1" dirty="0"/>
            </a:br>
            <a:r>
              <a:rPr lang="en-GB" b="1" dirty="0"/>
              <a:t>Your spring &amp; your day are wasted in play</a:t>
            </a:r>
            <a:br>
              <a:rPr lang="en-GB" b="1" dirty="0"/>
            </a:br>
            <a:r>
              <a:rPr lang="en-GB" b="1" dirty="0"/>
              <a:t>And your winter and night in </a:t>
            </a:r>
            <a:r>
              <a:rPr lang="en-GB" b="1" dirty="0">
                <a:solidFill>
                  <a:srgbClr val="C00000"/>
                </a:solidFill>
              </a:rPr>
              <a:t>disguise.</a:t>
            </a:r>
          </a:p>
        </p:txBody>
      </p:sp>
      <p:sp>
        <p:nvSpPr>
          <p:cNvPr id="4" name="TextBox 3">
            <a:extLst>
              <a:ext uri="{FF2B5EF4-FFF2-40B4-BE49-F238E27FC236}">
                <a16:creationId xmlns:a16="http://schemas.microsoft.com/office/drawing/2014/main" id="{0C4BF6FD-1584-46C0-BCB8-68EDD7EB3FD5}"/>
              </a:ext>
            </a:extLst>
          </p:cNvPr>
          <p:cNvSpPr txBox="1"/>
          <p:nvPr/>
        </p:nvSpPr>
        <p:spPr>
          <a:xfrm>
            <a:off x="828675" y="133350"/>
            <a:ext cx="3105150" cy="5909310"/>
          </a:xfrm>
          <a:prstGeom prst="rect">
            <a:avLst/>
          </a:prstGeom>
          <a:noFill/>
        </p:spPr>
        <p:txBody>
          <a:bodyPr wrap="square" rtlCol="0">
            <a:spAutoFit/>
          </a:bodyPr>
          <a:lstStyle/>
          <a:p>
            <a:r>
              <a:rPr lang="en-GB" dirty="0">
                <a:solidFill>
                  <a:srgbClr val="7030A0"/>
                </a:solidFill>
              </a:rPr>
              <a:t>The nurse- Used to represent the caring and nurturing capacity within human beings. Can be used to protect the freedom of what is carefree, innocent and vulnerable. Ideally the nurse delights in their charge and has no desire to repress or rule but this capacity can also be distorted into a desire to control and devour what is carefree and vulnerable. </a:t>
            </a:r>
          </a:p>
          <a:p>
            <a:r>
              <a:rPr lang="en-GB" dirty="0">
                <a:solidFill>
                  <a:srgbClr val="7030A0"/>
                </a:solidFill>
              </a:rPr>
              <a:t>-Quasi-parental figure, deliberately inhibits and represses the children. She uses the authority of a society based on external authority figures and laws to mask jealousy and cruelty as ‘love'.</a:t>
            </a:r>
          </a:p>
          <a:p>
            <a:endParaRPr lang="en-GB" dirty="0">
              <a:solidFill>
                <a:srgbClr val="7030A0"/>
              </a:solidFill>
            </a:endParaRPr>
          </a:p>
        </p:txBody>
      </p:sp>
      <p:sp>
        <p:nvSpPr>
          <p:cNvPr id="5" name="Rectangle 4">
            <a:extLst>
              <a:ext uri="{FF2B5EF4-FFF2-40B4-BE49-F238E27FC236}">
                <a16:creationId xmlns:a16="http://schemas.microsoft.com/office/drawing/2014/main" id="{F5054FCA-6EDC-41EF-B78C-475F7E3BFAE9}"/>
              </a:ext>
            </a:extLst>
          </p:cNvPr>
          <p:cNvSpPr/>
          <p:nvPr/>
        </p:nvSpPr>
        <p:spPr>
          <a:xfrm>
            <a:off x="9067800" y="2499151"/>
            <a:ext cx="3000375" cy="4247317"/>
          </a:xfrm>
          <a:prstGeom prst="rect">
            <a:avLst/>
          </a:prstGeom>
        </p:spPr>
        <p:txBody>
          <a:bodyPr wrap="square">
            <a:spAutoFit/>
          </a:bodyPr>
          <a:lstStyle/>
          <a:p>
            <a:r>
              <a:rPr lang="en-GB" dirty="0">
                <a:solidFill>
                  <a:srgbClr val="C00000"/>
                </a:solidFill>
              </a:rPr>
              <a:t> Disguise, idea of concealment has already been hinted at in ‘whisperings' and is the product of experience rather than innocence. From the Nurse's bitter perspective, even the ‘purity' of childhood is a pretence. Alternatively, she might be reflecting on her adult self (in the ‘winter' of her life) and the necessity of concealment of the true self in order to function socially.</a:t>
            </a:r>
          </a:p>
        </p:txBody>
      </p:sp>
    </p:spTree>
    <p:extLst>
      <p:ext uri="{BB962C8B-B14F-4D97-AF65-F5344CB8AC3E}">
        <p14:creationId xmlns:p14="http://schemas.microsoft.com/office/powerpoint/2010/main" val="58884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Phonology</a:t>
            </a:r>
          </a:p>
        </p:txBody>
      </p:sp>
      <p:sp>
        <p:nvSpPr>
          <p:cNvPr id="3" name="Content Placeholder 2"/>
          <p:cNvSpPr>
            <a:spLocks noGrp="1"/>
          </p:cNvSpPr>
          <p:nvPr>
            <p:ph idx="1"/>
          </p:nvPr>
        </p:nvSpPr>
        <p:spPr>
          <a:xfrm>
            <a:off x="361508" y="2339163"/>
            <a:ext cx="10802678" cy="3680637"/>
          </a:xfrm>
        </p:spPr>
        <p:txBody>
          <a:bodyPr/>
          <a:lstStyle/>
          <a:p>
            <a:r>
              <a:rPr lang="en-US" dirty="0"/>
              <a:t>Blake uses many soft sounding and fricative language within the first stanza. </a:t>
            </a:r>
          </a:p>
          <a:p>
            <a:r>
              <a:rPr lang="en-US" dirty="0"/>
              <a:t>Words such as ‘Sun’, ’Sound’, ‘Spring’, ‘Thrush’ ‘Sing’. This further reinforces the light hearted tone as the innocent children are described playing on the green. It gives us a sense of calmness and tranquility.</a:t>
            </a:r>
          </a:p>
          <a:p>
            <a:r>
              <a:rPr lang="en-US" dirty="0"/>
              <a:t>However as the poem progresses, we notice Blake uses more harsh sounding, glottal and plosive language which produces a negative feel from the text.</a:t>
            </a:r>
          </a:p>
          <a:p>
            <a:r>
              <a:rPr lang="en-US" dirty="0"/>
              <a:t>Words such as ‘Does’ ’Oak’ ‘Folk’ ‘Darkening’ gives the second part of the poem a sense of negativity and melancholy which is another determining factor that highlights this shift in atmospheric mood and tone from happiness to sorrow.</a:t>
            </a:r>
          </a:p>
          <a:p>
            <a:endParaRPr lang="en-US" dirty="0"/>
          </a:p>
        </p:txBody>
      </p:sp>
    </p:spTree>
    <p:extLst>
      <p:ext uri="{BB962C8B-B14F-4D97-AF65-F5344CB8AC3E}">
        <p14:creationId xmlns:p14="http://schemas.microsoft.com/office/powerpoint/2010/main" val="195538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81C4-9DA8-42CE-8FA0-8F2DDBA375D3}"/>
              </a:ext>
            </a:extLst>
          </p:cNvPr>
          <p:cNvSpPr>
            <a:spLocks noGrp="1"/>
          </p:cNvSpPr>
          <p:nvPr>
            <p:ph type="title"/>
          </p:nvPr>
        </p:nvSpPr>
        <p:spPr>
          <a:xfrm rot="16200000">
            <a:off x="-3190875" y="3190875"/>
            <a:ext cx="6858000" cy="476250"/>
          </a:xfrm>
        </p:spPr>
        <p:txBody>
          <a:bodyPr>
            <a:noAutofit/>
          </a:bodyPr>
          <a:lstStyle/>
          <a:p>
            <a:pPr algn="ctr"/>
            <a:r>
              <a:rPr lang="en-GB" sz="3600" b="1" dirty="0"/>
              <a:t>RHYME AND RHYTHM</a:t>
            </a:r>
          </a:p>
        </p:txBody>
      </p:sp>
      <p:sp>
        <p:nvSpPr>
          <p:cNvPr id="3" name="TextBox 2">
            <a:extLst>
              <a:ext uri="{FF2B5EF4-FFF2-40B4-BE49-F238E27FC236}">
                <a16:creationId xmlns:a16="http://schemas.microsoft.com/office/drawing/2014/main" id="{F23F5447-717A-4759-B215-093232911E19}"/>
              </a:ext>
            </a:extLst>
          </p:cNvPr>
          <p:cNvSpPr txBox="1"/>
          <p:nvPr/>
        </p:nvSpPr>
        <p:spPr>
          <a:xfrm>
            <a:off x="695325" y="1524000"/>
            <a:ext cx="11496675" cy="3831818"/>
          </a:xfrm>
          <a:prstGeom prst="rect">
            <a:avLst/>
          </a:prstGeom>
          <a:noFill/>
        </p:spPr>
        <p:txBody>
          <a:bodyPr wrap="square" rtlCol="0">
            <a:spAutoFit/>
          </a:bodyPr>
          <a:lstStyle/>
          <a:p>
            <a:pPr algn="ctr">
              <a:lnSpc>
                <a:spcPct val="150000"/>
              </a:lnSpc>
            </a:pPr>
            <a:r>
              <a:rPr lang="en-GB" b="1" dirty="0"/>
              <a:t> When the voices of children are heard on the green </a:t>
            </a:r>
            <a:br>
              <a:rPr lang="en-GB" b="1" dirty="0"/>
            </a:br>
            <a:r>
              <a:rPr lang="en-GB" b="1" dirty="0"/>
              <a:t>And </a:t>
            </a:r>
            <a:r>
              <a:rPr lang="en-GB" b="1" dirty="0" err="1"/>
              <a:t>whisp'rings</a:t>
            </a:r>
            <a:r>
              <a:rPr lang="en-GB" b="1" dirty="0"/>
              <a:t> are in the dale, </a:t>
            </a:r>
            <a:br>
              <a:rPr lang="en-GB" b="1" dirty="0"/>
            </a:br>
            <a:r>
              <a:rPr lang="en-GB" b="1" dirty="0"/>
              <a:t>The days of my youth rise fresh in my mind, </a:t>
            </a:r>
            <a:br>
              <a:rPr lang="en-GB" b="1" dirty="0"/>
            </a:br>
            <a:r>
              <a:rPr lang="en-GB" b="1" dirty="0"/>
              <a:t>My face turns green and pale. </a:t>
            </a:r>
            <a:br>
              <a:rPr lang="en-GB" b="1" dirty="0"/>
            </a:br>
            <a:br>
              <a:rPr lang="en-GB" b="1" dirty="0"/>
            </a:br>
            <a:r>
              <a:rPr lang="en-GB" b="1" dirty="0"/>
              <a:t>Then come home, my children, the sun is gone down, </a:t>
            </a:r>
            <a:br>
              <a:rPr lang="en-GB" b="1" dirty="0"/>
            </a:br>
            <a:r>
              <a:rPr lang="en-GB" b="1" dirty="0"/>
              <a:t>And the dews of night arise; </a:t>
            </a:r>
            <a:br>
              <a:rPr lang="en-GB" b="1" dirty="0"/>
            </a:br>
            <a:r>
              <a:rPr lang="en-GB" b="1" dirty="0"/>
              <a:t>Your spring &amp; your </a:t>
            </a:r>
            <a:r>
              <a:rPr lang="en-GB" b="1" dirty="0">
                <a:solidFill>
                  <a:srgbClr val="00B050"/>
                </a:solidFill>
              </a:rPr>
              <a:t>day</a:t>
            </a:r>
            <a:r>
              <a:rPr lang="en-GB" b="1" dirty="0"/>
              <a:t> are wasted in </a:t>
            </a:r>
            <a:r>
              <a:rPr lang="en-GB" b="1" dirty="0">
                <a:solidFill>
                  <a:srgbClr val="00B050"/>
                </a:solidFill>
              </a:rPr>
              <a:t>play</a:t>
            </a:r>
            <a:br>
              <a:rPr lang="en-GB" b="1" dirty="0"/>
            </a:br>
            <a:r>
              <a:rPr lang="en-GB" b="1" dirty="0"/>
              <a:t>And your winter and night in disguise.</a:t>
            </a:r>
          </a:p>
        </p:txBody>
      </p:sp>
      <p:sp>
        <p:nvSpPr>
          <p:cNvPr id="5" name="TextBox 4">
            <a:extLst>
              <a:ext uri="{FF2B5EF4-FFF2-40B4-BE49-F238E27FC236}">
                <a16:creationId xmlns:a16="http://schemas.microsoft.com/office/drawing/2014/main" id="{36402323-D46E-4803-80E0-D50CB5A3E3D0}"/>
              </a:ext>
            </a:extLst>
          </p:cNvPr>
          <p:cNvSpPr txBox="1"/>
          <p:nvPr/>
        </p:nvSpPr>
        <p:spPr>
          <a:xfrm>
            <a:off x="1066800" y="152400"/>
            <a:ext cx="4867275" cy="1200329"/>
          </a:xfrm>
          <a:prstGeom prst="rect">
            <a:avLst/>
          </a:prstGeom>
          <a:noFill/>
        </p:spPr>
        <p:txBody>
          <a:bodyPr wrap="square" rtlCol="0">
            <a:spAutoFit/>
          </a:bodyPr>
          <a:lstStyle/>
          <a:p>
            <a:r>
              <a:rPr lang="en-GB" dirty="0">
                <a:solidFill>
                  <a:srgbClr val="0070C0"/>
                </a:solidFill>
              </a:rPr>
              <a:t>Anapaestic metre lines 1, 5, and 8 creates a jauntiness that is undercut by the content and tone of the poem, particularly by the heavy iambs of line 4.</a:t>
            </a:r>
          </a:p>
        </p:txBody>
      </p:sp>
      <p:sp>
        <p:nvSpPr>
          <p:cNvPr id="6" name="Rectangle 5">
            <a:extLst>
              <a:ext uri="{FF2B5EF4-FFF2-40B4-BE49-F238E27FC236}">
                <a16:creationId xmlns:a16="http://schemas.microsoft.com/office/drawing/2014/main" id="{3B6672F3-9ADF-4AB0-83C0-D762240CDBE5}"/>
              </a:ext>
            </a:extLst>
          </p:cNvPr>
          <p:cNvSpPr/>
          <p:nvPr/>
        </p:nvSpPr>
        <p:spPr>
          <a:xfrm>
            <a:off x="8791575" y="4210050"/>
            <a:ext cx="3257550" cy="2570840"/>
          </a:xfrm>
          <a:prstGeom prst="rect">
            <a:avLst/>
          </a:prstGeom>
        </p:spPr>
        <p:txBody>
          <a:bodyPr wrap="square">
            <a:spAutoFit/>
          </a:bodyPr>
          <a:lstStyle/>
          <a:p>
            <a:r>
              <a:rPr lang="en-GB" dirty="0">
                <a:solidFill>
                  <a:srgbClr val="00B050"/>
                </a:solidFill>
              </a:rPr>
              <a:t>nurse's denial of life is underlined by the internal rhyme in the third line of stanza two, which contrasts the two sentiments. The overall effect is to give the statement the weight of an undeniable maxim, which the repeated ‘and's reinforce.</a:t>
            </a:r>
          </a:p>
        </p:txBody>
      </p:sp>
    </p:spTree>
    <p:extLst>
      <p:ext uri="{BB962C8B-B14F-4D97-AF65-F5344CB8AC3E}">
        <p14:creationId xmlns:p14="http://schemas.microsoft.com/office/powerpoint/2010/main" val="3662519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81C4-9DA8-42CE-8FA0-8F2DDBA375D3}"/>
              </a:ext>
            </a:extLst>
          </p:cNvPr>
          <p:cNvSpPr>
            <a:spLocks noGrp="1"/>
          </p:cNvSpPr>
          <p:nvPr>
            <p:ph type="title"/>
          </p:nvPr>
        </p:nvSpPr>
        <p:spPr>
          <a:xfrm rot="16200000">
            <a:off x="-3190875" y="3190875"/>
            <a:ext cx="6858000" cy="476250"/>
          </a:xfrm>
        </p:spPr>
        <p:txBody>
          <a:bodyPr>
            <a:noAutofit/>
          </a:bodyPr>
          <a:lstStyle/>
          <a:p>
            <a:pPr algn="ctr"/>
            <a:r>
              <a:rPr lang="en-GB" sz="3600" b="1" dirty="0"/>
              <a:t>TONE</a:t>
            </a:r>
          </a:p>
        </p:txBody>
      </p:sp>
      <p:sp>
        <p:nvSpPr>
          <p:cNvPr id="3" name="TextBox 2">
            <a:extLst>
              <a:ext uri="{FF2B5EF4-FFF2-40B4-BE49-F238E27FC236}">
                <a16:creationId xmlns:a16="http://schemas.microsoft.com/office/drawing/2014/main" id="{F23F5447-717A-4759-B215-093232911E19}"/>
              </a:ext>
            </a:extLst>
          </p:cNvPr>
          <p:cNvSpPr txBox="1"/>
          <p:nvPr/>
        </p:nvSpPr>
        <p:spPr>
          <a:xfrm>
            <a:off x="695325" y="1524000"/>
            <a:ext cx="11496675" cy="3831818"/>
          </a:xfrm>
          <a:prstGeom prst="rect">
            <a:avLst/>
          </a:prstGeom>
          <a:noFill/>
        </p:spPr>
        <p:txBody>
          <a:bodyPr wrap="square" rtlCol="0">
            <a:spAutoFit/>
          </a:bodyPr>
          <a:lstStyle/>
          <a:p>
            <a:pPr algn="ctr">
              <a:lnSpc>
                <a:spcPct val="150000"/>
              </a:lnSpc>
            </a:pPr>
            <a:r>
              <a:rPr lang="en-GB" b="1" dirty="0"/>
              <a:t> When the voices of children are heard on the green </a:t>
            </a:r>
            <a:br>
              <a:rPr lang="en-GB" b="1" dirty="0"/>
            </a:br>
            <a:r>
              <a:rPr lang="en-GB" b="1" dirty="0"/>
              <a:t>And </a:t>
            </a:r>
            <a:r>
              <a:rPr lang="en-GB" b="1" dirty="0" err="1"/>
              <a:t>whisp'rings</a:t>
            </a:r>
            <a:r>
              <a:rPr lang="en-GB" b="1" dirty="0"/>
              <a:t> are in the dale, </a:t>
            </a:r>
            <a:br>
              <a:rPr lang="en-GB" b="1" dirty="0"/>
            </a:br>
            <a:r>
              <a:rPr lang="en-GB" b="1" dirty="0"/>
              <a:t>The days of my youth rise fresh in my mind, </a:t>
            </a:r>
            <a:br>
              <a:rPr lang="en-GB" b="1" dirty="0"/>
            </a:br>
            <a:r>
              <a:rPr lang="en-GB" b="1" dirty="0"/>
              <a:t>My face turns green and pale. </a:t>
            </a:r>
            <a:br>
              <a:rPr lang="en-GB" b="1" dirty="0"/>
            </a:br>
            <a:br>
              <a:rPr lang="en-GB" b="1" dirty="0"/>
            </a:br>
            <a:r>
              <a:rPr lang="en-GB" b="1" dirty="0"/>
              <a:t>Then come home, my children, the sun is gone down, </a:t>
            </a:r>
            <a:br>
              <a:rPr lang="en-GB" b="1" dirty="0"/>
            </a:br>
            <a:r>
              <a:rPr lang="en-GB" b="1" dirty="0"/>
              <a:t>And the dews of night arise; </a:t>
            </a:r>
            <a:br>
              <a:rPr lang="en-GB" b="1" dirty="0"/>
            </a:br>
            <a:r>
              <a:rPr lang="en-GB" b="1" dirty="0"/>
              <a:t>Your spring &amp; your day are wasted in play</a:t>
            </a:r>
            <a:br>
              <a:rPr lang="en-GB" b="1" dirty="0"/>
            </a:br>
            <a:r>
              <a:rPr lang="en-GB" b="1" dirty="0"/>
              <a:t>And your winter and night in </a:t>
            </a:r>
            <a:r>
              <a:rPr lang="en-GB" b="1" dirty="0">
                <a:solidFill>
                  <a:srgbClr val="0070C0"/>
                </a:solidFill>
              </a:rPr>
              <a:t>disguise</a:t>
            </a:r>
            <a:r>
              <a:rPr lang="en-GB" b="1" dirty="0"/>
              <a:t>.</a:t>
            </a:r>
          </a:p>
        </p:txBody>
      </p:sp>
      <p:sp>
        <p:nvSpPr>
          <p:cNvPr id="4" name="TextBox 3">
            <a:extLst>
              <a:ext uri="{FF2B5EF4-FFF2-40B4-BE49-F238E27FC236}">
                <a16:creationId xmlns:a16="http://schemas.microsoft.com/office/drawing/2014/main" id="{2787F999-9CA7-42C9-9825-949ECFC6DDB0}"/>
              </a:ext>
            </a:extLst>
          </p:cNvPr>
          <p:cNvSpPr txBox="1"/>
          <p:nvPr/>
        </p:nvSpPr>
        <p:spPr>
          <a:xfrm>
            <a:off x="809625" y="171450"/>
            <a:ext cx="5286375" cy="1200329"/>
          </a:xfrm>
          <a:prstGeom prst="rect">
            <a:avLst/>
          </a:prstGeom>
          <a:noFill/>
        </p:spPr>
        <p:txBody>
          <a:bodyPr wrap="square" rtlCol="0">
            <a:spAutoFit/>
          </a:bodyPr>
          <a:lstStyle/>
          <a:p>
            <a:r>
              <a:rPr lang="en-GB" dirty="0">
                <a:solidFill>
                  <a:srgbClr val="C00000"/>
                </a:solidFill>
              </a:rPr>
              <a:t>Sounds song like however the words embedded in the poem have darker meanings which could represent the corruption that is oppressing </a:t>
            </a:r>
            <a:r>
              <a:rPr lang="en-GB" dirty="0" err="1">
                <a:solidFill>
                  <a:srgbClr val="C00000"/>
                </a:solidFill>
              </a:rPr>
              <a:t>childrens</a:t>
            </a:r>
            <a:r>
              <a:rPr lang="en-GB" dirty="0">
                <a:solidFill>
                  <a:srgbClr val="C00000"/>
                </a:solidFill>
              </a:rPr>
              <a:t> freedom to play and express their </a:t>
            </a:r>
            <a:r>
              <a:rPr lang="en-GB" dirty="0" err="1">
                <a:solidFill>
                  <a:srgbClr val="C00000"/>
                </a:solidFill>
              </a:rPr>
              <a:t>inate</a:t>
            </a:r>
            <a:r>
              <a:rPr lang="en-GB" dirty="0">
                <a:solidFill>
                  <a:srgbClr val="C00000"/>
                </a:solidFill>
              </a:rPr>
              <a:t> joy </a:t>
            </a:r>
          </a:p>
        </p:txBody>
      </p:sp>
      <p:sp>
        <p:nvSpPr>
          <p:cNvPr id="7" name="TextBox 6">
            <a:extLst>
              <a:ext uri="{FF2B5EF4-FFF2-40B4-BE49-F238E27FC236}">
                <a16:creationId xmlns:a16="http://schemas.microsoft.com/office/drawing/2014/main" id="{160EAC8F-C861-4E0C-9C45-3CA8B1011369}"/>
              </a:ext>
            </a:extLst>
          </p:cNvPr>
          <p:cNvSpPr txBox="1"/>
          <p:nvPr/>
        </p:nvSpPr>
        <p:spPr>
          <a:xfrm>
            <a:off x="6705600" y="5334000"/>
            <a:ext cx="5286375" cy="646331"/>
          </a:xfrm>
          <a:prstGeom prst="rect">
            <a:avLst/>
          </a:prstGeom>
          <a:noFill/>
        </p:spPr>
        <p:txBody>
          <a:bodyPr wrap="square" rtlCol="0">
            <a:spAutoFit/>
          </a:bodyPr>
          <a:lstStyle/>
          <a:p>
            <a:r>
              <a:rPr lang="en-GB" dirty="0">
                <a:solidFill>
                  <a:srgbClr val="0070C0"/>
                </a:solidFill>
              </a:rPr>
              <a:t>Dark lexis hidden within the song like structure connotes concealment </a:t>
            </a:r>
          </a:p>
        </p:txBody>
      </p:sp>
    </p:spTree>
    <p:extLst>
      <p:ext uri="{BB962C8B-B14F-4D97-AF65-F5344CB8AC3E}">
        <p14:creationId xmlns:p14="http://schemas.microsoft.com/office/powerpoint/2010/main" val="50434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Garden of Love</a:t>
            </a:r>
          </a:p>
        </p:txBody>
      </p:sp>
      <p:sp>
        <p:nvSpPr>
          <p:cNvPr id="3" name="Subtitle 2"/>
          <p:cNvSpPr>
            <a:spLocks noGrp="1"/>
          </p:cNvSpPr>
          <p:nvPr>
            <p:ph type="subTitle" idx="1"/>
          </p:nvPr>
        </p:nvSpPr>
        <p:spPr/>
        <p:txBody>
          <a:bodyPr/>
          <a:lstStyle/>
          <a:p>
            <a:r>
              <a:rPr lang="en-US" dirty="0"/>
              <a:t>Maddie Stuart-Smith</a:t>
            </a:r>
          </a:p>
        </p:txBody>
      </p:sp>
    </p:spTree>
    <p:extLst>
      <p:ext uri="{BB962C8B-B14F-4D97-AF65-F5344CB8AC3E}">
        <p14:creationId xmlns:p14="http://schemas.microsoft.com/office/powerpoint/2010/main" val="366288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&amp; Comparison poems</a:t>
            </a:r>
          </a:p>
        </p:txBody>
      </p:sp>
      <p:sp>
        <p:nvSpPr>
          <p:cNvPr id="3" name="Content Placeholder 2"/>
          <p:cNvSpPr>
            <a:spLocks noGrp="1"/>
          </p:cNvSpPr>
          <p:nvPr>
            <p:ph idx="1"/>
          </p:nvPr>
        </p:nvSpPr>
        <p:spPr/>
        <p:txBody>
          <a:bodyPr>
            <a:normAutofit fontScale="70000" lnSpcReduction="20000"/>
          </a:bodyPr>
          <a:lstStyle/>
          <a:p>
            <a:r>
              <a:rPr lang="en-US" dirty="0"/>
              <a:t>Largely focused on the corruption of the Church – this is a common theme of Experience, as well as the overarching power of the institution/government. </a:t>
            </a:r>
          </a:p>
          <a:p>
            <a:r>
              <a:rPr lang="en-US" dirty="0"/>
              <a:t>‘A chapel was built in the midst’ – demonstrates industrialized religion and how this has destroyed the ‘Garden of Love’. </a:t>
            </a:r>
          </a:p>
          <a:p>
            <a:r>
              <a:rPr lang="en-US" dirty="0"/>
              <a:t>This poem also looks at the relationship between man and nature, in the past (or innocence) this relationship was harmonious, but in the present (or experience) this harmony no longer exists. </a:t>
            </a:r>
          </a:p>
          <a:p>
            <a:r>
              <a:rPr lang="en-US" dirty="0"/>
              <a:t>In the past, ‘The Garden of love’ seemed a place of idyllic beauty, but now is in a state of doom and gloom – ‘That so many sweet flowers bore’/’and tomb-stones where flowers should be’. </a:t>
            </a:r>
          </a:p>
          <a:p>
            <a:r>
              <a:rPr lang="en-US" dirty="0"/>
              <a:t>Comparison: ‘The </a:t>
            </a:r>
            <a:r>
              <a:rPr lang="en-US" dirty="0" err="1"/>
              <a:t>Ecchoing</a:t>
            </a:r>
            <a:r>
              <a:rPr lang="en-US" dirty="0"/>
              <a:t> Green’, Innocence, could be regarded as partner poem. The Garden of Love looks at what happens to the ‘Green’. </a:t>
            </a:r>
          </a:p>
        </p:txBody>
      </p:sp>
      <p:sp>
        <p:nvSpPr>
          <p:cNvPr id="4" name="Text Placeholder 3"/>
          <p:cNvSpPr>
            <a:spLocks noGrp="1"/>
          </p:cNvSpPr>
          <p:nvPr>
            <p:ph type="body" sz="half" idx="2"/>
          </p:nvPr>
        </p:nvSpPr>
        <p:spPr/>
        <p:txBody>
          <a:bodyPr>
            <a:normAutofit fontScale="77500" lnSpcReduction="20000"/>
          </a:bodyPr>
          <a:lstStyle/>
          <a:p>
            <a:r>
              <a:rPr lang="en-US" dirty="0"/>
              <a:t>I went to the Garden of Love.</a:t>
            </a:r>
          </a:p>
          <a:p>
            <a:r>
              <a:rPr lang="en-US" dirty="0"/>
              <a:t>And saw what I never had seen: </a:t>
            </a:r>
          </a:p>
          <a:p>
            <a:r>
              <a:rPr lang="en-US" dirty="0"/>
              <a:t>A chapel was built in the midst,</a:t>
            </a:r>
          </a:p>
          <a:p>
            <a:r>
              <a:rPr lang="en-US" dirty="0"/>
              <a:t>Where I used to play on the green.</a:t>
            </a:r>
          </a:p>
          <a:p>
            <a:endParaRPr lang="en-US" dirty="0"/>
          </a:p>
          <a:p>
            <a:r>
              <a:rPr lang="en-US" dirty="0"/>
              <a:t>And the gates of this Chapel were shut</a:t>
            </a:r>
          </a:p>
          <a:p>
            <a:r>
              <a:rPr lang="en-US" dirty="0"/>
              <a:t>And Thou shalt not, writ over the door;</a:t>
            </a:r>
          </a:p>
          <a:p>
            <a:r>
              <a:rPr lang="en-US" dirty="0"/>
              <a:t>So I </a:t>
            </a:r>
            <a:r>
              <a:rPr lang="en-US" dirty="0" err="1"/>
              <a:t>turn’d</a:t>
            </a:r>
            <a:r>
              <a:rPr lang="en-US" dirty="0"/>
              <a:t> to the Garden of Love,</a:t>
            </a:r>
          </a:p>
          <a:p>
            <a:r>
              <a:rPr lang="en-US" dirty="0"/>
              <a:t>That so many sweet flowers bore,</a:t>
            </a:r>
          </a:p>
          <a:p>
            <a:endParaRPr lang="en-US" dirty="0"/>
          </a:p>
          <a:p>
            <a:r>
              <a:rPr lang="en-US" dirty="0"/>
              <a:t>And I saw it was filled with graves,</a:t>
            </a:r>
          </a:p>
          <a:p>
            <a:r>
              <a:rPr lang="en-US" dirty="0"/>
              <a:t>And tomb-stones where flowers should be:</a:t>
            </a:r>
          </a:p>
          <a:p>
            <a:r>
              <a:rPr lang="en-US" dirty="0"/>
              <a:t>And Priests in black gowns, were walking their rounds; </a:t>
            </a:r>
          </a:p>
          <a:p>
            <a:r>
              <a:rPr lang="en-US" dirty="0"/>
              <a:t>And binding with briars, my joys &amp; desires.</a:t>
            </a:r>
          </a:p>
          <a:p>
            <a:endParaRPr lang="en-US" dirty="0"/>
          </a:p>
        </p:txBody>
      </p:sp>
    </p:spTree>
    <p:extLst>
      <p:ext uri="{BB962C8B-B14F-4D97-AF65-F5344CB8AC3E}">
        <p14:creationId xmlns:p14="http://schemas.microsoft.com/office/powerpoint/2010/main" val="349229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&amp; Structure</a:t>
            </a:r>
          </a:p>
        </p:txBody>
      </p:sp>
      <p:sp>
        <p:nvSpPr>
          <p:cNvPr id="3" name="Content Placeholder 2"/>
          <p:cNvSpPr>
            <a:spLocks noGrp="1"/>
          </p:cNvSpPr>
          <p:nvPr>
            <p:ph idx="1"/>
          </p:nvPr>
        </p:nvSpPr>
        <p:spPr/>
        <p:txBody>
          <a:bodyPr>
            <a:normAutofit/>
          </a:bodyPr>
          <a:lstStyle/>
          <a:p>
            <a:r>
              <a:rPr lang="en-US" sz="1600" dirty="0"/>
              <a:t>Simple structure/ rhyme scheme ABCB in the first two stanzas – could be to lull us into a sense of security. Also reflective of the relationship between man and nature, which is broken by the corruption/institution. The rhyme breaks in the final stanza to become ABCD, highlighting the power of the Church. </a:t>
            </a:r>
          </a:p>
          <a:p>
            <a:endParaRPr lang="en-US" sz="1600" dirty="0"/>
          </a:p>
        </p:txBody>
      </p:sp>
      <p:sp>
        <p:nvSpPr>
          <p:cNvPr id="4" name="Text Placeholder 3"/>
          <p:cNvSpPr>
            <a:spLocks noGrp="1"/>
          </p:cNvSpPr>
          <p:nvPr>
            <p:ph type="body" sz="half" idx="2"/>
          </p:nvPr>
        </p:nvSpPr>
        <p:spPr/>
        <p:txBody>
          <a:bodyPr>
            <a:normAutofit fontScale="77500" lnSpcReduction="20000"/>
          </a:bodyPr>
          <a:lstStyle/>
          <a:p>
            <a:r>
              <a:rPr lang="en-US" dirty="0"/>
              <a:t>I went to the Garden of Love.</a:t>
            </a:r>
          </a:p>
          <a:p>
            <a:r>
              <a:rPr lang="en-US" dirty="0"/>
              <a:t>And saw what I never had seen: </a:t>
            </a:r>
          </a:p>
          <a:p>
            <a:r>
              <a:rPr lang="en-US" dirty="0"/>
              <a:t>A chapel was built in the midst,</a:t>
            </a:r>
          </a:p>
          <a:p>
            <a:r>
              <a:rPr lang="en-US" dirty="0"/>
              <a:t>Where I used to play on the green.</a:t>
            </a:r>
          </a:p>
          <a:p>
            <a:endParaRPr lang="en-US" dirty="0"/>
          </a:p>
          <a:p>
            <a:r>
              <a:rPr lang="en-US" dirty="0"/>
              <a:t>And the gates of this Chapel were shut</a:t>
            </a:r>
          </a:p>
          <a:p>
            <a:r>
              <a:rPr lang="en-US" dirty="0"/>
              <a:t>And Thou shalt not, writ over the door;</a:t>
            </a:r>
          </a:p>
          <a:p>
            <a:r>
              <a:rPr lang="en-US" dirty="0"/>
              <a:t>So I </a:t>
            </a:r>
            <a:r>
              <a:rPr lang="en-US" dirty="0" err="1"/>
              <a:t>turn’d</a:t>
            </a:r>
            <a:r>
              <a:rPr lang="en-US" dirty="0"/>
              <a:t> to the Garden of Love,</a:t>
            </a:r>
          </a:p>
          <a:p>
            <a:r>
              <a:rPr lang="en-US" dirty="0"/>
              <a:t>That so many sweet flowers bore,</a:t>
            </a:r>
          </a:p>
          <a:p>
            <a:endParaRPr lang="en-US" dirty="0"/>
          </a:p>
          <a:p>
            <a:r>
              <a:rPr lang="en-US" dirty="0"/>
              <a:t>And I saw it was filled with graves,</a:t>
            </a:r>
          </a:p>
          <a:p>
            <a:r>
              <a:rPr lang="en-US" dirty="0"/>
              <a:t>And tomb-stones where flowers should be:</a:t>
            </a:r>
          </a:p>
          <a:p>
            <a:r>
              <a:rPr lang="en-US" dirty="0"/>
              <a:t>And Priests in black gowns, were walking their rounds; </a:t>
            </a:r>
          </a:p>
          <a:p>
            <a:r>
              <a:rPr lang="en-US" dirty="0"/>
              <a:t>And binding with briars, my joys &amp; desires.</a:t>
            </a:r>
          </a:p>
          <a:p>
            <a:endParaRPr lang="en-US" dirty="0"/>
          </a:p>
        </p:txBody>
      </p:sp>
    </p:spTree>
    <p:extLst>
      <p:ext uri="{BB962C8B-B14F-4D97-AF65-F5344CB8AC3E}">
        <p14:creationId xmlns:p14="http://schemas.microsoft.com/office/powerpoint/2010/main" val="130094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Lexis &amp; Syntax</a:t>
            </a:r>
          </a:p>
        </p:txBody>
      </p:sp>
      <p:sp>
        <p:nvSpPr>
          <p:cNvPr id="3" name="Content Placeholder 2"/>
          <p:cNvSpPr>
            <a:spLocks noGrp="1"/>
          </p:cNvSpPr>
          <p:nvPr>
            <p:ph idx="1"/>
          </p:nvPr>
        </p:nvSpPr>
        <p:spPr/>
        <p:txBody>
          <a:bodyPr>
            <a:normAutofit/>
          </a:bodyPr>
          <a:lstStyle/>
          <a:p>
            <a:r>
              <a:rPr lang="en-US" sz="1600" dirty="0"/>
              <a:t>‘Thou’, ‘shalt’ &amp; ‘writ’ – old fashioned lexis, relating to religious language or language in the Bible.</a:t>
            </a:r>
          </a:p>
          <a:p>
            <a:r>
              <a:rPr lang="en-US" sz="1600" dirty="0"/>
              <a:t>‘Thou shalt not, writ over the door’ – non-standard syntax (for today), highlights the ‘Thou shalt not’, quite aggressive. Reflects Blake’s views of Orthodox religion, he resisted it as he saw it as very restrictive. </a:t>
            </a:r>
          </a:p>
          <a:p>
            <a:r>
              <a:rPr lang="en-US" sz="1600" dirty="0"/>
              <a:t>‘Where I used to play on the green’ – each word is monosyllabic, reflective upon a child’s language, reinforcing the past of this green. – Blake considered childhood to be very important, but this was not a common view of the time. </a:t>
            </a:r>
          </a:p>
          <a:p>
            <a:r>
              <a:rPr lang="en-US" sz="1600" dirty="0"/>
              <a:t>‘Briars’ – archaic (meaning a shrub, like a wild rose, with long stems and sharp thorns’). </a:t>
            </a:r>
          </a:p>
          <a:p>
            <a:r>
              <a:rPr lang="en-US" sz="1600" dirty="0"/>
              <a:t>‘bore’ the </a:t>
            </a:r>
            <a:r>
              <a:rPr lang="en-US" sz="1600" dirty="0" err="1"/>
              <a:t>archiac</a:t>
            </a:r>
            <a:r>
              <a:rPr lang="en-US" sz="1600" dirty="0"/>
              <a:t> form of to give birth, the main verb of this sentence. Relates to new life, and innocence, which contrasts to this poem that implies religious corruption. </a:t>
            </a:r>
          </a:p>
        </p:txBody>
      </p:sp>
      <p:sp>
        <p:nvSpPr>
          <p:cNvPr id="4" name="Text Placeholder 3"/>
          <p:cNvSpPr>
            <a:spLocks noGrp="1"/>
          </p:cNvSpPr>
          <p:nvPr>
            <p:ph type="body" sz="half" idx="2"/>
          </p:nvPr>
        </p:nvSpPr>
        <p:spPr/>
        <p:txBody>
          <a:bodyPr>
            <a:normAutofit fontScale="77500" lnSpcReduction="20000"/>
          </a:bodyPr>
          <a:lstStyle/>
          <a:p>
            <a:r>
              <a:rPr lang="en-US" dirty="0"/>
              <a:t>I went to the Garden of Love.</a:t>
            </a:r>
          </a:p>
          <a:p>
            <a:r>
              <a:rPr lang="en-US" dirty="0"/>
              <a:t>And saw what I never had seen: </a:t>
            </a:r>
          </a:p>
          <a:p>
            <a:r>
              <a:rPr lang="en-US" dirty="0"/>
              <a:t>A chapel was built in the midst,</a:t>
            </a:r>
          </a:p>
          <a:p>
            <a:r>
              <a:rPr lang="en-US" dirty="0">
                <a:solidFill>
                  <a:srgbClr val="000090"/>
                </a:solidFill>
              </a:rPr>
              <a:t>Where I used to play on the green.</a:t>
            </a:r>
          </a:p>
          <a:p>
            <a:endParaRPr lang="en-US" dirty="0"/>
          </a:p>
          <a:p>
            <a:r>
              <a:rPr lang="en-US" dirty="0"/>
              <a:t>And the gates of this Chapel were shut</a:t>
            </a:r>
          </a:p>
          <a:p>
            <a:r>
              <a:rPr lang="en-US" dirty="0">
                <a:solidFill>
                  <a:srgbClr val="FF0000"/>
                </a:solidFill>
              </a:rPr>
              <a:t>And Thou shalt not, writ over the door;</a:t>
            </a:r>
          </a:p>
          <a:p>
            <a:r>
              <a:rPr lang="en-US" dirty="0"/>
              <a:t>So I </a:t>
            </a:r>
            <a:r>
              <a:rPr lang="en-US" dirty="0" err="1"/>
              <a:t>turn’d</a:t>
            </a:r>
            <a:r>
              <a:rPr lang="en-US" dirty="0"/>
              <a:t> to the Garden of Love,</a:t>
            </a:r>
          </a:p>
          <a:p>
            <a:r>
              <a:rPr lang="en-US" dirty="0">
                <a:solidFill>
                  <a:srgbClr val="660066"/>
                </a:solidFill>
              </a:rPr>
              <a:t>That so many sweet flowers bore</a:t>
            </a:r>
            <a:r>
              <a:rPr lang="en-US" dirty="0"/>
              <a:t>,</a:t>
            </a:r>
          </a:p>
          <a:p>
            <a:endParaRPr lang="en-US" dirty="0"/>
          </a:p>
          <a:p>
            <a:r>
              <a:rPr lang="en-US" dirty="0"/>
              <a:t>And I saw it was filled with graves,</a:t>
            </a:r>
          </a:p>
          <a:p>
            <a:r>
              <a:rPr lang="en-US" dirty="0"/>
              <a:t>And tomb-stones where flowers should be:</a:t>
            </a:r>
          </a:p>
          <a:p>
            <a:r>
              <a:rPr lang="en-US" dirty="0"/>
              <a:t>And Priests in black gowns, were walking their rounds; </a:t>
            </a:r>
          </a:p>
          <a:p>
            <a:r>
              <a:rPr lang="en-US" dirty="0"/>
              <a:t>And </a:t>
            </a:r>
            <a:r>
              <a:rPr lang="en-US" dirty="0">
                <a:solidFill>
                  <a:srgbClr val="008000"/>
                </a:solidFill>
              </a:rPr>
              <a:t>binding with briars, my joys &amp; desires.</a:t>
            </a:r>
          </a:p>
          <a:p>
            <a:endParaRPr lang="en-US" dirty="0"/>
          </a:p>
        </p:txBody>
      </p:sp>
    </p:spTree>
    <p:extLst>
      <p:ext uri="{BB962C8B-B14F-4D97-AF65-F5344CB8AC3E}">
        <p14:creationId xmlns:p14="http://schemas.microsoft.com/office/powerpoint/2010/main" val="2080055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208</TotalTime>
  <Words>6446</Words>
  <Application>Microsoft Office PowerPoint</Application>
  <PresentationFormat>Widescreen</PresentationFormat>
  <Paragraphs>441</Paragraphs>
  <Slides>51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Bernard MT Condensed</vt:lpstr>
      <vt:lpstr>Calibri</vt:lpstr>
      <vt:lpstr>Calibri Light</vt:lpstr>
      <vt:lpstr>Century Gothic</vt:lpstr>
      <vt:lpstr>Times New Roman</vt:lpstr>
      <vt:lpstr>Wingdings 3</vt:lpstr>
      <vt:lpstr>Ion Boardroom</vt:lpstr>
      <vt:lpstr>Office Theme</vt:lpstr>
      <vt:lpstr>The Ecchoing Green stylistic analysis</vt:lpstr>
      <vt:lpstr>Lexis</vt:lpstr>
      <vt:lpstr>Rhythm</vt:lpstr>
      <vt:lpstr>Symbolism</vt:lpstr>
      <vt:lpstr>Phonology</vt:lpstr>
      <vt:lpstr>The Garden of Love</vt:lpstr>
      <vt:lpstr>Context &amp; Comparison poems</vt:lpstr>
      <vt:lpstr>Form &amp; Structure</vt:lpstr>
      <vt:lpstr>Lexis &amp; Syntax</vt:lpstr>
      <vt:lpstr>Imagery /Symbolism/Figurative Language</vt:lpstr>
      <vt:lpstr>Rhythm &amp; Rhyme</vt:lpstr>
      <vt:lpstr>Tone &amp; Voice</vt:lpstr>
      <vt:lpstr>The Chimney Sweeper</vt:lpstr>
      <vt:lpstr>PowerPoint Presentation</vt:lpstr>
      <vt:lpstr>Context</vt:lpstr>
      <vt:lpstr>Voice</vt:lpstr>
      <vt:lpstr>Form and Structure</vt:lpstr>
      <vt:lpstr>Imagery and Figurative Language</vt:lpstr>
      <vt:lpstr>Rhyme and Rhythm </vt:lpstr>
      <vt:lpstr>Lexis</vt:lpstr>
      <vt:lpstr>Syntax</vt:lpstr>
      <vt:lpstr>The divine image</vt:lpstr>
      <vt:lpstr>Form and Structure</vt:lpstr>
      <vt:lpstr>Lexis</vt:lpstr>
      <vt:lpstr>imagery</vt:lpstr>
      <vt:lpstr>Rhyme and Rhythm</vt:lpstr>
      <vt:lpstr>Tone</vt:lpstr>
      <vt:lpstr>Context</vt:lpstr>
      <vt:lpstr>Analysis of poems art</vt:lpstr>
      <vt:lpstr>Holy Thursday (experience)</vt:lpstr>
      <vt:lpstr>Context </vt:lpstr>
      <vt:lpstr>Voice </vt:lpstr>
      <vt:lpstr>Rhyme and rhythm </vt:lpstr>
      <vt:lpstr>Lexis </vt:lpstr>
      <vt:lpstr>Syntax </vt:lpstr>
      <vt:lpstr>Form and structure </vt:lpstr>
      <vt:lpstr>Imagery and figurative language </vt:lpstr>
      <vt:lpstr>PowerPoint Presentation</vt:lpstr>
      <vt:lpstr>The Tyger</vt:lpstr>
      <vt:lpstr>Form and Structure</vt:lpstr>
      <vt:lpstr>Lexis and Syntax</vt:lpstr>
      <vt:lpstr>Imagery and Figurative language</vt:lpstr>
      <vt:lpstr>Rhyme and Rhythm</vt:lpstr>
      <vt:lpstr>Tone and Voice</vt:lpstr>
      <vt:lpstr>PowerPoint Presentation</vt:lpstr>
      <vt:lpstr>Nurse’s song (E) </vt:lpstr>
      <vt:lpstr>FORM AND STRUCTURE</vt:lpstr>
      <vt:lpstr>LEXIS AND SYMBOLS</vt:lpstr>
      <vt:lpstr>IMAGRY AND SYMBOLISM</vt:lpstr>
      <vt:lpstr>RHYME AND RHYTHM</vt:lpstr>
      <vt:lpstr>TONE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Ecchoing Green stylistic analysis</dc:title>
  <dc:creator>Jamie Smith</dc:creator>
  <cp:lastModifiedBy>juliet.harrison@talktalk.net</cp:lastModifiedBy>
  <cp:revision>23</cp:revision>
  <dcterms:created xsi:type="dcterms:W3CDTF">2018-02-01T19:32:07Z</dcterms:created>
  <dcterms:modified xsi:type="dcterms:W3CDTF">2018-02-15T11:35:23Z</dcterms:modified>
</cp:coreProperties>
</file>