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8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1/4/2017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Characterisation in chapter 6</a:t>
            </a:r>
          </a:p>
        </p:txBody>
      </p:sp>
      <p:sp>
        <p:nvSpPr>
          <p:cNvPr id="3" name="Subtitle 2"/>
          <p:cNvSpPr>
            <a:spLocks noGrp="1"/>
          </p:cNvSpPr>
          <p:nvPr>
            <p:ph type="subTitle" idx="1"/>
          </p:nvPr>
        </p:nvSpPr>
        <p:spPr/>
        <p:txBody>
          <a:bodyPr/>
          <a:lstStyle/>
          <a:p>
            <a:r>
              <a:rPr lang="en-GB" dirty="0"/>
              <a:t>Mia and Emma</a:t>
            </a:r>
          </a:p>
        </p:txBody>
      </p:sp>
    </p:spTree>
    <p:extLst>
      <p:ext uri="{BB962C8B-B14F-4D97-AF65-F5344CB8AC3E}">
        <p14:creationId xmlns:p14="http://schemas.microsoft.com/office/powerpoint/2010/main" val="2172537549"/>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gatsby</a:t>
            </a:r>
            <a:endParaRPr lang="en-GB" dirty="0"/>
          </a:p>
        </p:txBody>
      </p:sp>
      <p:sp>
        <p:nvSpPr>
          <p:cNvPr id="3" name="Content Placeholder 2"/>
          <p:cNvSpPr>
            <a:spLocks noGrp="1"/>
          </p:cNvSpPr>
          <p:nvPr>
            <p:ph idx="1"/>
          </p:nvPr>
        </p:nvSpPr>
        <p:spPr>
          <a:xfrm>
            <a:off x="949987" y="1594021"/>
            <a:ext cx="9720073" cy="5169244"/>
          </a:xfrm>
        </p:spPr>
        <p:txBody>
          <a:bodyPr>
            <a:normAutofit fontScale="92500" lnSpcReduction="20000"/>
          </a:bodyPr>
          <a:lstStyle/>
          <a:p>
            <a:pPr>
              <a:buFont typeface="Wingdings" panose="05000000000000000000" pitchFamily="2" charset="2"/>
              <a:buChar char="v"/>
            </a:pPr>
            <a:r>
              <a:rPr lang="en-GB" sz="1800" dirty="0"/>
              <a:t>Withholds many various names e.g. James </a:t>
            </a:r>
            <a:r>
              <a:rPr lang="en-GB" sz="1800" dirty="0" err="1"/>
              <a:t>Gatz</a:t>
            </a:r>
            <a:r>
              <a:rPr lang="en-GB" sz="1800" dirty="0"/>
              <a:t>, The Great Gatsby, Jay </a:t>
            </a:r>
            <a:r>
              <a:rPr lang="en-GB" sz="1800" dirty="0" err="1"/>
              <a:t>Gatz</a:t>
            </a:r>
            <a:r>
              <a:rPr lang="en-GB" sz="1800" dirty="0"/>
              <a:t>, Jay Gatsby and Gatsby.</a:t>
            </a:r>
          </a:p>
          <a:p>
            <a:pPr>
              <a:buFont typeface="Wingdings" panose="05000000000000000000" pitchFamily="2" charset="2"/>
              <a:buChar char="v"/>
            </a:pPr>
            <a:r>
              <a:rPr lang="en-GB" sz="1800" dirty="0"/>
              <a:t>Each name represents the stages of his life</a:t>
            </a:r>
          </a:p>
          <a:p>
            <a:pPr>
              <a:buFont typeface="Wingdings" panose="05000000000000000000" pitchFamily="2" charset="2"/>
              <a:buChar char="v"/>
            </a:pPr>
            <a:r>
              <a:rPr lang="en-GB" sz="1800" dirty="0"/>
              <a:t>‘He was a son of God’ – addresses connotations of religion which contrast with his moral behaviour. </a:t>
            </a:r>
          </a:p>
          <a:p>
            <a:pPr>
              <a:buFont typeface="Wingdings" panose="05000000000000000000" pitchFamily="2" charset="2"/>
              <a:buChar char="v"/>
            </a:pPr>
            <a:r>
              <a:rPr lang="en-GB" sz="1800" dirty="0"/>
              <a:t>Reflects how he wishes to adapt every possible connotation of himself, yet via doing so </a:t>
            </a:r>
          </a:p>
          <a:p>
            <a:pPr>
              <a:buFont typeface="Wingdings" panose="05000000000000000000" pitchFamily="2" charset="2"/>
              <a:buChar char="v"/>
            </a:pPr>
            <a:endParaRPr lang="en-GB" sz="1800" dirty="0"/>
          </a:p>
          <a:p>
            <a:pPr>
              <a:buFont typeface="Wingdings" panose="05000000000000000000" pitchFamily="2" charset="2"/>
              <a:buChar char="v"/>
            </a:pPr>
            <a:r>
              <a:rPr lang="en-GB" sz="1800" dirty="0"/>
              <a:t>‘The incarnation was complete’ </a:t>
            </a:r>
          </a:p>
          <a:p>
            <a:pPr>
              <a:buFont typeface="Wingdings" panose="05000000000000000000" pitchFamily="2" charset="2"/>
              <a:buChar char="v"/>
            </a:pPr>
            <a:r>
              <a:rPr lang="en-GB" sz="1800" dirty="0"/>
              <a:t>Daisy is the sole reason for him to finally be at piece with his identity. Again refers to religion, constant cycle of evolution. </a:t>
            </a:r>
          </a:p>
          <a:p>
            <a:pPr>
              <a:buFont typeface="Wingdings" panose="05000000000000000000" pitchFamily="2" charset="2"/>
              <a:buChar char="v"/>
            </a:pPr>
            <a:r>
              <a:rPr lang="en-GB" sz="1800" dirty="0"/>
              <a:t> He may change his location, name and status, yet will never be able to alter the past. </a:t>
            </a:r>
            <a:endParaRPr lang="en-GB" sz="1800" dirty="0" smtClean="0"/>
          </a:p>
          <a:p>
            <a:pPr>
              <a:buFont typeface="Wingdings" panose="05000000000000000000" pitchFamily="2" charset="2"/>
              <a:buChar char="v"/>
            </a:pPr>
            <a:r>
              <a:rPr lang="en-GB" sz="1800" dirty="0"/>
              <a:t>“So he invented just the sort of Jay Gatsby that a seventeen-year-old boy would be likely to invent, and to this conception he was faithful to the end</a:t>
            </a:r>
            <a:r>
              <a:rPr lang="en-GB" sz="1800" dirty="0" smtClean="0"/>
              <a:t>.” </a:t>
            </a:r>
            <a:r>
              <a:rPr lang="en-GB" sz="1800" dirty="0"/>
              <a:t> </a:t>
            </a:r>
            <a:r>
              <a:rPr lang="en-GB" sz="1800" dirty="0" smtClean="0"/>
              <a:t>- Early </a:t>
            </a:r>
            <a:r>
              <a:rPr lang="en-GB" sz="1800" dirty="0"/>
              <a:t>in his lifetime </a:t>
            </a:r>
            <a:r>
              <a:rPr lang="en-GB" sz="1800" dirty="0" err="1"/>
              <a:t>Gatz</a:t>
            </a:r>
            <a:r>
              <a:rPr lang="en-GB" sz="1800" dirty="0"/>
              <a:t> created the concept of what he wanted to be when he grew up, and refused to let go of this dream as long as he lived. Although he appears to be faithful to the person he truly was at heart, James successfully manipulated the exterior of his person, creating for himself everything from a new name to massive amounts of wealth. </a:t>
            </a:r>
            <a:endParaRPr lang="en-GB" sz="1800" dirty="0" smtClean="0"/>
          </a:p>
          <a:p>
            <a:pPr>
              <a:buFont typeface="Wingdings" panose="05000000000000000000" pitchFamily="2" charset="2"/>
              <a:buChar char="v"/>
            </a:pPr>
            <a:r>
              <a:rPr lang="en-GB" sz="1800" dirty="0" smtClean="0"/>
              <a:t>“But </a:t>
            </a:r>
            <a:r>
              <a:rPr lang="en-GB" sz="1800" dirty="0"/>
              <a:t>his heart was in a constant, turbulent riot</a:t>
            </a:r>
            <a:r>
              <a:rPr lang="en-GB" sz="1800" dirty="0" smtClean="0"/>
              <a:t>.” -Gatsby </a:t>
            </a:r>
            <a:r>
              <a:rPr lang="en-GB" sz="1800" dirty="0"/>
              <a:t>was restless, not content with his status economically or socially. His dreams and aspirations haunt </a:t>
            </a:r>
            <a:r>
              <a:rPr lang="en-GB" sz="1800" dirty="0" smtClean="0"/>
              <a:t>him. </a:t>
            </a:r>
            <a:r>
              <a:rPr lang="en-GB" sz="1800" dirty="0"/>
              <a:t>A blessing and a curse, Gatsby is never quite satisfied with </a:t>
            </a:r>
            <a:r>
              <a:rPr lang="en-GB" sz="1800"/>
              <a:t>his </a:t>
            </a:r>
            <a:r>
              <a:rPr lang="en-GB" sz="1800" smtClean="0"/>
              <a:t>life.</a:t>
            </a:r>
            <a:endParaRPr lang="en-GB" sz="1800" dirty="0"/>
          </a:p>
          <a:p>
            <a:pPr>
              <a:buFont typeface="Wingdings" panose="05000000000000000000" pitchFamily="2" charset="2"/>
              <a:buChar char="v"/>
            </a:pPr>
            <a:endParaRPr lang="en-GB" sz="1800" dirty="0"/>
          </a:p>
          <a:p>
            <a:pPr marL="0" indent="0">
              <a:buNone/>
            </a:pPr>
            <a:endParaRPr lang="en-GB" sz="1800" dirty="0"/>
          </a:p>
        </p:txBody>
      </p:sp>
    </p:spTree>
    <p:extLst>
      <p:ext uri="{BB962C8B-B14F-4D97-AF65-F5344CB8AC3E}">
        <p14:creationId xmlns:p14="http://schemas.microsoft.com/office/powerpoint/2010/main" val="738170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tom</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GB" dirty="0"/>
              <a:t> ‘Moved by an irresistible impulse, Gatsby turned to Tom, who had accepted the introduction as a stranger.’ </a:t>
            </a:r>
          </a:p>
          <a:p>
            <a:pPr>
              <a:buFont typeface="Wingdings" panose="05000000000000000000" pitchFamily="2" charset="2"/>
              <a:buChar char="v"/>
            </a:pPr>
            <a:r>
              <a:rPr lang="en-GB" dirty="0"/>
              <a:t>Could imply how arrogant old money are</a:t>
            </a:r>
          </a:p>
          <a:p>
            <a:pPr>
              <a:buFont typeface="Wingdings" panose="05000000000000000000" pitchFamily="2" charset="2"/>
              <a:buChar char="v"/>
            </a:pPr>
            <a:r>
              <a:rPr lang="en-GB" dirty="0"/>
              <a:t>Tom may view his status as superior to Gatsby’s</a:t>
            </a:r>
          </a:p>
          <a:p>
            <a:pPr>
              <a:buFont typeface="Wingdings" panose="05000000000000000000" pitchFamily="2" charset="2"/>
              <a:buChar char="v"/>
            </a:pPr>
            <a:endParaRPr lang="en-GB" dirty="0"/>
          </a:p>
          <a:p>
            <a:pPr>
              <a:buFont typeface="Wingdings" panose="05000000000000000000" pitchFamily="2" charset="2"/>
              <a:buChar char="v"/>
            </a:pPr>
            <a:r>
              <a:rPr lang="en-GB" dirty="0"/>
              <a:t>Tom is a more informal nickname of ‘Thomas’, which you would then assume him to be friendly and welcoming, yet provides a false identity of his character. Masks his true self. </a:t>
            </a:r>
          </a:p>
          <a:p>
            <a:pPr>
              <a:buFont typeface="Wingdings" panose="05000000000000000000" pitchFamily="2" charset="2"/>
              <a:buChar char="v"/>
            </a:pPr>
            <a:r>
              <a:rPr lang="en-GB" dirty="0"/>
              <a:t>In addition the nickname ‘Tom’ is monosyllabic and may indicate that there’s not much to know about him as it’s such a simple name, which is misleading considering Tom’s secrets. </a:t>
            </a:r>
          </a:p>
          <a:p>
            <a:pPr marL="0" indent="0">
              <a:buNone/>
            </a:pPr>
            <a:endParaRPr lang="en-GB" dirty="0"/>
          </a:p>
        </p:txBody>
      </p:sp>
    </p:spTree>
    <p:extLst>
      <p:ext uri="{BB962C8B-B14F-4D97-AF65-F5344CB8AC3E}">
        <p14:creationId xmlns:p14="http://schemas.microsoft.com/office/powerpoint/2010/main" val="269584251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daisy</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GB" dirty="0"/>
              <a:t>‘ At his lips touch she blossomed for him like a flower and the incarnation was complete’ </a:t>
            </a:r>
          </a:p>
          <a:p>
            <a:pPr>
              <a:buFont typeface="Wingdings" panose="05000000000000000000" pitchFamily="2" charset="2"/>
              <a:buChar char="v"/>
            </a:pPr>
            <a:r>
              <a:rPr lang="en-GB" dirty="0"/>
              <a:t>The use of ‘blossom’ directly relates to her name. </a:t>
            </a:r>
          </a:p>
          <a:p>
            <a:pPr>
              <a:buFont typeface="Wingdings" panose="05000000000000000000" pitchFamily="2" charset="2"/>
              <a:buChar char="v"/>
            </a:pPr>
            <a:r>
              <a:rPr lang="en-GB" dirty="0"/>
              <a:t>Daisy is a relatively common flower, which may indicate how common it was in 1920s America for women to be vastly inferior to men. </a:t>
            </a:r>
          </a:p>
          <a:p>
            <a:pPr>
              <a:buFont typeface="Wingdings" panose="05000000000000000000" pitchFamily="2" charset="2"/>
              <a:buChar char="v"/>
            </a:pPr>
            <a:r>
              <a:rPr lang="en-GB" dirty="0"/>
              <a:t>The name derives from the Old English word </a:t>
            </a:r>
            <a:r>
              <a:rPr lang="en-GB" dirty="0" err="1"/>
              <a:t>dægeseage</a:t>
            </a:r>
            <a:r>
              <a:rPr lang="en-GB" dirty="0"/>
              <a:t>, meaning "day's eye“.</a:t>
            </a:r>
          </a:p>
          <a:p>
            <a:pPr>
              <a:buFont typeface="Wingdings" panose="05000000000000000000" pitchFamily="2" charset="2"/>
              <a:buChar char="v"/>
            </a:pPr>
            <a:r>
              <a:rPr lang="en-GB" dirty="0"/>
              <a:t>This is simply because flowers open at dawn, this could indicate how Daisy is perhaps more observant and perceptive than first thought. </a:t>
            </a:r>
          </a:p>
          <a:p>
            <a:pPr>
              <a:buFont typeface="Wingdings" panose="05000000000000000000" pitchFamily="2" charset="2"/>
              <a:buChar char="v"/>
            </a:pPr>
            <a:r>
              <a:rPr lang="en-GB" dirty="0"/>
              <a:t>Lastly the name ‘Daisy’ has connotations of purity which relate to Daisy as being a naïve character. </a:t>
            </a:r>
          </a:p>
        </p:txBody>
      </p:sp>
    </p:spTree>
    <p:extLst>
      <p:ext uri="{BB962C8B-B14F-4D97-AF65-F5344CB8AC3E}">
        <p14:creationId xmlns:p14="http://schemas.microsoft.com/office/powerpoint/2010/main" val="1882936298"/>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err="1"/>
              <a:t>buchanans</a:t>
            </a:r>
            <a:r>
              <a:rPr lang="en-GB" dirty="0"/>
              <a:t> </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GB" dirty="0"/>
              <a:t> ‘Mrs Buchanan… and Mr Buchanan ----’ After an instant’s hesitation’ </a:t>
            </a:r>
          </a:p>
          <a:p>
            <a:pPr>
              <a:buFont typeface="Wingdings" panose="05000000000000000000" pitchFamily="2" charset="2"/>
              <a:buChar char="v"/>
            </a:pPr>
            <a:r>
              <a:rPr lang="en-GB" dirty="0"/>
              <a:t>May infer how the couple are intimidating? </a:t>
            </a:r>
          </a:p>
          <a:p>
            <a:pPr>
              <a:buFont typeface="Wingdings" panose="05000000000000000000" pitchFamily="2" charset="2"/>
              <a:buChar char="v"/>
            </a:pPr>
            <a:r>
              <a:rPr lang="en-GB" dirty="0"/>
              <a:t>Origin of the surname: A habitational or geographical </a:t>
            </a:r>
            <a:r>
              <a:rPr lang="en-GB" b="1" dirty="0"/>
              <a:t>surname</a:t>
            </a:r>
            <a:r>
              <a:rPr lang="en-GB" dirty="0"/>
              <a:t> meaning who came from the district of </a:t>
            </a:r>
            <a:r>
              <a:rPr lang="en-GB" b="1" dirty="0"/>
              <a:t>Buchanan</a:t>
            </a:r>
            <a:r>
              <a:rPr lang="en-GB" dirty="0"/>
              <a:t> in Stirlingshire, a location near Loch Lomond in Scotland. The place </a:t>
            </a:r>
            <a:r>
              <a:rPr lang="en-GB" b="1" dirty="0"/>
              <a:t>name</a:t>
            </a:r>
            <a:r>
              <a:rPr lang="en-GB" dirty="0"/>
              <a:t> is thought to derive from the Gaelic elements </a:t>
            </a:r>
            <a:r>
              <a:rPr lang="en-GB" dirty="0" err="1"/>
              <a:t>buth</a:t>
            </a:r>
            <a:r>
              <a:rPr lang="en-GB" dirty="0"/>
              <a:t>, meaning "house" and </a:t>
            </a:r>
            <a:r>
              <a:rPr lang="en-GB" dirty="0" err="1"/>
              <a:t>chanain</a:t>
            </a:r>
            <a:r>
              <a:rPr lang="en-GB" dirty="0"/>
              <a:t>, meaning "of the canon.“</a:t>
            </a:r>
          </a:p>
          <a:p>
            <a:pPr>
              <a:buFont typeface="Wingdings" panose="05000000000000000000" pitchFamily="2" charset="2"/>
              <a:buChar char="v"/>
            </a:pPr>
            <a:r>
              <a:rPr lang="en-GB" dirty="0"/>
              <a:t>Connotations of house -&gt; territorial. Relates to how they object Gatsby’s invitation, yet choose to invite him for dinner. </a:t>
            </a:r>
          </a:p>
          <a:p>
            <a:pPr>
              <a:buFont typeface="Wingdings" panose="05000000000000000000" pitchFamily="2" charset="2"/>
              <a:buChar char="v"/>
            </a:pPr>
            <a:r>
              <a:rPr lang="en-GB" dirty="0"/>
              <a:t>‘ Of the canon’ – may relate to Tom’s explosive manner and behaviour. </a:t>
            </a:r>
          </a:p>
        </p:txBody>
      </p:sp>
    </p:spTree>
    <p:extLst>
      <p:ext uri="{BB962C8B-B14F-4D97-AF65-F5344CB8AC3E}">
        <p14:creationId xmlns:p14="http://schemas.microsoft.com/office/powerpoint/2010/main" val="1602533119"/>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docProps/app.xml><?xml version="1.0" encoding="utf-8"?>
<Properties xmlns="http://schemas.openxmlformats.org/officeDocument/2006/extended-properties" xmlns:vt="http://schemas.openxmlformats.org/officeDocument/2006/docPropsVTypes">
  <Template>Integral</Template>
  <TotalTime>62</TotalTime>
  <Words>357</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Tw Cen MT</vt:lpstr>
      <vt:lpstr>Tw Cen MT Condensed</vt:lpstr>
      <vt:lpstr>Wingdings</vt:lpstr>
      <vt:lpstr>Wingdings 3</vt:lpstr>
      <vt:lpstr>Integral</vt:lpstr>
      <vt:lpstr>Characterisation in chapter 6</vt:lpstr>
      <vt:lpstr>gatsby</vt:lpstr>
      <vt:lpstr>tom</vt:lpstr>
      <vt:lpstr>daisy</vt:lpstr>
      <vt:lpstr>The buchanans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Characterisation in chapter 6</dc:title>
  <dc:creator>Emma J Adams (165115)</dc:creator>
  <cp:lastModifiedBy>Adam Duce</cp:lastModifiedBy>
  <cp:revision>16</cp:revision>
  <dcterms:created xsi:type="dcterms:W3CDTF">2017-01-03T15:33:06Z</dcterms:created>
  <dcterms:modified xsi:type="dcterms:W3CDTF">2017-01-04T16:13:30Z</dcterms:modified>
</cp:coreProperties>
</file>