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B4F725-98DB-4D50-9936-BA89AB483D7F}"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3292144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B4F725-98DB-4D50-9936-BA89AB483D7F}"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2808490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B4F725-98DB-4D50-9936-BA89AB483D7F}"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206563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B4F725-98DB-4D50-9936-BA89AB483D7F}"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278550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4F725-98DB-4D50-9936-BA89AB483D7F}"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3765609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B4F725-98DB-4D50-9936-BA89AB483D7F}" type="datetimeFigureOut">
              <a:rPr lang="en-GB" smtClean="0"/>
              <a:t>04/01/2017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3431612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B4F725-98DB-4D50-9936-BA89AB483D7F}" type="datetimeFigureOut">
              <a:rPr lang="en-GB" smtClean="0"/>
              <a:t>04/01/2017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122445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B4F725-98DB-4D50-9936-BA89AB483D7F}" type="datetimeFigureOut">
              <a:rPr lang="en-GB" smtClean="0"/>
              <a:t>04/01/2017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41743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4F725-98DB-4D50-9936-BA89AB483D7F}" type="datetimeFigureOut">
              <a:rPr lang="en-GB" smtClean="0"/>
              <a:t>04/01/2017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23128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4F725-98DB-4D50-9936-BA89AB483D7F}" type="datetimeFigureOut">
              <a:rPr lang="en-GB" smtClean="0"/>
              <a:t>04/01/2017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2811051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4F725-98DB-4D50-9936-BA89AB483D7F}" type="datetimeFigureOut">
              <a:rPr lang="en-GB" smtClean="0"/>
              <a:t>04/01/2017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EC62C6-7869-4176-AFEE-B07380FE0BC2}" type="slidenum">
              <a:rPr lang="en-GB" smtClean="0"/>
              <a:t>‹#›</a:t>
            </a:fld>
            <a:endParaRPr lang="en-GB"/>
          </a:p>
        </p:txBody>
      </p:sp>
    </p:spTree>
    <p:extLst>
      <p:ext uri="{BB962C8B-B14F-4D97-AF65-F5344CB8AC3E}">
        <p14:creationId xmlns:p14="http://schemas.microsoft.com/office/powerpoint/2010/main" val="318877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4F725-98DB-4D50-9936-BA89AB483D7F}" type="datetimeFigureOut">
              <a:rPr lang="en-GB" smtClean="0"/>
              <a:t>04/01/2017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C62C6-7869-4176-AFEE-B07380FE0BC2}" type="slidenum">
              <a:rPr lang="en-GB" smtClean="0"/>
              <a:t>‹#›</a:t>
            </a:fld>
            <a:endParaRPr lang="en-GB"/>
          </a:p>
        </p:txBody>
      </p:sp>
    </p:spTree>
    <p:extLst>
      <p:ext uri="{BB962C8B-B14F-4D97-AF65-F5344CB8AC3E}">
        <p14:creationId xmlns:p14="http://schemas.microsoft.com/office/powerpoint/2010/main" val="38367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Great Gatsby</a:t>
            </a:r>
            <a:br>
              <a:rPr lang="en-GB" dirty="0" smtClean="0"/>
            </a:br>
            <a:r>
              <a:rPr lang="en-GB" sz="4400" dirty="0" smtClean="0"/>
              <a:t>Setting in chapter 8</a:t>
            </a:r>
            <a:endParaRPr lang="en-GB" sz="7200" dirty="0"/>
          </a:p>
        </p:txBody>
      </p:sp>
      <p:sp>
        <p:nvSpPr>
          <p:cNvPr id="3" name="Subtitle 2"/>
          <p:cNvSpPr>
            <a:spLocks noGrp="1"/>
          </p:cNvSpPr>
          <p:nvPr>
            <p:ph type="subTitle" idx="1"/>
          </p:nvPr>
        </p:nvSpPr>
        <p:spPr/>
        <p:txBody>
          <a:bodyPr/>
          <a:lstStyle/>
          <a:p>
            <a:r>
              <a:rPr lang="en-GB" dirty="0" smtClean="0"/>
              <a:t>By Ellie and Emily</a:t>
            </a:r>
            <a:endParaRPr lang="en-GB" dirty="0"/>
          </a:p>
        </p:txBody>
      </p:sp>
    </p:spTree>
    <p:extLst>
      <p:ext uri="{BB962C8B-B14F-4D97-AF65-F5344CB8AC3E}">
        <p14:creationId xmlns:p14="http://schemas.microsoft.com/office/powerpoint/2010/main" val="3798606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3357" y="705279"/>
            <a:ext cx="10515600" cy="5003544"/>
          </a:xfrm>
        </p:spPr>
        <p:txBody>
          <a:bodyPr>
            <a:normAutofit lnSpcReduction="10000"/>
          </a:bodyPr>
          <a:lstStyle/>
          <a:p>
            <a:pPr marL="0" indent="0">
              <a:buNone/>
            </a:pPr>
            <a:r>
              <a:rPr lang="en-GB" sz="2600" dirty="0" smtClean="0"/>
              <a:t>In chapter 8 there is the setting of Gatsby’s house after he was rejected by Daisy; ‘His house had never felt so enormous… There was an inexplicable amount of dust everywhere, the rooms were musty, as though they haven’t been aired for many days’. </a:t>
            </a:r>
          </a:p>
          <a:p>
            <a:pPr marL="0" indent="0">
              <a:buNone/>
            </a:pPr>
            <a:r>
              <a:rPr lang="en-GB" sz="2600" dirty="0" smtClean="0"/>
              <a:t>The setting of the house shows that it was bought with the sole purpose </a:t>
            </a:r>
            <a:r>
              <a:rPr lang="en-GB" sz="2600" dirty="0" smtClean="0"/>
              <a:t>of allowing </a:t>
            </a:r>
            <a:r>
              <a:rPr lang="en-GB" sz="2600" dirty="0" smtClean="0"/>
              <a:t>Gatsby to get to the point where he can </a:t>
            </a:r>
            <a:r>
              <a:rPr lang="en-GB" sz="2600" dirty="0" smtClean="0"/>
              <a:t>be near Daisy and confess </a:t>
            </a:r>
            <a:r>
              <a:rPr lang="en-GB" sz="2600" dirty="0" smtClean="0"/>
              <a:t>his eternal love for </a:t>
            </a:r>
            <a:r>
              <a:rPr lang="en-GB" sz="2600" dirty="0" smtClean="0"/>
              <a:t>her</a:t>
            </a:r>
            <a:r>
              <a:rPr lang="en-GB" sz="2600" dirty="0" smtClean="0"/>
              <a:t>. Now </a:t>
            </a:r>
            <a:r>
              <a:rPr lang="en-GB" sz="2600" dirty="0" smtClean="0"/>
              <a:t>he has </a:t>
            </a:r>
            <a:r>
              <a:rPr lang="en-GB" sz="2600" dirty="0" smtClean="0"/>
              <a:t>failed,</a:t>
            </a:r>
            <a:r>
              <a:rPr lang="en-GB" sz="2600" dirty="0" smtClean="0"/>
              <a:t> </a:t>
            </a:r>
            <a:r>
              <a:rPr lang="en-GB" sz="2600" dirty="0" smtClean="0"/>
              <a:t>the house has gone into decay, no longer useful to </a:t>
            </a:r>
            <a:r>
              <a:rPr lang="en-GB" sz="2600" dirty="0" smtClean="0"/>
              <a:t>him, which is shown by ‘amount of dust’. </a:t>
            </a:r>
            <a:r>
              <a:rPr lang="en-GB" sz="2600" dirty="0" smtClean="0"/>
              <a:t>It mirrors the state of affairs of his life, </a:t>
            </a:r>
            <a:r>
              <a:rPr lang="en-GB" sz="2600" dirty="0" smtClean="0"/>
              <a:t>as</a:t>
            </a:r>
            <a:r>
              <a:rPr lang="en-GB" sz="2600" dirty="0" smtClean="0"/>
              <a:t> </a:t>
            </a:r>
            <a:r>
              <a:rPr lang="en-GB" sz="2600" dirty="0" smtClean="0"/>
              <a:t>he is just there in a slow process of </a:t>
            </a:r>
            <a:r>
              <a:rPr lang="en-GB" sz="2600" dirty="0" smtClean="0"/>
              <a:t>degrading into nothing.</a:t>
            </a:r>
          </a:p>
          <a:p>
            <a:pPr marL="0" indent="0">
              <a:buNone/>
            </a:pPr>
            <a:r>
              <a:rPr lang="en-GB" sz="2600" dirty="0" smtClean="0"/>
              <a:t>The adjective ‘enormous’ suggests that the house didn’t feel as big with all the people at the parties as it was too crowded to notice than what it does at that moment. Also, ‘inexplicable’ shows how Nick can’t understand how all the dust into the rooms, which suggests that they were never used.</a:t>
            </a:r>
            <a:endParaRPr lang="en-GB" sz="2600"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7249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9303" y="1479636"/>
            <a:ext cx="10515600" cy="3949099"/>
          </a:xfrm>
        </p:spPr>
        <p:txBody>
          <a:bodyPr>
            <a:normAutofit lnSpcReduction="10000"/>
          </a:bodyPr>
          <a:lstStyle/>
          <a:p>
            <a:pPr marL="0" indent="0">
              <a:buNone/>
            </a:pPr>
            <a:r>
              <a:rPr lang="en-GB" sz="2400" dirty="0" smtClean="0"/>
              <a:t>Daisy’s </a:t>
            </a:r>
            <a:r>
              <a:rPr lang="en-GB" sz="2400" dirty="0" smtClean="0"/>
              <a:t>house </a:t>
            </a:r>
            <a:r>
              <a:rPr lang="en-GB" sz="2400" dirty="0" smtClean="0"/>
              <a:t>is a stark </a:t>
            </a:r>
            <a:r>
              <a:rPr lang="en-GB" sz="2400" dirty="0" smtClean="0"/>
              <a:t>contrast to Gatsby’s house in </a:t>
            </a:r>
            <a:r>
              <a:rPr lang="en-GB" sz="2400" dirty="0" smtClean="0"/>
              <a:t>its current state.</a:t>
            </a:r>
          </a:p>
          <a:p>
            <a:pPr marL="0" indent="0">
              <a:buNone/>
            </a:pPr>
            <a:r>
              <a:rPr lang="en-GB" sz="2400" dirty="0" smtClean="0"/>
              <a:t>‘bought luxury of star-shine’ suggests Daisy’s wealthy background and upbringing, which is analogical. ‘star-shine’ is poetic for starlight so shows how wealthy Daisy is as you can’t buy starlight and in a way shows how she could never truly love Gatsby as she goes after the money, ‘her voice is full of money’ (chapter 7). This can also be seen with ‘this twilight universe’. ‘twilight’ </a:t>
            </a:r>
            <a:r>
              <a:rPr lang="en-GB" sz="2400" dirty="0"/>
              <a:t>suggests this as it is the soft glowing light from the sky when the sun is below the horizon, caused by the reflection of the sun's rays from </a:t>
            </a:r>
            <a:r>
              <a:rPr lang="en-GB" sz="2400"/>
              <a:t>the </a:t>
            </a:r>
            <a:r>
              <a:rPr lang="en-GB" sz="2400" smtClean="0"/>
              <a:t>atmosphere.</a:t>
            </a:r>
            <a:endParaRPr lang="en-GB" sz="2400" dirty="0" smtClean="0"/>
          </a:p>
          <a:p>
            <a:pPr marL="0" indent="0">
              <a:buNone/>
            </a:pPr>
            <a:r>
              <a:rPr lang="en-GB" sz="2400" dirty="0" smtClean="0"/>
              <a:t>Later in the paragraph it says ‘hot struggles of the poor’ while Daisy is ‘gleaming like silver’ which is a juxtaposition of the rich and poor in society. This shows how the rich are carefree and comfortable while the poor are struggling to survive in their current state and might soon perish. </a:t>
            </a:r>
            <a:endParaRPr lang="en-GB" sz="2600" dirty="0" smtClean="0"/>
          </a:p>
          <a:p>
            <a:pPr marL="0" indent="0">
              <a:buNone/>
            </a:pPr>
            <a:endParaRPr lang="en-GB" sz="2600" dirty="0" smtClean="0"/>
          </a:p>
          <a:p>
            <a:pPr marL="0" indent="0">
              <a:buNone/>
            </a:pPr>
            <a:endParaRPr lang="en-GB" sz="2600" dirty="0" smtClean="0"/>
          </a:p>
          <a:p>
            <a:pPr marL="0" indent="0">
              <a:buNone/>
            </a:pPr>
            <a:endParaRPr lang="en-GB" sz="2600" dirty="0" smtClean="0"/>
          </a:p>
          <a:p>
            <a:pPr marL="0" indent="0">
              <a:buNone/>
            </a:pPr>
            <a:endParaRPr lang="en-GB" sz="2600" dirty="0"/>
          </a:p>
        </p:txBody>
      </p:sp>
    </p:spTree>
    <p:extLst>
      <p:ext uri="{BB962C8B-B14F-4D97-AF65-F5344CB8AC3E}">
        <p14:creationId xmlns:p14="http://schemas.microsoft.com/office/powerpoint/2010/main" val="74979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113" y="647614"/>
            <a:ext cx="10515600" cy="5736709"/>
          </a:xfrm>
        </p:spPr>
        <p:txBody>
          <a:bodyPr/>
          <a:lstStyle/>
          <a:p>
            <a:pPr marL="0" indent="0">
              <a:buNone/>
            </a:pPr>
            <a:r>
              <a:rPr lang="en-GB" sz="2400" dirty="0"/>
              <a:t> In the previous chapter, Gatsby’s tension-filled confrontation with Tom took place on the hottest day of the summer, beneath a fiery and intense sun. Now that the fire has gone out of Gatsby’s life with Daisy’s decision to remain with Tom, the weather suddenly cools, and autumn creeps into the air—the gardener even wants to drain the pool to keep falling leaves from clogging the </a:t>
            </a:r>
            <a:r>
              <a:rPr lang="en-GB" sz="2400" dirty="0" smtClean="0"/>
              <a:t>drains. </a:t>
            </a:r>
          </a:p>
          <a:p>
            <a:pPr marL="0" indent="0">
              <a:buNone/>
            </a:pPr>
            <a:r>
              <a:rPr lang="en-GB" sz="2400" dirty="0" smtClean="0"/>
              <a:t>This shows how Gatsby may want a fresh start like the trees shedding their dead leaves as he no longer has the green light in his life that kept him going for so long. Also, the water could symbolise this as well as he could be washing away his love for Daisy ‘lost the old warm world’. </a:t>
            </a:r>
          </a:p>
          <a:p>
            <a:pPr marL="0" indent="0">
              <a:buNone/>
            </a:pPr>
            <a:r>
              <a:rPr lang="en-GB" sz="2400" dirty="0" smtClean="0"/>
              <a:t>‘the fresh flow from one end urged its way toward the drain’ could symbolise Gatsby’s fresh start as Wilson snuffed it out or his dream (American dream) as it was seen as a fresh start for many people in the 1920s, but turned out to be false which ruined lives.</a:t>
            </a:r>
            <a:endParaRPr lang="en-GB" sz="2400" dirty="0"/>
          </a:p>
          <a:p>
            <a:endParaRPr lang="en-GB" dirty="0"/>
          </a:p>
        </p:txBody>
      </p:sp>
    </p:spTree>
    <p:extLst>
      <p:ext uri="{BB962C8B-B14F-4D97-AF65-F5344CB8AC3E}">
        <p14:creationId xmlns:p14="http://schemas.microsoft.com/office/powerpoint/2010/main" val="67789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6437" y="494271"/>
            <a:ext cx="10515600" cy="5585254"/>
          </a:xfrm>
        </p:spPr>
        <p:txBody>
          <a:bodyPr>
            <a:normAutofit/>
          </a:bodyPr>
          <a:lstStyle/>
          <a:p>
            <a:pPr marL="0" indent="0">
              <a:buNone/>
            </a:pPr>
            <a:r>
              <a:rPr lang="en-GB" sz="2000" dirty="0" smtClean="0"/>
              <a:t>‘leaves revolved it slowly, tracing…a thin red circle in the water’ this is where the leaves in the pool are circling the mattress in the water with the blood of Gatsby. This could suggest that this is the most important element to notice due to the verb (past tense)‘revolved’ because it subtly shows you that Gatsby is dead without really saying it and gives the leaves a life of their own (personification). </a:t>
            </a:r>
          </a:p>
          <a:p>
            <a:pPr marL="0" indent="0">
              <a:buNone/>
            </a:pPr>
            <a:r>
              <a:rPr lang="en-GB" sz="2000" dirty="0" smtClean="0"/>
              <a:t>Also, it could symbolise how nature was trying to kill him the trees Wilson was walking between before were described as ‘amorphous trees’. The adjective ‘amorphous’ suggests that the trees were shielding Wilson from Gatsby’s line of sight as they lack a clear structure or focus, therefore lets Wilson remain undetected</a:t>
            </a:r>
            <a:r>
              <a:rPr lang="en-GB" sz="2000" dirty="0"/>
              <a:t>. </a:t>
            </a:r>
            <a:endParaRPr lang="en-GB" sz="2000" dirty="0" smtClean="0"/>
          </a:p>
          <a:p>
            <a:pPr marL="0" indent="0">
              <a:buNone/>
            </a:pPr>
            <a:r>
              <a:rPr lang="en-GB" sz="2000" dirty="0"/>
              <a:t>Before Gatsby’s death there is foreshadowing as ‘poor ghosts, breathing dreams like air’ suggests that Gatsby could not let go of his dream. The plural noun ‘ghosts’ suggests that Gatsby is not the only one who lost his life to his dream. This could be a reference to Myrtle because she wanted to get away from her husband and live wealthy and Wilson as he wanted to stay with her forever or it could reference all the working class in the 1920s who wanted to escape their poverty and have a better life through the American dream</a:t>
            </a:r>
            <a:r>
              <a:rPr lang="en-GB" sz="2000" dirty="0" smtClean="0"/>
              <a:t>. </a:t>
            </a:r>
          </a:p>
          <a:p>
            <a:pPr marL="0" indent="0">
              <a:buNone/>
            </a:pPr>
            <a:r>
              <a:rPr lang="en-GB" sz="2000" dirty="0" smtClean="0"/>
              <a:t>This could also reflect back into the trees as they had no focus to the living like ghosts do so this could symbolise all the people who have died because they believed in the American dream and Gatsby and Wilson are about to join them.</a:t>
            </a:r>
            <a:endParaRPr lang="en-GB" sz="2000" dirty="0"/>
          </a:p>
          <a:p>
            <a:pPr marL="0" indent="0">
              <a:buNone/>
            </a:pPr>
            <a:endParaRPr lang="en-GB" sz="2400" dirty="0"/>
          </a:p>
        </p:txBody>
      </p:sp>
    </p:spTree>
    <p:extLst>
      <p:ext uri="{BB962C8B-B14F-4D97-AF65-F5344CB8AC3E}">
        <p14:creationId xmlns:p14="http://schemas.microsoft.com/office/powerpoint/2010/main" val="1791019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680</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The Great Gatsby Setting in chapter 8</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Gatsby Setting in chapter 8</dc:title>
  <dc:creator>Emily S Lewin (166302)</dc:creator>
  <cp:lastModifiedBy>Ellie S Hayward (165198)</cp:lastModifiedBy>
  <cp:revision>30</cp:revision>
  <dcterms:created xsi:type="dcterms:W3CDTF">2017-01-03T15:42:09Z</dcterms:created>
  <dcterms:modified xsi:type="dcterms:W3CDTF">2017-01-04T12:11:57Z</dcterms:modified>
</cp:coreProperties>
</file>