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60" r:id="rId4"/>
    <p:sldId id="282" r:id="rId5"/>
    <p:sldId id="283" r:id="rId6"/>
    <p:sldId id="284" r:id="rId7"/>
    <p:sldId id="264" r:id="rId8"/>
    <p:sldId id="265" r:id="rId9"/>
    <p:sldId id="286" r:id="rId10"/>
    <p:sldId id="266" r:id="rId11"/>
    <p:sldId id="267" r:id="rId12"/>
    <p:sldId id="287" r:id="rId13"/>
    <p:sldId id="28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64217EF-A495-4923-809D-1F9D7B860DB4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79ED1CB-868A-44B9-B7BA-07E5F38CC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86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CD98B9B-8F21-45EA-AC34-2FAD8214B260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F663B3D-C93D-463C-99D7-ED8AB0532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4048-488F-4CE7-B42A-E50FE29BA6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3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Reminder of </a:t>
            </a:r>
            <a:r>
              <a:rPr lang="en-GB" dirty="0" err="1"/>
              <a:t>Aos</a:t>
            </a:r>
            <a:r>
              <a:rPr lang="en-GB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4048-488F-4CE7-B42A-E50FE29BA6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1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4048-488F-4CE7-B42A-E50FE29BA6B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group has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4048-488F-4CE7-B42A-E50FE29BA6B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3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4048-488F-4CE7-B42A-E50FE29BA6B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33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4048-488F-4CE7-B42A-E50FE29BA6B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55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4048-488F-4CE7-B42A-E50FE29BA6B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5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4048-488F-4CE7-B42A-E50FE29BA6B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6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4048-488F-4CE7-B42A-E50FE29BA6B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5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149-9437-4872-B08B-8A49DDE4952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94E5-6718-4FC8-A63F-E5C554E3B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3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149-9437-4872-B08B-8A49DDE4952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94E5-6718-4FC8-A63F-E5C554E3B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4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149-9437-4872-B08B-8A49DDE4952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94E5-6718-4FC8-A63F-E5C554E3B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26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149-9437-4872-B08B-8A49DDE4952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94E5-6718-4FC8-A63F-E5C554E3B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64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149-9437-4872-B08B-8A49DDE4952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94E5-6718-4FC8-A63F-E5C554E3B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70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149-9437-4872-B08B-8A49DDE4952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94E5-6718-4FC8-A63F-E5C554E3B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5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149-9437-4872-B08B-8A49DDE4952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94E5-6718-4FC8-A63F-E5C554E3B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6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149-9437-4872-B08B-8A49DDE4952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94E5-6718-4FC8-A63F-E5C554E3B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1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149-9437-4872-B08B-8A49DDE4952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94E5-6718-4FC8-A63F-E5C554E3B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04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149-9437-4872-B08B-8A49DDE4952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94E5-6718-4FC8-A63F-E5C554E3B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96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2149-9437-4872-B08B-8A49DDE4952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94E5-6718-4FC8-A63F-E5C554E3B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7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42149-9437-4872-B08B-8A49DDE49522}" type="datetimeFigureOut">
              <a:rPr lang="en-GB" smtClean="0"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094E5-6718-4FC8-A63F-E5C554E3B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7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Revising Narrative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Great Gatsby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3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ideas, different 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en-GB" sz="3300" dirty="0" smtClean="0">
                <a:solidFill>
                  <a:srgbClr val="FF0000"/>
                </a:solidFill>
              </a:rPr>
              <a:t>Genre:  </a:t>
            </a:r>
          </a:p>
          <a:p>
            <a:r>
              <a:rPr lang="en-GB" sz="3300" dirty="0" smtClean="0"/>
              <a:t>conventions, expectations, rules, journey or quest</a:t>
            </a:r>
          </a:p>
          <a:p>
            <a:r>
              <a:rPr lang="en-GB" sz="3300" dirty="0" smtClean="0">
                <a:solidFill>
                  <a:srgbClr val="FF0000"/>
                </a:solidFill>
              </a:rPr>
              <a:t>Style:  </a:t>
            </a:r>
          </a:p>
          <a:p>
            <a:r>
              <a:rPr lang="en-GB" sz="3300" dirty="0" smtClean="0"/>
              <a:t>description, narration v dialogue, lexical choices, tone and register</a:t>
            </a:r>
          </a:p>
          <a:p>
            <a:r>
              <a:rPr lang="en-GB" sz="3300" dirty="0" smtClean="0">
                <a:solidFill>
                  <a:srgbClr val="FF0000"/>
                </a:solidFill>
              </a:rPr>
              <a:t>Structure:  </a:t>
            </a:r>
          </a:p>
          <a:p>
            <a:r>
              <a:rPr lang="en-GB" sz="3300" dirty="0" smtClean="0"/>
              <a:t>development, retrospection, denouement, conflict, patterns, contrasts and oppositions, non-linearity, disruption, turning point, climax, revelation, resolution, exposition, crisis, key events</a:t>
            </a:r>
          </a:p>
          <a:p>
            <a:r>
              <a:rPr lang="en-GB" sz="3300" dirty="0" smtClean="0">
                <a:solidFill>
                  <a:srgbClr val="FF0000"/>
                </a:solidFill>
              </a:rPr>
              <a:t>Time:  </a:t>
            </a:r>
          </a:p>
          <a:p>
            <a:r>
              <a:rPr lang="en-GB" sz="3300" dirty="0" smtClean="0"/>
              <a:t>gaps in the narrative, retrospection, </a:t>
            </a:r>
            <a:r>
              <a:rPr lang="en-GB" sz="3300" dirty="0" err="1" smtClean="0"/>
              <a:t>proleptic</a:t>
            </a:r>
            <a:r>
              <a:rPr lang="en-GB" sz="3300" dirty="0" smtClean="0"/>
              <a:t> and analeptic references, tense usage, compression, shifts </a:t>
            </a:r>
          </a:p>
          <a:p>
            <a:r>
              <a:rPr lang="en-GB" sz="3300" dirty="0" smtClean="0">
                <a:solidFill>
                  <a:srgbClr val="FF0000"/>
                </a:solidFill>
              </a:rPr>
              <a:t>Point of view:  </a:t>
            </a:r>
          </a:p>
          <a:p>
            <a:r>
              <a:rPr lang="en-GB" sz="3300" dirty="0" smtClean="0"/>
              <a:t>judgement, comment, direct address, participation, detachment, multiplicity, perspectives</a:t>
            </a:r>
          </a:p>
          <a:p>
            <a:r>
              <a:rPr lang="en-GB" sz="3300" dirty="0" smtClean="0">
                <a:solidFill>
                  <a:srgbClr val="FF0000"/>
                </a:solidFill>
              </a:rPr>
              <a:t>Narrative voice:  </a:t>
            </a:r>
          </a:p>
          <a:p>
            <a:r>
              <a:rPr lang="en-GB" sz="3300" dirty="0" smtClean="0"/>
              <a:t>unreliability, </a:t>
            </a:r>
            <a:r>
              <a:rPr lang="en-GB" sz="3300" dirty="0" err="1" smtClean="0"/>
              <a:t>naïvity</a:t>
            </a:r>
            <a:r>
              <a:rPr lang="en-GB" sz="3300" dirty="0" smtClean="0"/>
              <a:t>, retrospection, alternative voices, dialect/idiolect, reported speech, free indirect discourse</a:t>
            </a:r>
          </a:p>
          <a:p>
            <a:r>
              <a:rPr lang="en-GB" sz="3300" dirty="0" smtClean="0">
                <a:solidFill>
                  <a:srgbClr val="FF0000"/>
                </a:solidFill>
              </a:rPr>
              <a:t>Dialogue:  </a:t>
            </a:r>
          </a:p>
          <a:p>
            <a:r>
              <a:rPr lang="en-GB" sz="3300" dirty="0" smtClean="0"/>
              <a:t>dialect/idiolect, speech tags, introduction of other voices, direct speech</a:t>
            </a:r>
          </a:p>
          <a:p>
            <a:r>
              <a:rPr lang="en-GB" sz="3300" dirty="0" smtClean="0">
                <a:solidFill>
                  <a:srgbClr val="FF0000"/>
                </a:solidFill>
              </a:rPr>
              <a:t>Setting:  </a:t>
            </a:r>
          </a:p>
          <a:p>
            <a:r>
              <a:rPr lang="en-GB" sz="3300" dirty="0" smtClean="0"/>
              <a:t>backdrop, place, symbol, pathetic fallacy, atmosphere, locations</a:t>
            </a:r>
          </a:p>
          <a:p>
            <a:r>
              <a:rPr lang="en-GB" sz="3300" dirty="0" smtClean="0">
                <a:solidFill>
                  <a:srgbClr val="FF0000"/>
                </a:solidFill>
              </a:rPr>
              <a:t>Suspense:  </a:t>
            </a:r>
          </a:p>
          <a:p>
            <a:r>
              <a:rPr lang="en-GB" sz="3300" dirty="0" smtClean="0"/>
              <a:t>manipulation, delay of resolution, pace, tension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9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your pair, you have a PowerPoint slide.</a:t>
            </a:r>
          </a:p>
          <a:p>
            <a:r>
              <a:rPr lang="en-GB" dirty="0" smtClean="0"/>
              <a:t>Your task is to teach what is on the slide.  You may use whatever method you think is appropriate.</a:t>
            </a:r>
          </a:p>
          <a:p>
            <a:r>
              <a:rPr lang="en-GB" dirty="0" smtClean="0"/>
              <a:t>You will not have the slide on display as you teach.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1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Past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/>
              <a:t>Sample </a:t>
            </a:r>
            <a:r>
              <a:rPr lang="en-GB" b="1" dirty="0"/>
              <a:t>Question 2016</a:t>
            </a:r>
            <a:endParaRPr lang="en-GB" dirty="0"/>
          </a:p>
          <a:p>
            <a:pPr lvl="0"/>
            <a:r>
              <a:rPr lang="en-GB" dirty="0"/>
              <a:t>How does the writer of your text use s</a:t>
            </a:r>
            <a:r>
              <a:rPr lang="en-GB" dirty="0">
                <a:solidFill>
                  <a:srgbClr val="FF0000"/>
                </a:solidFill>
              </a:rPr>
              <a:t>ettings</a:t>
            </a:r>
            <a:r>
              <a:rPr lang="en-GB" dirty="0"/>
              <a:t>?  You should range across the text to allow you to explore how they are presented and what role they play in the novel.</a:t>
            </a:r>
          </a:p>
          <a:p>
            <a:pPr lvl="0"/>
            <a:r>
              <a:rPr lang="en-GB" dirty="0"/>
              <a:t>How does the writer of your text use </a:t>
            </a:r>
            <a:r>
              <a:rPr lang="en-GB" dirty="0">
                <a:solidFill>
                  <a:srgbClr val="FF0000"/>
                </a:solidFill>
              </a:rPr>
              <a:t>suspense</a:t>
            </a:r>
            <a:r>
              <a:rPr lang="en-GB" dirty="0"/>
              <a:t>?  You should range across the text to allow you to explore how suspense is presented and what role it plays in the novel.</a:t>
            </a:r>
          </a:p>
          <a:p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Practice Paper 2016 Set 1</a:t>
            </a:r>
            <a:endParaRPr lang="en-GB" dirty="0"/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How does the writer of your text use </a:t>
            </a:r>
            <a:r>
              <a:rPr lang="en-GB" dirty="0">
                <a:solidFill>
                  <a:srgbClr val="FF0000"/>
                </a:solidFill>
              </a:rPr>
              <a:t>symbols and motifs</a:t>
            </a:r>
            <a:r>
              <a:rPr lang="en-GB" dirty="0"/>
              <a:t>?  You should range across the text to explore how symbols and motifs are used, the function they play in the novel as a whole, and the broader generic context. </a:t>
            </a:r>
          </a:p>
          <a:p>
            <a:pPr lvl="0"/>
            <a:r>
              <a:rPr lang="en-GB" dirty="0"/>
              <a:t>In what ways does the writer of your text use </a:t>
            </a:r>
            <a:r>
              <a:rPr lang="en-GB" dirty="0">
                <a:solidFill>
                  <a:srgbClr val="FF0000"/>
                </a:solidFill>
              </a:rPr>
              <a:t>dialogue</a:t>
            </a:r>
            <a:r>
              <a:rPr lang="en-GB" dirty="0"/>
              <a:t>?  You should range across the text to explore how dialogue is used, the function it plays in the novel as a whole, and the broader generic context. </a:t>
            </a:r>
          </a:p>
          <a:p>
            <a:r>
              <a:rPr lang="en-GB" b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1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Gatsby Past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 smtClean="0"/>
              <a:t>Practice </a:t>
            </a:r>
            <a:r>
              <a:rPr lang="en-GB" b="1" dirty="0"/>
              <a:t>Paper 2016 Set 2</a:t>
            </a:r>
            <a:endParaRPr lang="en-GB" dirty="0"/>
          </a:p>
          <a:p>
            <a:pPr lvl="0"/>
            <a:r>
              <a:rPr lang="en-GB" dirty="0"/>
              <a:t>In what ways does the writer of your text use </a:t>
            </a:r>
            <a:r>
              <a:rPr lang="en-GB" dirty="0">
                <a:solidFill>
                  <a:srgbClr val="FF0000"/>
                </a:solidFill>
              </a:rPr>
              <a:t>prose style</a:t>
            </a:r>
            <a:r>
              <a:rPr lang="en-GB" dirty="0"/>
              <a:t>? You should range across the text to explore how prose style is used, the function it plays in the novel as a whole, and the broader generic context. </a:t>
            </a:r>
          </a:p>
          <a:p>
            <a:pPr lvl="0"/>
            <a:r>
              <a:rPr lang="en-GB" dirty="0"/>
              <a:t>How does the writer of your text use </a:t>
            </a:r>
            <a:r>
              <a:rPr lang="en-GB" dirty="0">
                <a:solidFill>
                  <a:srgbClr val="FF0000"/>
                </a:solidFill>
              </a:rPr>
              <a:t>beginnings and endings</a:t>
            </a:r>
            <a:r>
              <a:rPr lang="en-GB" dirty="0"/>
              <a:t>?  You should range across the text to explore beginnings and endings of the whole and / or sections of the text, the function these play in the novel as a whole, and the broader generic context. 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June 2017</a:t>
            </a:r>
            <a:endParaRPr lang="en-GB" dirty="0"/>
          </a:p>
          <a:p>
            <a:pPr lvl="0"/>
            <a:r>
              <a:rPr lang="en-GB" dirty="0"/>
              <a:t>How does the writer of your text use </a:t>
            </a:r>
            <a:r>
              <a:rPr lang="en-GB" dirty="0">
                <a:solidFill>
                  <a:srgbClr val="FF0000"/>
                </a:solidFill>
              </a:rPr>
              <a:t>moments of crisis</a:t>
            </a:r>
            <a:r>
              <a:rPr lang="en-GB" dirty="0"/>
              <a:t>?  You should range across the text to explore how moments of crisis are used, the function they play in the novel as a whole, and the broader generic context. </a:t>
            </a:r>
          </a:p>
          <a:p>
            <a:pPr lvl="0"/>
            <a:r>
              <a:rPr lang="en-GB" dirty="0"/>
              <a:t>How does the writer of your text use </a:t>
            </a:r>
            <a:r>
              <a:rPr lang="en-GB" dirty="0">
                <a:solidFill>
                  <a:srgbClr val="FF0000"/>
                </a:solidFill>
              </a:rPr>
              <a:t>minor characters</a:t>
            </a:r>
            <a:r>
              <a:rPr lang="en-GB" dirty="0"/>
              <a:t>?  You should range across the text to explore how minor characters are used, the role they play in the novel as a whole, and the broader generic context. 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June 2018</a:t>
            </a:r>
            <a:endParaRPr lang="en-GB" dirty="0"/>
          </a:p>
          <a:p>
            <a:pPr lvl="0"/>
            <a:r>
              <a:rPr lang="en-GB" dirty="0"/>
              <a:t>In what ways does the writer of your text use </a:t>
            </a:r>
            <a:r>
              <a:rPr lang="en-GB" dirty="0">
                <a:solidFill>
                  <a:srgbClr val="FF0000"/>
                </a:solidFill>
              </a:rPr>
              <a:t>narrative voice</a:t>
            </a:r>
            <a:r>
              <a:rPr lang="en-GB" dirty="0"/>
              <a:t>?  You should range across the text to explore how narrative voice is used, the function it plays in the novel as a whole, and the broader generic context. </a:t>
            </a:r>
          </a:p>
          <a:p>
            <a:pPr lvl="0"/>
            <a:r>
              <a:rPr lang="en-GB" dirty="0"/>
              <a:t>How does the writer of your text use </a:t>
            </a:r>
            <a:r>
              <a:rPr lang="en-GB" dirty="0">
                <a:solidFill>
                  <a:srgbClr val="FF0000"/>
                </a:solidFill>
              </a:rPr>
              <a:t>form and structure</a:t>
            </a:r>
            <a:r>
              <a:rPr lang="en-GB" dirty="0"/>
              <a:t>?  You should range across the text to explore how form and structure shape the narrative, the function this plays in the novel as a whole, and the broader generic context.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3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come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Narrative voice:  </a:t>
            </a:r>
          </a:p>
          <a:p>
            <a:r>
              <a:rPr lang="en-GB" dirty="0"/>
              <a:t>intrusive narrator</a:t>
            </a:r>
          </a:p>
          <a:p>
            <a:r>
              <a:rPr lang="en-GB" dirty="0"/>
              <a:t>self-conscious narrator</a:t>
            </a:r>
          </a:p>
          <a:p>
            <a:r>
              <a:rPr lang="en-GB" dirty="0"/>
              <a:t>free indirect style</a:t>
            </a:r>
          </a:p>
          <a:p>
            <a:r>
              <a:rPr lang="en-GB" dirty="0"/>
              <a:t>inadequate or naïve narrator</a:t>
            </a:r>
          </a:p>
          <a:p>
            <a:r>
              <a:rPr lang="en-GB" dirty="0"/>
              <a:t>unreliable narrator </a:t>
            </a:r>
          </a:p>
          <a:p>
            <a:r>
              <a:rPr lang="en-GB" dirty="0"/>
              <a:t>multiple voices</a:t>
            </a:r>
          </a:p>
          <a:p>
            <a:r>
              <a:rPr lang="en-GB" dirty="0"/>
              <a:t>first person narrator</a:t>
            </a:r>
          </a:p>
          <a:p>
            <a:r>
              <a:rPr lang="en-GB" dirty="0" err="1"/>
              <a:t>focaliser</a:t>
            </a:r>
            <a:r>
              <a:rPr lang="en-GB" dirty="0"/>
              <a:t>/focalisation</a:t>
            </a:r>
          </a:p>
          <a:p>
            <a:r>
              <a:rPr lang="en-GB" dirty="0"/>
              <a:t>stream of consciousness</a:t>
            </a:r>
          </a:p>
          <a:p>
            <a:r>
              <a:rPr lang="en-GB" dirty="0"/>
              <a:t>second person address</a:t>
            </a:r>
          </a:p>
          <a:p>
            <a:r>
              <a:rPr lang="en-GB" dirty="0"/>
              <a:t>interior monologue</a:t>
            </a:r>
          </a:p>
          <a:p>
            <a:r>
              <a:rPr lang="en-GB" dirty="0"/>
              <a:t>narrative distance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7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come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genre</a:t>
            </a:r>
          </a:p>
          <a:p>
            <a:r>
              <a:rPr lang="en-GB" dirty="0"/>
              <a:t>adhering to the rules of a genre: setting up reader’s expectations</a:t>
            </a:r>
          </a:p>
          <a:p>
            <a:r>
              <a:rPr lang="en-GB" dirty="0"/>
              <a:t>breaking the rules of a genre to undermine and challenge expectations</a:t>
            </a:r>
          </a:p>
          <a:p>
            <a:r>
              <a:rPr lang="en-GB" dirty="0"/>
              <a:t>use of the rules of genre to tell a different story</a:t>
            </a:r>
          </a:p>
          <a:p>
            <a:r>
              <a:rPr lang="en-GB" dirty="0"/>
              <a:t>to draw attention to the events of a particular passage or chapter</a:t>
            </a:r>
          </a:p>
          <a:p>
            <a:r>
              <a:rPr lang="en-GB" dirty="0"/>
              <a:t>introducing another text type into a novel</a:t>
            </a:r>
          </a:p>
          <a:p>
            <a:r>
              <a:rPr lang="en-GB" dirty="0"/>
              <a:t>drawing on more than one genre, perhaps to unsettle the reader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9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come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structure</a:t>
            </a:r>
          </a:p>
          <a:p>
            <a:r>
              <a:rPr lang="en-GB" dirty="0"/>
              <a:t>focus on </a:t>
            </a:r>
            <a:r>
              <a:rPr lang="en-GB" b="1" dirty="0"/>
              <a:t>openings</a:t>
            </a:r>
            <a:r>
              <a:rPr lang="en-GB" dirty="0"/>
              <a:t> (to introduce themes, voice, tone, to introduce a problem)</a:t>
            </a:r>
          </a:p>
          <a:p>
            <a:r>
              <a:rPr lang="en-GB" b="1" dirty="0"/>
              <a:t>ab initio/in medias res/frame narrative</a:t>
            </a:r>
          </a:p>
          <a:p>
            <a:r>
              <a:rPr lang="en-GB" b="1" dirty="0"/>
              <a:t>proleptic references/analeptic references</a:t>
            </a:r>
          </a:p>
          <a:p>
            <a:r>
              <a:rPr lang="en-GB" dirty="0"/>
              <a:t>focus on </a:t>
            </a:r>
            <a:r>
              <a:rPr lang="en-GB" b="1" dirty="0"/>
              <a:t>endings</a:t>
            </a:r>
            <a:r>
              <a:rPr lang="en-GB" dirty="0"/>
              <a:t> (to bring together motifs, themes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r>
              <a:rPr lang="en-GB" dirty="0"/>
              <a:t>building</a:t>
            </a:r>
            <a:r>
              <a:rPr lang="en-GB" b="1" dirty="0"/>
              <a:t> tension, expository chapters, climax and resolution in the novel</a:t>
            </a:r>
          </a:p>
          <a:p>
            <a:r>
              <a:rPr lang="en-GB" dirty="0"/>
              <a:t>adherence to the structure of a particular genre</a:t>
            </a:r>
          </a:p>
          <a:p>
            <a:r>
              <a:rPr lang="en-GB" b="1" dirty="0"/>
              <a:t>Non-linear narrative </a:t>
            </a:r>
            <a:r>
              <a:rPr lang="en-GB" dirty="0"/>
              <a:t>(disjointed </a:t>
            </a:r>
            <a:r>
              <a:rPr lang="en-GB" b="1" dirty="0"/>
              <a:t>narrative</a:t>
            </a:r>
            <a:r>
              <a:rPr lang="en-GB" dirty="0"/>
              <a:t> or disrupted </a:t>
            </a:r>
            <a:r>
              <a:rPr lang="en-GB" b="1" dirty="0"/>
              <a:t>narrative</a:t>
            </a:r>
            <a:r>
              <a:rPr lang="en-GB" dirty="0"/>
              <a:t> is a technique where events are portrayed, for example, out of chronological order.  Each narrative is unfinished.)</a:t>
            </a:r>
          </a:p>
          <a:p>
            <a:r>
              <a:rPr lang="en-GB" b="1" dirty="0"/>
              <a:t>Gaps in the narrative </a:t>
            </a:r>
            <a:r>
              <a:rPr lang="en-GB" dirty="0"/>
              <a:t>(used to represent the narrator’s need to repress, or inability to see an event; indicating passing time; forcing the reader to piece together the narrative; indicating unreliability; indicating exclusivity – worlds to which the reader/narrator are not invited.)</a:t>
            </a:r>
          </a:p>
          <a:p>
            <a:r>
              <a:rPr lang="en-GB" b="1" dirty="0"/>
              <a:t>Repetitions and patterns </a:t>
            </a:r>
            <a:r>
              <a:rPr lang="en-GB" dirty="0"/>
              <a:t>(repetition or opposition of themes/ settings/ repetition of names, events, words and phrases, motifs)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6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come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Use of dialogue</a:t>
            </a:r>
          </a:p>
          <a:p>
            <a:r>
              <a:rPr lang="en-GB" dirty="0"/>
              <a:t>use of </a:t>
            </a:r>
            <a:r>
              <a:rPr lang="en-GB" b="1" dirty="0"/>
              <a:t>speech tags </a:t>
            </a:r>
            <a:r>
              <a:rPr lang="en-GB" dirty="0"/>
              <a:t>to establish character traits (</a:t>
            </a:r>
            <a:r>
              <a:rPr lang="en-GB" i="1" dirty="0"/>
              <a:t>invisible, or “minimal phrases” , interpretive verbs, u</a:t>
            </a:r>
            <a:r>
              <a:rPr lang="en-GB" dirty="0"/>
              <a:t>se of </a:t>
            </a:r>
            <a:r>
              <a:rPr lang="en-GB" i="1" dirty="0"/>
              <a:t>adverbial tag</a:t>
            </a:r>
            <a:r>
              <a:rPr lang="en-GB" dirty="0"/>
              <a:t> , </a:t>
            </a:r>
            <a:r>
              <a:rPr lang="en-GB" i="1" dirty="0"/>
              <a:t>mental process phrase, t</a:t>
            </a:r>
            <a:r>
              <a:rPr lang="en-GB" dirty="0"/>
              <a:t>ags can be placed in 1)  </a:t>
            </a:r>
            <a:r>
              <a:rPr lang="en-GB" i="1" dirty="0"/>
              <a:t>initial,  2)  medial or 3)  final positions)</a:t>
            </a:r>
            <a:endParaRPr lang="en-GB" dirty="0"/>
          </a:p>
          <a:p>
            <a:r>
              <a:rPr lang="en-GB" dirty="0"/>
              <a:t>use of dialogue to move forward the </a:t>
            </a:r>
            <a:r>
              <a:rPr lang="en-GB" b="1" dirty="0"/>
              <a:t>plot,</a:t>
            </a:r>
          </a:p>
          <a:p>
            <a:r>
              <a:rPr lang="en-GB" dirty="0"/>
              <a:t>to create character through </a:t>
            </a:r>
            <a:r>
              <a:rPr lang="en-GB" b="1" dirty="0"/>
              <a:t>idioms/repeated phrases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b="1" dirty="0"/>
              <a:t>discourse</a:t>
            </a:r>
            <a:r>
              <a:rPr lang="en-GB" dirty="0"/>
              <a:t> features:  longer utterances/louder tone/ack of politeness features/interruptions/agenda setting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9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come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setting</a:t>
            </a:r>
          </a:p>
          <a:p>
            <a:r>
              <a:rPr lang="en-GB" dirty="0"/>
              <a:t>the role of the setting:  </a:t>
            </a:r>
            <a:r>
              <a:rPr lang="en-GB" dirty="0" err="1"/>
              <a:t>verisimilitudinal</a:t>
            </a:r>
            <a:r>
              <a:rPr lang="en-GB" dirty="0"/>
              <a:t>/referential/symbolic</a:t>
            </a:r>
          </a:p>
          <a:p>
            <a:r>
              <a:rPr lang="en-GB" dirty="0"/>
              <a:t>to evoke place or mood</a:t>
            </a:r>
          </a:p>
          <a:p>
            <a:r>
              <a:rPr lang="en-GB" dirty="0"/>
              <a:t>to signal genre</a:t>
            </a:r>
          </a:p>
          <a:p>
            <a:r>
              <a:rPr lang="en-GB" dirty="0"/>
              <a:t>to add structure</a:t>
            </a:r>
          </a:p>
          <a:p>
            <a:r>
              <a:rPr lang="en-GB" dirty="0"/>
              <a:t>to act symbolically</a:t>
            </a:r>
          </a:p>
          <a:p>
            <a:r>
              <a:rPr lang="en-GB" dirty="0"/>
              <a:t>to establish themes</a:t>
            </a:r>
          </a:p>
          <a:p>
            <a:r>
              <a:rPr lang="en-GB" dirty="0"/>
              <a:t>to create expectations</a:t>
            </a:r>
          </a:p>
          <a:p>
            <a:r>
              <a:rPr lang="en-GB" dirty="0"/>
              <a:t>to convey contrasts in character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come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characters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roles of characters as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antagonist/protagonist/ foil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where they appear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the novel and why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whether we see the scene through their eyes/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focaliser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whether they are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dynamic or static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choice and function of name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imagery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associated with them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terms of address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associated with them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associated with them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speech attribution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15629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Prose</a:t>
            </a:r>
            <a:r>
              <a:rPr lang="en-GB" i="1" dirty="0" smtClean="0"/>
              <a:t> </a:t>
            </a:r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What:  </a:t>
            </a:r>
            <a:r>
              <a:rPr lang="en-GB" dirty="0"/>
              <a:t>Section A Component 03 </a:t>
            </a:r>
          </a:p>
          <a:p>
            <a:r>
              <a:rPr lang="en-GB" dirty="0">
                <a:solidFill>
                  <a:srgbClr val="FF0000"/>
                </a:solidFill>
              </a:rPr>
              <a:t>Length:  </a:t>
            </a:r>
            <a:r>
              <a:rPr lang="en-GB" dirty="0"/>
              <a:t>one hour</a:t>
            </a:r>
          </a:p>
          <a:p>
            <a:r>
              <a:rPr lang="en-GB" dirty="0">
                <a:solidFill>
                  <a:srgbClr val="FF0000"/>
                </a:solidFill>
              </a:rPr>
              <a:t>Worth:  </a:t>
            </a:r>
            <a:r>
              <a:rPr lang="en-GB" dirty="0"/>
              <a:t>32 marks </a:t>
            </a:r>
          </a:p>
          <a:p>
            <a:r>
              <a:rPr lang="en-GB" dirty="0">
                <a:solidFill>
                  <a:srgbClr val="FF0000"/>
                </a:solidFill>
              </a:rPr>
              <a:t>Details:  </a:t>
            </a:r>
            <a:r>
              <a:rPr lang="en-GB" dirty="0"/>
              <a:t>open text</a:t>
            </a:r>
          </a:p>
          <a:p>
            <a:r>
              <a:rPr lang="en-GB" dirty="0">
                <a:solidFill>
                  <a:srgbClr val="FF0000"/>
                </a:solidFill>
              </a:rPr>
              <a:t>Details: </a:t>
            </a:r>
            <a:r>
              <a:rPr lang="en-GB" dirty="0"/>
              <a:t>one generic question, from a choice of two, on an aspect of narrative (e.g. narrative voice, the handling of time, moments of crisis), in </a:t>
            </a:r>
            <a:r>
              <a:rPr lang="en-GB" i="1" dirty="0"/>
              <a:t>The Great Gatsby</a:t>
            </a:r>
          </a:p>
          <a:p>
            <a:r>
              <a:rPr lang="en-GB" dirty="0">
                <a:solidFill>
                  <a:srgbClr val="FF0000"/>
                </a:solidFill>
              </a:rPr>
              <a:t>Assessment Objectives tested:  </a:t>
            </a:r>
            <a:r>
              <a:rPr lang="en-GB" dirty="0"/>
              <a:t>AO1, AO2, AO3</a:t>
            </a:r>
          </a:p>
        </p:txBody>
      </p:sp>
    </p:spTree>
    <p:extLst>
      <p:ext uri="{BB962C8B-B14F-4D97-AF65-F5344CB8AC3E}">
        <p14:creationId xmlns:p14="http://schemas.microsoft.com/office/powerpoint/2010/main" val="1565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could come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use of symbol and motif</a:t>
            </a:r>
          </a:p>
          <a:p>
            <a:r>
              <a:rPr lang="en-GB" dirty="0"/>
              <a:t>used to establish thematic patterns across the novel</a:t>
            </a:r>
          </a:p>
          <a:p>
            <a:r>
              <a:rPr lang="en-GB" dirty="0"/>
              <a:t>guiding readers through the plot</a:t>
            </a:r>
          </a:p>
          <a:p>
            <a:r>
              <a:rPr lang="en-GB" dirty="0"/>
              <a:t>creating contrasts between characters</a:t>
            </a:r>
          </a:p>
          <a:p>
            <a:r>
              <a:rPr lang="en-GB" dirty="0"/>
              <a:t>setting up echoes in the novel</a:t>
            </a:r>
          </a:p>
          <a:p>
            <a:r>
              <a:rPr lang="en-GB" dirty="0"/>
              <a:t>linking key moments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9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Narrative Voice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5" y="1795849"/>
            <a:ext cx="5963508" cy="4472631"/>
          </a:xfrm>
        </p:spPr>
      </p:pic>
    </p:spTree>
    <p:extLst>
      <p:ext uri="{BB962C8B-B14F-4D97-AF65-F5344CB8AC3E}">
        <p14:creationId xmlns:p14="http://schemas.microsoft.com/office/powerpoint/2010/main" val="193651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13" y="977213"/>
            <a:ext cx="6227805" cy="6227805"/>
          </a:xfrm>
        </p:spPr>
      </p:pic>
    </p:spTree>
    <p:extLst>
      <p:ext uri="{BB962C8B-B14F-4D97-AF65-F5344CB8AC3E}">
        <p14:creationId xmlns:p14="http://schemas.microsoft.com/office/powerpoint/2010/main" val="3449144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30" y="1428750"/>
            <a:ext cx="5755683" cy="4493419"/>
          </a:xfrm>
        </p:spPr>
      </p:pic>
    </p:spTree>
    <p:extLst>
      <p:ext uri="{BB962C8B-B14F-4D97-AF65-F5344CB8AC3E}">
        <p14:creationId xmlns:p14="http://schemas.microsoft.com/office/powerpoint/2010/main" val="442442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Dialogue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86" y="1312205"/>
            <a:ext cx="4436755" cy="4719952"/>
          </a:xfrm>
        </p:spPr>
      </p:pic>
    </p:spTree>
    <p:extLst>
      <p:ext uri="{BB962C8B-B14F-4D97-AF65-F5344CB8AC3E}">
        <p14:creationId xmlns:p14="http://schemas.microsoft.com/office/powerpoint/2010/main" val="2878394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58" y="1514052"/>
            <a:ext cx="7809471" cy="5255576"/>
          </a:xfrm>
        </p:spPr>
      </p:pic>
    </p:spTree>
    <p:extLst>
      <p:ext uri="{BB962C8B-B14F-4D97-AF65-F5344CB8AC3E}">
        <p14:creationId xmlns:p14="http://schemas.microsoft.com/office/powerpoint/2010/main" val="6470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31" y="1294728"/>
            <a:ext cx="7437987" cy="4572672"/>
          </a:xfrm>
        </p:spPr>
      </p:pic>
    </p:spTree>
    <p:extLst>
      <p:ext uri="{BB962C8B-B14F-4D97-AF65-F5344CB8AC3E}">
        <p14:creationId xmlns:p14="http://schemas.microsoft.com/office/powerpoint/2010/main" val="1260445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Symbol and motif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r="15696"/>
          <a:stretch/>
        </p:blipFill>
        <p:spPr>
          <a:xfrm>
            <a:off x="6172200" y="931932"/>
            <a:ext cx="4769573" cy="5653243"/>
          </a:xfrm>
        </p:spPr>
      </p:pic>
    </p:spTree>
    <p:extLst>
      <p:ext uri="{BB962C8B-B14F-4D97-AF65-F5344CB8AC3E}">
        <p14:creationId xmlns:p14="http://schemas.microsoft.com/office/powerpoint/2010/main" val="32112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Weightings:  AO2: 6%  AO1:  5% Ao3:  5%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0155" y="2560035"/>
            <a:ext cx="4805266" cy="42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on your mocks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Generally, good knowledge of the text, with good references being made across the text.</a:t>
            </a:r>
          </a:p>
          <a:p>
            <a:r>
              <a:rPr lang="en-GB" dirty="0" smtClean="0"/>
              <a:t>Remember:  with the "Tensions" question, you are not just pointing out which bits in the text are tense.  You are explaining </a:t>
            </a:r>
            <a:r>
              <a:rPr lang="en-GB" dirty="0" smtClean="0">
                <a:solidFill>
                  <a:srgbClr val="FF0000"/>
                </a:solidFill>
              </a:rPr>
              <a:t>HOW </a:t>
            </a:r>
            <a:r>
              <a:rPr lang="en-GB" dirty="0" smtClean="0"/>
              <a:t>tension is created.</a:t>
            </a:r>
          </a:p>
          <a:p>
            <a:r>
              <a:rPr lang="en-GB" dirty="0" smtClean="0"/>
              <a:t>Similarly:  do not be tempted to outline the places in </a:t>
            </a:r>
            <a:r>
              <a:rPr lang="en-GB" i="1" dirty="0" smtClean="0"/>
              <a:t>The Great Gatsby </a:t>
            </a:r>
            <a:r>
              <a:rPr lang="en-GB" dirty="0" smtClean="0"/>
              <a:t>– you need to explain their </a:t>
            </a:r>
            <a:r>
              <a:rPr lang="en-GB" dirty="0" smtClean="0">
                <a:solidFill>
                  <a:srgbClr val="FF0000"/>
                </a:solidFill>
              </a:rPr>
              <a:t>FUNCTIONS.  </a:t>
            </a:r>
            <a:r>
              <a:rPr lang="en-GB" dirty="0" smtClean="0"/>
              <a:t>You need to explain</a:t>
            </a:r>
            <a:r>
              <a:rPr lang="en-GB" dirty="0" smtClean="0">
                <a:solidFill>
                  <a:srgbClr val="FF0000"/>
                </a:solidFill>
              </a:rPr>
              <a:t> HOW </a:t>
            </a:r>
            <a:r>
              <a:rPr lang="en-GB" dirty="0" smtClean="0"/>
              <a:t>place is being created.</a:t>
            </a:r>
          </a:p>
          <a:p>
            <a:r>
              <a:rPr lang="en-GB" dirty="0" smtClean="0"/>
              <a:t>You need to give a </a:t>
            </a:r>
            <a:r>
              <a:rPr lang="en-GB" dirty="0" smtClean="0">
                <a:solidFill>
                  <a:srgbClr val="FF0000"/>
                </a:solidFill>
              </a:rPr>
              <a:t>linguistic analysis </a:t>
            </a:r>
            <a:r>
              <a:rPr lang="en-GB" dirty="0" smtClean="0"/>
              <a:t>(word classes, lexical clusters, lexical oppositions, sentence types, sentence moods etc.)</a:t>
            </a:r>
          </a:p>
          <a:p>
            <a:r>
              <a:rPr lang="en-GB" dirty="0" smtClean="0"/>
              <a:t>You need to integrate </a:t>
            </a:r>
            <a:r>
              <a:rPr lang="en-GB" dirty="0" smtClean="0">
                <a:solidFill>
                  <a:srgbClr val="FF0000"/>
                </a:solidFill>
              </a:rPr>
              <a:t>context</a:t>
            </a:r>
            <a:r>
              <a:rPr lang="en-GB" dirty="0" smtClean="0"/>
              <a:t> throughout</a:t>
            </a:r>
          </a:p>
          <a:p>
            <a:r>
              <a:rPr lang="en-GB" dirty="0" smtClean="0"/>
              <a:t>Keep </a:t>
            </a:r>
            <a:r>
              <a:rPr lang="en-GB" dirty="0" smtClean="0">
                <a:solidFill>
                  <a:srgbClr val="FF0000"/>
                </a:solidFill>
              </a:rPr>
              <a:t>the question </a:t>
            </a:r>
            <a:r>
              <a:rPr lang="en-GB" dirty="0" smtClean="0"/>
              <a:t>in sight at all times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Given to Me By a Wise Old 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to do well in any exam, you need only do three things.</a:t>
            </a:r>
          </a:p>
          <a:p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Read the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Answer the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Repeat as many times as necessary or appropriate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did the "Place" question.  Prepare a ten point plan for the tension question.</a:t>
            </a:r>
          </a:p>
          <a:p>
            <a:r>
              <a:rPr lang="en-GB" dirty="0" smtClean="0"/>
              <a:t>If you did the "Tension" question.  Prepare a ten point plan for the place question.</a:t>
            </a:r>
          </a:p>
          <a:p>
            <a:r>
              <a:rPr lang="en-GB" dirty="0" smtClean="0"/>
              <a:t>Hand on your plan to another student who has done the other question.</a:t>
            </a:r>
          </a:p>
          <a:p>
            <a:r>
              <a:rPr lang="en-GB" dirty="0" smtClean="0"/>
              <a:t>Use the guidance provided to add to the plan.</a:t>
            </a:r>
          </a:p>
          <a:p>
            <a:r>
              <a:rPr lang="en-GB" dirty="0" smtClean="0"/>
              <a:t>Discuss:  what else could you have included?  Ideas on the board.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4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your group, you have a set of cards, face down on the table in front of you.  They each have a narrative term written on them.</a:t>
            </a:r>
          </a:p>
          <a:p>
            <a:r>
              <a:rPr lang="en-GB" dirty="0" smtClean="0"/>
              <a:t>You should take it in turns to select one.</a:t>
            </a:r>
          </a:p>
          <a:p>
            <a:r>
              <a:rPr lang="en-GB" dirty="0" smtClean="0"/>
              <a:t>You then have a minute to talk about your particular term in relation to </a:t>
            </a:r>
            <a:r>
              <a:rPr lang="en-GB" i="1" dirty="0" smtClean="0"/>
              <a:t>The Great Gatsby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822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idea, different 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your pair, take </a:t>
            </a:r>
            <a:r>
              <a:rPr lang="en-GB" dirty="0"/>
              <a:t>your card…</a:t>
            </a:r>
          </a:p>
          <a:p>
            <a:r>
              <a:rPr lang="en-GB" dirty="0" smtClean="0"/>
              <a:t>Write down other words that the examiners might choose to use instead</a:t>
            </a:r>
            <a:endParaRPr lang="en-GB" dirty="0"/>
          </a:p>
          <a:p>
            <a:r>
              <a:rPr lang="en-GB" dirty="0" smtClean="0"/>
              <a:t>For example, the question might ask you to analyse the "representation of speech" rather than "dialogue", or "the use of place" rather than "settings".</a:t>
            </a:r>
          </a:p>
          <a:p>
            <a:r>
              <a:rPr lang="en-GB" dirty="0" smtClean="0"/>
              <a:t>Please focus on:  </a:t>
            </a:r>
            <a:r>
              <a:rPr lang="en-GB" dirty="0" smtClean="0">
                <a:solidFill>
                  <a:srgbClr val="FF0000"/>
                </a:solidFill>
              </a:rPr>
              <a:t>genre, style, structure, time, point </a:t>
            </a:r>
            <a:r>
              <a:rPr lang="en-GB" dirty="0">
                <a:solidFill>
                  <a:srgbClr val="FF0000"/>
                </a:solidFill>
              </a:rPr>
              <a:t>of </a:t>
            </a:r>
            <a:r>
              <a:rPr lang="en-GB" dirty="0" smtClean="0">
                <a:solidFill>
                  <a:srgbClr val="FF0000"/>
                </a:solidFill>
              </a:rPr>
              <a:t>view, narrative voice, dialogue, setting,  suspense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ideas, different terminology:  What Other Words might the Examiners use?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300" dirty="0" smtClean="0">
                <a:solidFill>
                  <a:srgbClr val="FF0000"/>
                </a:solidFill>
              </a:rPr>
              <a:t>Genre: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 smtClean="0">
                <a:solidFill>
                  <a:srgbClr val="FF0000"/>
                </a:solidFill>
              </a:rPr>
              <a:t>Style: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 smtClean="0">
                <a:solidFill>
                  <a:srgbClr val="FF0000"/>
                </a:solidFill>
              </a:rPr>
              <a:t>Structure: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 smtClean="0">
                <a:solidFill>
                  <a:srgbClr val="FF0000"/>
                </a:solidFill>
              </a:rPr>
              <a:t>Time: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 smtClean="0">
                <a:solidFill>
                  <a:srgbClr val="FF0000"/>
                </a:solidFill>
              </a:rPr>
              <a:t>Point of view: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 smtClean="0">
                <a:solidFill>
                  <a:srgbClr val="FF0000"/>
                </a:solidFill>
              </a:rPr>
              <a:t>Narrative voice: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 smtClean="0">
                <a:solidFill>
                  <a:srgbClr val="FF0000"/>
                </a:solidFill>
              </a:rPr>
              <a:t>Dialogue: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 smtClean="0">
                <a:solidFill>
                  <a:srgbClr val="FF0000"/>
                </a:solidFill>
              </a:rPr>
              <a:t>Setting: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 smtClean="0">
                <a:solidFill>
                  <a:srgbClr val="FF0000"/>
                </a:solidFill>
              </a:rPr>
              <a:t>Suspense: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1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1299</Words>
  <Application>Microsoft Office PowerPoint</Application>
  <PresentationFormat>Widescreen</PresentationFormat>
  <Paragraphs>180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Revising Narrative</vt:lpstr>
      <vt:lpstr>The Prose question</vt:lpstr>
      <vt:lpstr>Weightings:  AO2: 6%  AO1:  5% Ao3:  5%</vt:lpstr>
      <vt:lpstr>Feedback on your mocks</vt:lpstr>
      <vt:lpstr>Advice Given to Me By a Wise Old Man</vt:lpstr>
      <vt:lpstr>Your Task</vt:lpstr>
      <vt:lpstr>Your task</vt:lpstr>
      <vt:lpstr>Same idea, different terminology</vt:lpstr>
      <vt:lpstr>Same ideas, different terminology:  What Other Words might the Examiners use?</vt:lpstr>
      <vt:lpstr>Same ideas, different terminology</vt:lpstr>
      <vt:lpstr>Your Task</vt:lpstr>
      <vt:lpstr>Past Questions</vt:lpstr>
      <vt:lpstr>Gatsby Past Questions</vt:lpstr>
      <vt:lpstr>What could come up?</vt:lpstr>
      <vt:lpstr>what could come up?</vt:lpstr>
      <vt:lpstr>what could come up?</vt:lpstr>
      <vt:lpstr>what could come up?</vt:lpstr>
      <vt:lpstr>what could come up?</vt:lpstr>
      <vt:lpstr>what could come up?</vt:lpstr>
      <vt:lpstr>what could come up?</vt:lpstr>
      <vt:lpstr>Narrative Voice</vt:lpstr>
      <vt:lpstr>Genre</vt:lpstr>
      <vt:lpstr>Structure</vt:lpstr>
      <vt:lpstr>Dialogue</vt:lpstr>
      <vt:lpstr>Setting</vt:lpstr>
      <vt:lpstr>Characters</vt:lpstr>
      <vt:lpstr>Symbol and motif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Revising Narrative</dc:title>
  <dc:creator>juliet.harrison@talktalk.net</dc:creator>
  <cp:lastModifiedBy>Juliet Harrison</cp:lastModifiedBy>
  <cp:revision>8</cp:revision>
  <cp:lastPrinted>2019-04-29T08:44:12Z</cp:lastPrinted>
  <dcterms:created xsi:type="dcterms:W3CDTF">2019-04-29T08:20:12Z</dcterms:created>
  <dcterms:modified xsi:type="dcterms:W3CDTF">2019-05-03T11:15:31Z</dcterms:modified>
</cp:coreProperties>
</file>