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sldIdLst>
    <p:sldId id="256" r:id="rId5"/>
    <p:sldId id="260" r:id="rId6"/>
    <p:sldId id="257" r:id="rId7"/>
    <p:sldId id="259" r:id="rId8"/>
    <p:sldId id="258" r:id="rId9"/>
    <p:sldId id="26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10" d="100"/>
          <a:sy n="110" d="100"/>
        </p:scale>
        <p:origin x="63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7D2801-6018-4AD1-A147-C14313CEDB1A}" type="datetimeFigureOut">
              <a:rPr lang="en-GB" smtClean="0"/>
              <a:t>24/02/2016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436647-3783-460F-AC00-DFD48BD5665E}" type="slidenum">
              <a:rPr lang="en-GB" smtClean="0"/>
              <a:t>‹#›</a:t>
            </a:fld>
            <a:endParaRPr lang="en-GB"/>
          </a:p>
        </p:txBody>
      </p:sp>
    </p:spTree>
    <p:extLst>
      <p:ext uri="{BB962C8B-B14F-4D97-AF65-F5344CB8AC3E}">
        <p14:creationId xmlns:p14="http://schemas.microsoft.com/office/powerpoint/2010/main" val="477020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Introduction.  Aims and objectives:</a:t>
            </a:r>
            <a:r>
              <a:rPr lang="en-GB" baseline="0" dirty="0" smtClean="0"/>
              <a:t>  to revise the approaches that we might take in order to analyse a piece from the anthology; to closely examine the lexis of formality and informality; to analyse the interview between Paxman and Rascal and Amos in terms of context, lexis, syntax and interactional, conversational features; to complete a piece of creative writing that transforms the balance of power or the lexis of formality.  5 mins Open with watching the interview with no sound:  what do they notice about the body language of the interviewer and interviewee?  10 mins</a:t>
            </a:r>
            <a:endParaRPr lang="en-GB" dirty="0"/>
          </a:p>
        </p:txBody>
      </p:sp>
      <p:sp>
        <p:nvSpPr>
          <p:cNvPr id="4" name="Slide Number Placeholder 3"/>
          <p:cNvSpPr>
            <a:spLocks noGrp="1"/>
          </p:cNvSpPr>
          <p:nvPr>
            <p:ph type="sldNum" sz="quarter" idx="10"/>
          </p:nvPr>
        </p:nvSpPr>
        <p:spPr/>
        <p:txBody>
          <a:bodyPr/>
          <a:lstStyle/>
          <a:p>
            <a:fld id="{12436647-3783-460F-AC00-DFD48BD5665E}" type="slidenum">
              <a:rPr lang="en-GB" smtClean="0"/>
              <a:t>1</a:t>
            </a:fld>
            <a:endParaRPr lang="en-GB"/>
          </a:p>
        </p:txBody>
      </p:sp>
    </p:spTree>
    <p:extLst>
      <p:ext uri="{BB962C8B-B14F-4D97-AF65-F5344CB8AC3E}">
        <p14:creationId xmlns:p14="http://schemas.microsoft.com/office/powerpoint/2010/main" val="3008223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Discussion</a:t>
            </a:r>
            <a:r>
              <a:rPr lang="en-GB" baseline="0" dirty="0" smtClean="0"/>
              <a:t> about the difference between what is being said and what is being implied (discussion about other terms with which they might be more familiar… sarcasm, subtext?) 5 mins</a:t>
            </a:r>
            <a:endParaRPr lang="en-GB" dirty="0"/>
          </a:p>
        </p:txBody>
      </p:sp>
      <p:sp>
        <p:nvSpPr>
          <p:cNvPr id="4" name="Slide Number Placeholder 3"/>
          <p:cNvSpPr>
            <a:spLocks noGrp="1"/>
          </p:cNvSpPr>
          <p:nvPr>
            <p:ph type="sldNum" sz="quarter" idx="10"/>
          </p:nvPr>
        </p:nvSpPr>
        <p:spPr/>
        <p:txBody>
          <a:bodyPr/>
          <a:lstStyle/>
          <a:p>
            <a:fld id="{12436647-3783-460F-AC00-DFD48BD5665E}" type="slidenum">
              <a:rPr lang="en-GB" smtClean="0"/>
              <a:t>2</a:t>
            </a:fld>
            <a:endParaRPr lang="en-GB"/>
          </a:p>
        </p:txBody>
      </p:sp>
    </p:spTree>
    <p:extLst>
      <p:ext uri="{BB962C8B-B14F-4D97-AF65-F5344CB8AC3E}">
        <p14:creationId xmlns:p14="http://schemas.microsoft.com/office/powerpoint/2010/main" val="1391514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pairs or</a:t>
            </a:r>
            <a:r>
              <a:rPr lang="en-GB" baseline="0" dirty="0" smtClean="0"/>
              <a:t> individually, to sort these in terms of either informality and informality, Latinate v idiomatic lexis.  Discussion about the features of informal speech:  abbreviations, elliptical sentences, hedges, fillers, tag questions.  Can they decide who is responsible for which phrases?  Amos, Rascal or Paxman:  note the convergence between Paxman and Amos. 10 mins</a:t>
            </a:r>
            <a:endParaRPr lang="en-GB" dirty="0"/>
          </a:p>
        </p:txBody>
      </p:sp>
      <p:sp>
        <p:nvSpPr>
          <p:cNvPr id="4" name="Slide Number Placeholder 3"/>
          <p:cNvSpPr>
            <a:spLocks noGrp="1"/>
          </p:cNvSpPr>
          <p:nvPr>
            <p:ph type="sldNum" sz="quarter" idx="10"/>
          </p:nvPr>
        </p:nvSpPr>
        <p:spPr/>
        <p:txBody>
          <a:bodyPr/>
          <a:lstStyle/>
          <a:p>
            <a:fld id="{12436647-3783-460F-AC00-DFD48BD5665E}" type="slidenum">
              <a:rPr lang="en-GB" smtClean="0"/>
              <a:t>3</a:t>
            </a:fld>
            <a:endParaRPr lang="en-GB"/>
          </a:p>
        </p:txBody>
      </p:sp>
    </p:spTree>
    <p:extLst>
      <p:ext uri="{BB962C8B-B14F-4D97-AF65-F5344CB8AC3E}">
        <p14:creationId xmlns:p14="http://schemas.microsoft.com/office/powerpoint/2010/main" val="2081898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Read the extract.   10 mins Work in groups on one of the above.  20 mins Feedback to the class.  Pool ideas on the board. 20 mins</a:t>
            </a:r>
            <a:endParaRPr lang="en-GB" dirty="0"/>
          </a:p>
        </p:txBody>
      </p:sp>
      <p:sp>
        <p:nvSpPr>
          <p:cNvPr id="4" name="Slide Number Placeholder 3"/>
          <p:cNvSpPr>
            <a:spLocks noGrp="1"/>
          </p:cNvSpPr>
          <p:nvPr>
            <p:ph type="sldNum" sz="quarter" idx="10"/>
          </p:nvPr>
        </p:nvSpPr>
        <p:spPr/>
        <p:txBody>
          <a:bodyPr/>
          <a:lstStyle/>
          <a:p>
            <a:fld id="{12436647-3783-460F-AC00-DFD48BD5665E}" type="slidenum">
              <a:rPr lang="en-GB" smtClean="0"/>
              <a:t>4</a:t>
            </a:fld>
            <a:endParaRPr lang="en-GB"/>
          </a:p>
        </p:txBody>
      </p:sp>
    </p:spTree>
    <p:extLst>
      <p:ext uri="{BB962C8B-B14F-4D97-AF65-F5344CB8AC3E}">
        <p14:creationId xmlns:p14="http://schemas.microsoft.com/office/powerpoint/2010/main" val="2163394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Students can work in groups or pairs to produce a short piece of creative</a:t>
            </a:r>
            <a:r>
              <a:rPr lang="en-GB" baseline="0" dirty="0" smtClean="0"/>
              <a:t> writing, in order to consolidate the observations they have made about the contrasting speech styles illustrated in this extract, and the reasons for adopting those speech styles. 20 mins.  Read/act out their responses to the class,  (thinking about what non-verbal actions might influence the balance of power).  The class note down two aspects that indicate an idiolect, or that are features of the language of power.  Feedback after each piece of creative writing.  (20 mins)</a:t>
            </a:r>
            <a:endParaRPr lang="en-GB" dirty="0"/>
          </a:p>
        </p:txBody>
      </p:sp>
      <p:sp>
        <p:nvSpPr>
          <p:cNvPr id="4" name="Slide Number Placeholder 3"/>
          <p:cNvSpPr>
            <a:spLocks noGrp="1"/>
          </p:cNvSpPr>
          <p:nvPr>
            <p:ph type="sldNum" sz="quarter" idx="10"/>
          </p:nvPr>
        </p:nvSpPr>
        <p:spPr/>
        <p:txBody>
          <a:bodyPr/>
          <a:lstStyle/>
          <a:p>
            <a:fld id="{12436647-3783-460F-AC00-DFD48BD5665E}" type="slidenum">
              <a:rPr lang="en-GB" smtClean="0"/>
              <a:t>5</a:t>
            </a:fld>
            <a:endParaRPr lang="en-GB"/>
          </a:p>
        </p:txBody>
      </p:sp>
    </p:spTree>
    <p:extLst>
      <p:ext uri="{BB962C8B-B14F-4D97-AF65-F5344CB8AC3E}">
        <p14:creationId xmlns:p14="http://schemas.microsoft.com/office/powerpoint/2010/main" val="13950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3D62574-9356-4371-A3DC-7ACE88534D4F}" type="datetimeFigureOut">
              <a:rPr lang="en-GB" smtClean="0"/>
              <a:t>24/02/2016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BCE39F-BD82-4C5B-B7E8-12A3B8FC541D}" type="slidenum">
              <a:rPr lang="en-GB" smtClean="0"/>
              <a:t>‹#›</a:t>
            </a:fld>
            <a:endParaRPr lang="en-GB"/>
          </a:p>
        </p:txBody>
      </p:sp>
    </p:spTree>
    <p:extLst>
      <p:ext uri="{BB962C8B-B14F-4D97-AF65-F5344CB8AC3E}">
        <p14:creationId xmlns:p14="http://schemas.microsoft.com/office/powerpoint/2010/main" val="1385123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3D62574-9356-4371-A3DC-7ACE88534D4F}" type="datetimeFigureOut">
              <a:rPr lang="en-GB" smtClean="0"/>
              <a:t>24/02/2016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BCE39F-BD82-4C5B-B7E8-12A3B8FC541D}" type="slidenum">
              <a:rPr lang="en-GB" smtClean="0"/>
              <a:t>‹#›</a:t>
            </a:fld>
            <a:endParaRPr lang="en-GB"/>
          </a:p>
        </p:txBody>
      </p:sp>
    </p:spTree>
    <p:extLst>
      <p:ext uri="{BB962C8B-B14F-4D97-AF65-F5344CB8AC3E}">
        <p14:creationId xmlns:p14="http://schemas.microsoft.com/office/powerpoint/2010/main" val="3705500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3D62574-9356-4371-A3DC-7ACE88534D4F}" type="datetimeFigureOut">
              <a:rPr lang="en-GB" smtClean="0"/>
              <a:t>24/02/2016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BCE39F-BD82-4C5B-B7E8-12A3B8FC541D}" type="slidenum">
              <a:rPr lang="en-GB" smtClean="0"/>
              <a:t>‹#›</a:t>
            </a:fld>
            <a:endParaRPr lang="en-GB"/>
          </a:p>
        </p:txBody>
      </p:sp>
    </p:spTree>
    <p:extLst>
      <p:ext uri="{BB962C8B-B14F-4D97-AF65-F5344CB8AC3E}">
        <p14:creationId xmlns:p14="http://schemas.microsoft.com/office/powerpoint/2010/main" val="535203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3D62574-9356-4371-A3DC-7ACE88534D4F}" type="datetimeFigureOut">
              <a:rPr lang="en-GB" smtClean="0"/>
              <a:t>24/02/2016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BCE39F-BD82-4C5B-B7E8-12A3B8FC541D}" type="slidenum">
              <a:rPr lang="en-GB" smtClean="0"/>
              <a:t>‹#›</a:t>
            </a:fld>
            <a:endParaRPr lang="en-GB"/>
          </a:p>
        </p:txBody>
      </p:sp>
    </p:spTree>
    <p:extLst>
      <p:ext uri="{BB962C8B-B14F-4D97-AF65-F5344CB8AC3E}">
        <p14:creationId xmlns:p14="http://schemas.microsoft.com/office/powerpoint/2010/main" val="4134411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3D62574-9356-4371-A3DC-7ACE88534D4F}" type="datetimeFigureOut">
              <a:rPr lang="en-GB" smtClean="0"/>
              <a:t>24/02/2016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BCE39F-BD82-4C5B-B7E8-12A3B8FC541D}" type="slidenum">
              <a:rPr lang="en-GB" smtClean="0"/>
              <a:t>‹#›</a:t>
            </a:fld>
            <a:endParaRPr lang="en-GB"/>
          </a:p>
        </p:txBody>
      </p:sp>
    </p:spTree>
    <p:extLst>
      <p:ext uri="{BB962C8B-B14F-4D97-AF65-F5344CB8AC3E}">
        <p14:creationId xmlns:p14="http://schemas.microsoft.com/office/powerpoint/2010/main" val="1444874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3D62574-9356-4371-A3DC-7ACE88534D4F}" type="datetimeFigureOut">
              <a:rPr lang="en-GB" smtClean="0"/>
              <a:t>24/02/2016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BCE39F-BD82-4C5B-B7E8-12A3B8FC541D}" type="slidenum">
              <a:rPr lang="en-GB" smtClean="0"/>
              <a:t>‹#›</a:t>
            </a:fld>
            <a:endParaRPr lang="en-GB"/>
          </a:p>
        </p:txBody>
      </p:sp>
    </p:spTree>
    <p:extLst>
      <p:ext uri="{BB962C8B-B14F-4D97-AF65-F5344CB8AC3E}">
        <p14:creationId xmlns:p14="http://schemas.microsoft.com/office/powerpoint/2010/main" val="901668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3D62574-9356-4371-A3DC-7ACE88534D4F}" type="datetimeFigureOut">
              <a:rPr lang="en-GB" smtClean="0"/>
              <a:t>24/02/2016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5BCE39F-BD82-4C5B-B7E8-12A3B8FC541D}" type="slidenum">
              <a:rPr lang="en-GB" smtClean="0"/>
              <a:t>‹#›</a:t>
            </a:fld>
            <a:endParaRPr lang="en-GB"/>
          </a:p>
        </p:txBody>
      </p:sp>
    </p:spTree>
    <p:extLst>
      <p:ext uri="{BB962C8B-B14F-4D97-AF65-F5344CB8AC3E}">
        <p14:creationId xmlns:p14="http://schemas.microsoft.com/office/powerpoint/2010/main" val="649981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3D62574-9356-4371-A3DC-7ACE88534D4F}" type="datetimeFigureOut">
              <a:rPr lang="en-GB" smtClean="0"/>
              <a:t>24/02/2016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5BCE39F-BD82-4C5B-B7E8-12A3B8FC541D}" type="slidenum">
              <a:rPr lang="en-GB" smtClean="0"/>
              <a:t>‹#›</a:t>
            </a:fld>
            <a:endParaRPr lang="en-GB"/>
          </a:p>
        </p:txBody>
      </p:sp>
    </p:spTree>
    <p:extLst>
      <p:ext uri="{BB962C8B-B14F-4D97-AF65-F5344CB8AC3E}">
        <p14:creationId xmlns:p14="http://schemas.microsoft.com/office/powerpoint/2010/main" val="3991352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D62574-9356-4371-A3DC-7ACE88534D4F}" type="datetimeFigureOut">
              <a:rPr lang="en-GB" smtClean="0"/>
              <a:t>24/02/2016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5BCE39F-BD82-4C5B-B7E8-12A3B8FC541D}" type="slidenum">
              <a:rPr lang="en-GB" smtClean="0"/>
              <a:t>‹#›</a:t>
            </a:fld>
            <a:endParaRPr lang="en-GB"/>
          </a:p>
        </p:txBody>
      </p:sp>
    </p:spTree>
    <p:extLst>
      <p:ext uri="{BB962C8B-B14F-4D97-AF65-F5344CB8AC3E}">
        <p14:creationId xmlns:p14="http://schemas.microsoft.com/office/powerpoint/2010/main" val="1897013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3D62574-9356-4371-A3DC-7ACE88534D4F}" type="datetimeFigureOut">
              <a:rPr lang="en-GB" smtClean="0"/>
              <a:t>24/02/2016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BCE39F-BD82-4C5B-B7E8-12A3B8FC541D}" type="slidenum">
              <a:rPr lang="en-GB" smtClean="0"/>
              <a:t>‹#›</a:t>
            </a:fld>
            <a:endParaRPr lang="en-GB"/>
          </a:p>
        </p:txBody>
      </p:sp>
    </p:spTree>
    <p:extLst>
      <p:ext uri="{BB962C8B-B14F-4D97-AF65-F5344CB8AC3E}">
        <p14:creationId xmlns:p14="http://schemas.microsoft.com/office/powerpoint/2010/main" val="722847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3D62574-9356-4371-A3DC-7ACE88534D4F}" type="datetimeFigureOut">
              <a:rPr lang="en-GB" smtClean="0"/>
              <a:t>24/02/2016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BCE39F-BD82-4C5B-B7E8-12A3B8FC541D}" type="slidenum">
              <a:rPr lang="en-GB" smtClean="0"/>
              <a:t>‹#›</a:t>
            </a:fld>
            <a:endParaRPr lang="en-GB"/>
          </a:p>
        </p:txBody>
      </p:sp>
    </p:spTree>
    <p:extLst>
      <p:ext uri="{BB962C8B-B14F-4D97-AF65-F5344CB8AC3E}">
        <p14:creationId xmlns:p14="http://schemas.microsoft.com/office/powerpoint/2010/main" val="3768435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D62574-9356-4371-A3DC-7ACE88534D4F}" type="datetimeFigureOut">
              <a:rPr lang="en-GB" smtClean="0"/>
              <a:t>24/02/2016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BCE39F-BD82-4C5B-B7E8-12A3B8FC541D}" type="slidenum">
              <a:rPr lang="en-GB" smtClean="0"/>
              <a:t>‹#›</a:t>
            </a:fld>
            <a:endParaRPr lang="en-GB"/>
          </a:p>
        </p:txBody>
      </p:sp>
    </p:spTree>
    <p:extLst>
      <p:ext uri="{BB962C8B-B14F-4D97-AF65-F5344CB8AC3E}">
        <p14:creationId xmlns:p14="http://schemas.microsoft.com/office/powerpoint/2010/main" val="33185930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38909" y="1246910"/>
            <a:ext cx="5238750" cy="4076700"/>
          </a:xfrm>
          <a:prstGeom prst="rect">
            <a:avLst/>
          </a:prstGeom>
        </p:spPr>
      </p:pic>
      <p:sp>
        <p:nvSpPr>
          <p:cNvPr id="2" name="Title 1"/>
          <p:cNvSpPr>
            <a:spLocks noGrp="1"/>
          </p:cNvSpPr>
          <p:nvPr>
            <p:ph type="ctrTitle"/>
          </p:nvPr>
        </p:nvSpPr>
        <p:spPr/>
        <p:txBody>
          <a:bodyPr/>
          <a:lstStyle/>
          <a:p>
            <a:r>
              <a:rPr lang="en-GB" dirty="0" smtClean="0"/>
              <a:t>      </a:t>
            </a:r>
            <a:r>
              <a:rPr lang="en-GB" dirty="0" err="1" smtClean="0"/>
              <a:t>Dizzee</a:t>
            </a:r>
            <a:r>
              <a:rPr lang="en-GB" dirty="0" smtClean="0"/>
              <a:t> Rascal</a:t>
            </a:r>
            <a:endParaRPr lang="en-GB" dirty="0"/>
          </a:p>
        </p:txBody>
      </p:sp>
      <p:pic>
        <p:nvPicPr>
          <p:cNvPr id="5" name="Picture 4"/>
          <p:cNvPicPr>
            <a:picLocks noChangeAspect="1"/>
          </p:cNvPicPr>
          <p:nvPr/>
        </p:nvPicPr>
        <p:blipFill>
          <a:blip r:embed="rId4"/>
          <a:stretch>
            <a:fillRect/>
          </a:stretch>
        </p:blipFill>
        <p:spPr>
          <a:xfrm>
            <a:off x="7562242" y="3509963"/>
            <a:ext cx="4330819" cy="2703269"/>
          </a:xfrm>
          <a:prstGeom prst="rect">
            <a:avLst/>
          </a:prstGeom>
        </p:spPr>
      </p:pic>
      <p:sp>
        <p:nvSpPr>
          <p:cNvPr id="3" name="Subtitle 2"/>
          <p:cNvSpPr>
            <a:spLocks noGrp="1"/>
          </p:cNvSpPr>
          <p:nvPr>
            <p:ph type="subTitle" idx="1"/>
          </p:nvPr>
        </p:nvSpPr>
        <p:spPr>
          <a:xfrm>
            <a:off x="1524000" y="3509963"/>
            <a:ext cx="9144000" cy="1655762"/>
          </a:xfrm>
        </p:spPr>
        <p:txBody>
          <a:bodyPr>
            <a:normAutofit lnSpcReduction="10000"/>
          </a:bodyPr>
          <a:lstStyle/>
          <a:p>
            <a:endParaRPr lang="en-GB" dirty="0" smtClean="0"/>
          </a:p>
          <a:p>
            <a:r>
              <a:rPr lang="en-GB" dirty="0" smtClean="0"/>
              <a:t>And Jeremy Paxman</a:t>
            </a:r>
          </a:p>
          <a:p>
            <a:endParaRPr lang="en-GB" sz="1200" b="1" dirty="0" smtClean="0"/>
          </a:p>
          <a:p>
            <a:endParaRPr lang="en-GB" sz="1200" b="1" dirty="0"/>
          </a:p>
          <a:p>
            <a:r>
              <a:rPr lang="en-GB" sz="1200" b="1" dirty="0" smtClean="0"/>
              <a:t>                                  And Valerie Amos</a:t>
            </a:r>
            <a:endParaRPr lang="en-GB" sz="1200" b="1" dirty="0"/>
          </a:p>
        </p:txBody>
      </p:sp>
    </p:spTree>
    <p:extLst>
      <p:ext uri="{BB962C8B-B14F-4D97-AF65-F5344CB8AC3E}">
        <p14:creationId xmlns:p14="http://schemas.microsoft.com/office/powerpoint/2010/main" val="2965690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Some terms for you</a:t>
            </a:r>
            <a:endParaRPr lang="en-GB" dirty="0"/>
          </a:p>
        </p:txBody>
      </p:sp>
      <p:sp>
        <p:nvSpPr>
          <p:cNvPr id="3" name="Content Placeholder 2"/>
          <p:cNvSpPr>
            <a:spLocks noGrp="1"/>
          </p:cNvSpPr>
          <p:nvPr>
            <p:ph idx="1"/>
          </p:nvPr>
        </p:nvSpPr>
        <p:spPr/>
        <p:txBody>
          <a:bodyPr/>
          <a:lstStyle/>
          <a:p>
            <a:endParaRPr lang="en-GB" dirty="0" smtClean="0"/>
          </a:p>
          <a:p>
            <a:r>
              <a:rPr lang="en-GB" dirty="0" err="1" smtClean="0"/>
              <a:t>Locutionary</a:t>
            </a:r>
            <a:r>
              <a:rPr lang="en-GB" dirty="0" smtClean="0"/>
              <a:t> act:  what we say (“Isn’t it cold in here?”)</a:t>
            </a:r>
          </a:p>
          <a:p>
            <a:endParaRPr lang="en-GB" dirty="0" smtClean="0"/>
          </a:p>
          <a:p>
            <a:r>
              <a:rPr lang="en-GB" dirty="0" smtClean="0"/>
              <a:t>Illocutionary act:  implying something in what we say (“Shut the window”)</a:t>
            </a:r>
          </a:p>
          <a:p>
            <a:endParaRPr lang="en-GB" dirty="0" smtClean="0"/>
          </a:p>
          <a:p>
            <a:r>
              <a:rPr lang="en-GB" dirty="0" err="1" smtClean="0"/>
              <a:t>Perlocutionary</a:t>
            </a:r>
            <a:r>
              <a:rPr lang="en-GB" dirty="0" smtClean="0"/>
              <a:t> act:  what happens in response to what we say (</a:t>
            </a:r>
            <a:r>
              <a:rPr lang="en-GB" dirty="0" err="1" smtClean="0"/>
              <a:t>ie</a:t>
            </a:r>
            <a:r>
              <a:rPr lang="en-GB" dirty="0" smtClean="0"/>
              <a:t> what is understood) (The window is shut)</a:t>
            </a:r>
            <a:endParaRPr lang="en-GB" dirty="0"/>
          </a:p>
        </p:txBody>
      </p:sp>
    </p:spTree>
    <p:extLst>
      <p:ext uri="{BB962C8B-B14F-4D97-AF65-F5344CB8AC3E}">
        <p14:creationId xmlns:p14="http://schemas.microsoft.com/office/powerpoint/2010/main" val="1805536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might you sort this list of words and phrases?</a:t>
            </a:r>
            <a:endParaRPr lang="en-GB" dirty="0"/>
          </a:p>
        </p:txBody>
      </p:sp>
      <p:sp>
        <p:nvSpPr>
          <p:cNvPr id="3" name="Content Placeholder 2"/>
          <p:cNvSpPr>
            <a:spLocks noGrp="1"/>
          </p:cNvSpPr>
          <p:nvPr>
            <p:ph idx="1"/>
          </p:nvPr>
        </p:nvSpPr>
        <p:spPr/>
        <p:txBody>
          <a:bodyPr>
            <a:normAutofit fontScale="77500" lnSpcReduction="20000"/>
          </a:bodyPr>
          <a:lstStyle/>
          <a:p>
            <a:r>
              <a:rPr lang="en-GB" dirty="0" smtClean="0"/>
              <a:t>I think, know what</a:t>
            </a:r>
          </a:p>
          <a:p>
            <a:r>
              <a:rPr lang="en-GB" dirty="0" smtClean="0"/>
              <a:t>Yeah, man</a:t>
            </a:r>
          </a:p>
          <a:p>
            <a:r>
              <a:rPr lang="en-GB" dirty="0" smtClean="0"/>
              <a:t>If you believe you can achieve</a:t>
            </a:r>
          </a:p>
          <a:p>
            <a:r>
              <a:rPr lang="en-GB" dirty="0" err="1" smtClean="0"/>
              <a:t>Innit</a:t>
            </a:r>
            <a:endParaRPr lang="en-GB" dirty="0" smtClean="0"/>
          </a:p>
          <a:p>
            <a:r>
              <a:rPr lang="en-GB" dirty="0" smtClean="0"/>
              <a:t>Social dynamic at work</a:t>
            </a:r>
          </a:p>
          <a:p>
            <a:r>
              <a:rPr lang="en-GB" dirty="0" smtClean="0"/>
              <a:t>Built on the possibility of achievement</a:t>
            </a:r>
          </a:p>
          <a:p>
            <a:r>
              <a:rPr lang="en-GB" dirty="0" smtClean="0"/>
              <a:t>Founded on the idea of betterment</a:t>
            </a:r>
          </a:p>
          <a:p>
            <a:r>
              <a:rPr lang="en-GB" dirty="0" smtClean="0"/>
              <a:t>Less cynical</a:t>
            </a:r>
          </a:p>
          <a:p>
            <a:r>
              <a:rPr lang="en-GB" dirty="0" smtClean="0"/>
              <a:t>Truly aspirational</a:t>
            </a:r>
          </a:p>
          <a:p>
            <a:r>
              <a:rPr lang="en-GB" dirty="0" smtClean="0"/>
              <a:t>You know what I mean</a:t>
            </a:r>
          </a:p>
          <a:p>
            <a:r>
              <a:rPr lang="en-GB" dirty="0" err="1" smtClean="0"/>
              <a:t>Gonna</a:t>
            </a:r>
            <a:r>
              <a:rPr lang="en-GB" dirty="0" smtClean="0"/>
              <a:t> say what they say</a:t>
            </a:r>
          </a:p>
          <a:p>
            <a:r>
              <a:rPr lang="en-GB" dirty="0" smtClean="0"/>
              <a:t>But like</a:t>
            </a:r>
            <a:endParaRPr lang="en-GB" dirty="0"/>
          </a:p>
        </p:txBody>
      </p:sp>
    </p:spTree>
    <p:extLst>
      <p:ext uri="{BB962C8B-B14F-4D97-AF65-F5344CB8AC3E}">
        <p14:creationId xmlns:p14="http://schemas.microsoft.com/office/powerpoint/2010/main" val="2005787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Your task is to look at either: </a:t>
            </a:r>
            <a:endParaRPr lang="en-GB" dirty="0"/>
          </a:p>
        </p:txBody>
      </p:sp>
      <p:sp>
        <p:nvSpPr>
          <p:cNvPr id="3" name="Content Placeholder 2"/>
          <p:cNvSpPr>
            <a:spLocks noGrp="1"/>
          </p:cNvSpPr>
          <p:nvPr>
            <p:ph idx="1"/>
          </p:nvPr>
        </p:nvSpPr>
        <p:spPr/>
        <p:txBody>
          <a:bodyPr>
            <a:normAutofit fontScale="70000" lnSpcReduction="20000"/>
          </a:bodyPr>
          <a:lstStyle/>
          <a:p>
            <a:pPr lvl="0"/>
            <a:r>
              <a:rPr lang="en-GB" dirty="0">
                <a:solidFill>
                  <a:srgbClr val="FF0000"/>
                </a:solidFill>
              </a:rPr>
              <a:t>C -CONTEXT: </a:t>
            </a:r>
            <a:r>
              <a:rPr lang="en-GB" dirty="0"/>
              <a:t>who wrote or spoke the text you are studying?  When was it written/aired?  For what purpose?  What is the genre of the text?  G – Genre – what type of text is it? </a:t>
            </a:r>
            <a:r>
              <a:rPr lang="en-GB" dirty="0" smtClean="0"/>
              <a:t>A </a:t>
            </a:r>
            <a:r>
              <a:rPr lang="en-GB" dirty="0"/>
              <a:t>– Audience – who is it written for/targeted at (specifically)? Is the text/transcript trying to appeal to men and women, old or young </a:t>
            </a:r>
            <a:r>
              <a:rPr lang="en-GB" dirty="0" err="1"/>
              <a:t>etc</a:t>
            </a:r>
            <a:r>
              <a:rPr lang="en-GB" dirty="0"/>
              <a:t>?  S – Subject – what is the text about? If it is an article, what is the subject and will that have an effect on the language used?  P– Purpose – what is it trying to do overall, to instruct, advise, persuade, or does it do several of these? </a:t>
            </a:r>
            <a:r>
              <a:rPr lang="en-GB" dirty="0" smtClean="0"/>
              <a:t>OR</a:t>
            </a:r>
            <a:endParaRPr lang="en-GB" dirty="0"/>
          </a:p>
          <a:p>
            <a:r>
              <a:rPr lang="en-GB" dirty="0"/>
              <a:t> </a:t>
            </a:r>
            <a:r>
              <a:rPr lang="en-GB" dirty="0" smtClean="0">
                <a:solidFill>
                  <a:srgbClr val="FF0000"/>
                </a:solidFill>
              </a:rPr>
              <a:t>L </a:t>
            </a:r>
            <a:r>
              <a:rPr lang="en-GB" dirty="0">
                <a:solidFill>
                  <a:srgbClr val="FF0000"/>
                </a:solidFill>
              </a:rPr>
              <a:t>– LEXIS AND SYNTAX:  </a:t>
            </a:r>
            <a:r>
              <a:rPr lang="en-GB" dirty="0"/>
              <a:t>if you are looking at spoken mode, think of the contrasts between the speakers:  what type of sentences are used (simple, compound, complex, minor, elliptical?  Why?  In both written and spoken:  are there any lexical repetitions, (tripling) or lexical clusters?  What grammar, syntax, imagery, lexical choices etc. support your assessment of the genre, audience and purpose of the text?  You could look at noun types, adjective form, pronoun use, monosyllabic/polysyllabic lexis; imperative/declarative/interrogative/exclamatory sentence mood, register, use of idiom or cliché, pre-modification/post-modification, hyperbole, litotes, field -specific  lexis, archaic lexis , collocations </a:t>
            </a:r>
            <a:r>
              <a:rPr lang="en-GB" dirty="0" smtClean="0"/>
              <a:t>OR</a:t>
            </a:r>
            <a:endParaRPr lang="en-GB" dirty="0"/>
          </a:p>
          <a:p>
            <a:r>
              <a:rPr lang="en-GB" dirty="0"/>
              <a:t> </a:t>
            </a:r>
            <a:r>
              <a:rPr lang="en-GB" dirty="0" smtClean="0">
                <a:solidFill>
                  <a:srgbClr val="FF0000"/>
                </a:solidFill>
              </a:rPr>
              <a:t>I </a:t>
            </a:r>
            <a:r>
              <a:rPr lang="en-GB" dirty="0">
                <a:solidFill>
                  <a:srgbClr val="FF0000"/>
                </a:solidFill>
              </a:rPr>
              <a:t>– INTERACTIONAL FEATURES:  </a:t>
            </a:r>
            <a:r>
              <a:rPr lang="en-GB" dirty="0"/>
              <a:t>When analysing spoken mode:  look for spoken features; for turn taking strategies; for power indicators; for contrasts in formal and informal language and what that reveals about the relationship between the </a:t>
            </a:r>
            <a:r>
              <a:rPr lang="en-GB" dirty="0" smtClean="0"/>
              <a:t>speakers; for the illocutionary/</a:t>
            </a:r>
            <a:r>
              <a:rPr lang="en-GB" dirty="0" err="1" smtClean="0"/>
              <a:t>perlocutionary</a:t>
            </a:r>
            <a:r>
              <a:rPr lang="en-GB" dirty="0" smtClean="0"/>
              <a:t> acts; for convergence. OR</a:t>
            </a:r>
          </a:p>
          <a:p>
            <a:endParaRPr lang="en-GB" dirty="0"/>
          </a:p>
        </p:txBody>
      </p:sp>
    </p:spTree>
    <p:extLst>
      <p:ext uri="{BB962C8B-B14F-4D97-AF65-F5344CB8AC3E}">
        <p14:creationId xmlns:p14="http://schemas.microsoft.com/office/powerpoint/2010/main" val="3303735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Creative Writing: your task  </a:t>
            </a:r>
            <a:endParaRPr lang="en-GB" dirty="0"/>
          </a:p>
        </p:txBody>
      </p:sp>
      <p:pic>
        <p:nvPicPr>
          <p:cNvPr id="4" name="Content Placeholder 3"/>
          <p:cNvPicPr>
            <a:picLocks noGrp="1" noChangeAspect="1"/>
          </p:cNvPicPr>
          <p:nvPr>
            <p:ph idx="1"/>
          </p:nvPr>
        </p:nvPicPr>
        <p:blipFill>
          <a:blip r:embed="rId3"/>
          <a:stretch>
            <a:fillRect/>
          </a:stretch>
        </p:blipFill>
        <p:spPr>
          <a:xfrm>
            <a:off x="6360941" y="1909601"/>
            <a:ext cx="4322036" cy="4351338"/>
          </a:xfrm>
          <a:prstGeom prst="rect">
            <a:avLst/>
          </a:prstGeom>
        </p:spPr>
      </p:pic>
      <p:sp>
        <p:nvSpPr>
          <p:cNvPr id="5" name="TextBox 4"/>
          <p:cNvSpPr txBox="1"/>
          <p:nvPr/>
        </p:nvSpPr>
        <p:spPr>
          <a:xfrm>
            <a:off x="979714" y="1909601"/>
            <a:ext cx="4721290" cy="5355312"/>
          </a:xfrm>
          <a:prstGeom prst="rect">
            <a:avLst/>
          </a:prstGeom>
          <a:noFill/>
        </p:spPr>
        <p:txBody>
          <a:bodyPr wrap="square" rtlCol="0">
            <a:spAutoFit/>
          </a:bodyPr>
          <a:lstStyle/>
          <a:p>
            <a:r>
              <a:rPr lang="en-GB" b="1" dirty="0" smtClean="0"/>
              <a:t>Either:  </a:t>
            </a:r>
          </a:p>
          <a:p>
            <a:endParaRPr lang="en-GB" dirty="0" smtClean="0"/>
          </a:p>
          <a:p>
            <a:pPr marL="285750" indent="-285750">
              <a:buFont typeface="Arial" panose="020B0604020202020204" pitchFamily="34" charset="0"/>
              <a:buChar char="•"/>
            </a:pPr>
            <a:r>
              <a:rPr lang="en-GB" dirty="0"/>
              <a:t>R</a:t>
            </a:r>
            <a:r>
              <a:rPr lang="en-GB" dirty="0" smtClean="0"/>
              <a:t>e-write Amos’ response to emulate the idiolect of Rascal’s speech</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Re-write the first six turns in this extract to change the power dynamic between Paxman and Rascal.</a:t>
            </a:r>
          </a:p>
          <a:p>
            <a:endParaRPr lang="en-GB" dirty="0"/>
          </a:p>
          <a:p>
            <a:r>
              <a:rPr lang="en-GB" b="1" dirty="0" smtClean="0"/>
              <a:t>Prompt words:  </a:t>
            </a:r>
            <a:r>
              <a:rPr lang="en-GB" dirty="0" smtClean="0"/>
              <a:t>Latinate vocabulary, hedges, fillers, interruptions, turn allocation, formal </a:t>
            </a:r>
            <a:r>
              <a:rPr lang="en-GB" dirty="0"/>
              <a:t>discourse </a:t>
            </a:r>
            <a:r>
              <a:rPr lang="en-GB" dirty="0" smtClean="0"/>
              <a:t>markers, repetition, </a:t>
            </a:r>
            <a:r>
              <a:rPr lang="en-GB" dirty="0"/>
              <a:t>incomplete minor sentences, shorter grammatical units (simple and compound sentences), use of slang or informal lexical </a:t>
            </a:r>
            <a:r>
              <a:rPr lang="en-GB" dirty="0" smtClean="0"/>
              <a:t>choices, </a:t>
            </a:r>
            <a:r>
              <a:rPr lang="en-GB" dirty="0"/>
              <a:t>tag </a:t>
            </a:r>
            <a:r>
              <a:rPr lang="en-GB" dirty="0" smtClean="0"/>
              <a:t>questions, agenda setting, false starts, self-correction.</a:t>
            </a:r>
          </a:p>
          <a:p>
            <a:endParaRPr lang="en-GB" dirty="0" smtClean="0"/>
          </a:p>
          <a:p>
            <a:endParaRPr lang="en-GB" dirty="0"/>
          </a:p>
          <a:p>
            <a:endParaRPr lang="en-GB" dirty="0"/>
          </a:p>
        </p:txBody>
      </p:sp>
    </p:spTree>
    <p:extLst>
      <p:ext uri="{BB962C8B-B14F-4D97-AF65-F5344CB8AC3E}">
        <p14:creationId xmlns:p14="http://schemas.microsoft.com/office/powerpoint/2010/main" val="3453951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stretch>
            <a:fillRect/>
          </a:stretch>
        </p:blipFill>
        <p:spPr>
          <a:xfrm>
            <a:off x="1975478" y="1017037"/>
            <a:ext cx="7124583" cy="5159926"/>
          </a:xfrm>
          <a:prstGeom prst="rect">
            <a:avLst/>
          </a:prstGeom>
        </p:spPr>
      </p:pic>
    </p:spTree>
    <p:extLst>
      <p:ext uri="{BB962C8B-B14F-4D97-AF65-F5344CB8AC3E}">
        <p14:creationId xmlns:p14="http://schemas.microsoft.com/office/powerpoint/2010/main" val="32872448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48E7283B295347B53FD80B4677A7D6" ma:contentTypeVersion="1" ma:contentTypeDescription="Create a new document." ma:contentTypeScope="" ma:versionID="da72d62e5be40e287b120dc05568a827">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B886E883-C99F-4A4E-954F-C86F820948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0BCCBCC-D8FB-4D60-A777-7FD401E43EF9}">
  <ds:schemaRefs>
    <ds:schemaRef ds:uri="http://schemas.microsoft.com/sharepoint/v3/contenttype/forms"/>
  </ds:schemaRefs>
</ds:datastoreItem>
</file>

<file path=customXml/itemProps3.xml><?xml version="1.0" encoding="utf-8"?>
<ds:datastoreItem xmlns:ds="http://schemas.openxmlformats.org/officeDocument/2006/customXml" ds:itemID="{ABE754A5-471F-4B0B-84C4-99AE1E1EF415}">
  <ds:schemaRefs>
    <ds:schemaRef ds:uri="http://schemas.microsoft.com/office/2006/metadata/properties"/>
    <ds:schemaRef ds:uri="http://www.w3.org/XML/1998/namespace"/>
    <ds:schemaRef ds:uri="http://schemas.microsoft.com/sharepoint/v3"/>
    <ds:schemaRef ds:uri="http://purl.org/dc/terms/"/>
    <ds:schemaRef ds:uri="http://schemas.microsoft.com/office/infopath/2007/PartnerControls"/>
    <ds:schemaRef ds:uri="http://purl.org/dc/dcmitype/"/>
    <ds:schemaRef ds:uri="http://purl.org/dc/elements/1.1/"/>
    <ds:schemaRef ds:uri="http://schemas.microsoft.com/office/2006/documentManagement/type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39</TotalTime>
  <Words>689</Words>
  <Application>Microsoft Office PowerPoint</Application>
  <PresentationFormat>Widescreen</PresentationFormat>
  <Paragraphs>49</Paragraphs>
  <Slides>6</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      Dizzee Rascal</vt:lpstr>
      <vt:lpstr>Some terms for you</vt:lpstr>
      <vt:lpstr>How might you sort this list of words and phrases?</vt:lpstr>
      <vt:lpstr>Your task is to look at either: </vt:lpstr>
      <vt:lpstr>Creative Writing: your task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Dizzee Rascal</dc:title>
  <dc:creator>David Kinder</dc:creator>
  <cp:lastModifiedBy>David Deeming</cp:lastModifiedBy>
  <cp:revision>8</cp:revision>
  <dcterms:created xsi:type="dcterms:W3CDTF">2016-02-23T14:16:28Z</dcterms:created>
  <dcterms:modified xsi:type="dcterms:W3CDTF">2016-02-24T13:49:06Z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0x010100E648E7283B295347B53FD80B4677A7D6</vt:lpwstr>
  </property>
</Properties>
</file>