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Linguistic Terminology (AO1)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This is what you need to include in your exam for AO1…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8279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Linguistic features</a:t>
            </a:r>
            <a:r>
              <a:rPr lang="en-GB" dirty="0" smtClean="0"/>
              <a:t>: Lexis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Lexis: </a:t>
            </a:r>
            <a:r>
              <a:rPr lang="en-GB" dirty="0" smtClean="0"/>
              <a:t>words</a:t>
            </a:r>
          </a:p>
          <a:p>
            <a:pPr lvl="1"/>
            <a:r>
              <a:rPr lang="en-GB" b="1" dirty="0" smtClean="0"/>
              <a:t>Lexical field: </a:t>
            </a:r>
            <a:r>
              <a:rPr lang="en-GB" dirty="0" smtClean="0"/>
              <a:t>a group of words which link to the content of the text (normally concrete) e.g. lexical field of classroom would include </a:t>
            </a:r>
            <a:r>
              <a:rPr lang="en-GB" i="1" dirty="0" smtClean="0"/>
              <a:t>‘chair’, ‘table’, ‘computer’</a:t>
            </a:r>
          </a:p>
          <a:p>
            <a:pPr lvl="1"/>
            <a:r>
              <a:rPr lang="en-GB" b="1" dirty="0" smtClean="0"/>
              <a:t>High/low frequency: </a:t>
            </a:r>
            <a:r>
              <a:rPr lang="en-GB" dirty="0" smtClean="0"/>
              <a:t>words used regularly/not regularly e.g. </a:t>
            </a:r>
            <a:r>
              <a:rPr lang="en-GB" i="1" dirty="0" smtClean="0"/>
              <a:t>red/superfluous </a:t>
            </a:r>
          </a:p>
          <a:p>
            <a:pPr lvl="1"/>
            <a:r>
              <a:rPr lang="en-GB" b="1" dirty="0" smtClean="0"/>
              <a:t>Mono/polysyllabic: </a:t>
            </a:r>
            <a:r>
              <a:rPr lang="en-GB" dirty="0" smtClean="0"/>
              <a:t>words with one/many syllables e.g. </a:t>
            </a:r>
            <a:r>
              <a:rPr lang="en-GB" i="1" dirty="0" smtClean="0"/>
              <a:t>black/unnecessary </a:t>
            </a:r>
          </a:p>
          <a:p>
            <a:pPr lvl="1"/>
            <a:r>
              <a:rPr lang="en-GB" b="1" dirty="0" smtClean="0"/>
              <a:t>Colloquial/slang: </a:t>
            </a:r>
            <a:r>
              <a:rPr lang="en-GB" dirty="0" smtClean="0"/>
              <a:t>informal words e.g. </a:t>
            </a:r>
            <a:r>
              <a:rPr lang="en-GB" i="1" dirty="0" err="1" smtClean="0"/>
              <a:t>innit</a:t>
            </a:r>
            <a:r>
              <a:rPr lang="en-GB" i="1" dirty="0" smtClean="0"/>
              <a:t> </a:t>
            </a:r>
          </a:p>
          <a:p>
            <a:pPr lvl="1"/>
            <a:r>
              <a:rPr lang="en-GB" b="1" dirty="0" smtClean="0"/>
              <a:t>Expletives/taboo: </a:t>
            </a:r>
            <a:r>
              <a:rPr lang="en-GB" dirty="0" smtClean="0"/>
              <a:t>swear words/words not socially acceptable e.g. </a:t>
            </a:r>
            <a:r>
              <a:rPr lang="en-GB" i="1" dirty="0" smtClean="0"/>
              <a:t>shit/retard</a:t>
            </a:r>
          </a:p>
          <a:p>
            <a:pPr lvl="1"/>
            <a:r>
              <a:rPr lang="en-GB" b="1" dirty="0" smtClean="0"/>
              <a:t>Archaic/obsolete: </a:t>
            </a:r>
            <a:r>
              <a:rPr lang="en-GB" dirty="0" smtClean="0"/>
              <a:t>words we no longer use e.g. </a:t>
            </a:r>
            <a:r>
              <a:rPr lang="en-GB" i="1" dirty="0" smtClean="0"/>
              <a:t>thus/</a:t>
            </a:r>
            <a:r>
              <a:rPr lang="en-GB" i="1" dirty="0" err="1" smtClean="0"/>
              <a:t>pussyvan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6174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Linguistic features</a:t>
            </a:r>
            <a:r>
              <a:rPr lang="en-GB" dirty="0" smtClean="0"/>
              <a:t>: Semantics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Semantics: </a:t>
            </a:r>
            <a:r>
              <a:rPr lang="en-GB" dirty="0" smtClean="0"/>
              <a:t>the meaning of words</a:t>
            </a:r>
          </a:p>
          <a:p>
            <a:pPr lvl="1"/>
            <a:r>
              <a:rPr lang="en-GB" b="1" dirty="0" smtClean="0"/>
              <a:t>Semantic field: </a:t>
            </a:r>
            <a:r>
              <a:rPr lang="en-GB" dirty="0" smtClean="0"/>
              <a:t>a group of words which share similar connotations (normally abstract) e.g. semantic field of classroom would include </a:t>
            </a:r>
            <a:r>
              <a:rPr lang="en-GB" i="1" dirty="0" smtClean="0"/>
              <a:t>‘education’, ‘learning’</a:t>
            </a:r>
          </a:p>
          <a:p>
            <a:pPr lvl="1"/>
            <a:r>
              <a:rPr lang="en-GB" b="1" dirty="0" smtClean="0"/>
              <a:t>Denotation: </a:t>
            </a:r>
            <a:r>
              <a:rPr lang="en-GB" dirty="0" smtClean="0"/>
              <a:t>the literal, dictionary definition of a word e.g. </a:t>
            </a:r>
            <a:r>
              <a:rPr lang="en-GB" i="1" dirty="0" smtClean="0"/>
              <a:t>red </a:t>
            </a:r>
            <a:r>
              <a:rPr lang="en-GB" dirty="0" smtClean="0"/>
              <a:t>- </a:t>
            </a:r>
            <a:r>
              <a:rPr lang="en-GB" dirty="0"/>
              <a:t>of a colour at the end of the spectrum next to orange and opposite violet</a:t>
            </a:r>
            <a:endParaRPr lang="en-GB" i="1" dirty="0" smtClean="0"/>
          </a:p>
          <a:p>
            <a:pPr lvl="1"/>
            <a:r>
              <a:rPr lang="en-GB" b="1" dirty="0" smtClean="0"/>
              <a:t>Connotation: </a:t>
            </a:r>
            <a:r>
              <a:rPr lang="en-GB" dirty="0" smtClean="0"/>
              <a:t>the associated emotional meanings of a word e.g. </a:t>
            </a:r>
            <a:r>
              <a:rPr lang="en-GB" i="1" dirty="0" smtClean="0"/>
              <a:t>red </a:t>
            </a:r>
            <a:r>
              <a:rPr lang="en-GB" dirty="0" smtClean="0"/>
              <a:t>– danger, love, passion</a:t>
            </a:r>
            <a:endParaRPr lang="en-GB" i="1" dirty="0" smtClean="0"/>
          </a:p>
          <a:p>
            <a:pPr lvl="1"/>
            <a:r>
              <a:rPr lang="en-GB" b="1" dirty="0" smtClean="0"/>
              <a:t>Collocation: </a:t>
            </a:r>
            <a:r>
              <a:rPr lang="en-GB" dirty="0" smtClean="0"/>
              <a:t>words that are commonly found together e.g. </a:t>
            </a:r>
            <a:r>
              <a:rPr lang="en-GB" i="1" dirty="0" smtClean="0"/>
              <a:t>fish and chips</a:t>
            </a:r>
          </a:p>
          <a:p>
            <a:pPr lvl="1"/>
            <a:r>
              <a:rPr lang="en-GB" b="1" dirty="0" err="1" smtClean="0"/>
              <a:t>Polysemic</a:t>
            </a:r>
            <a:r>
              <a:rPr lang="en-GB" b="1" dirty="0" smtClean="0"/>
              <a:t>: </a:t>
            </a:r>
            <a:r>
              <a:rPr lang="en-GB" dirty="0" smtClean="0"/>
              <a:t>words with multiple meanings e.g. </a:t>
            </a:r>
            <a:r>
              <a:rPr lang="en-GB" i="1" dirty="0" smtClean="0"/>
              <a:t>bank</a:t>
            </a:r>
          </a:p>
        </p:txBody>
      </p:sp>
    </p:spTree>
    <p:extLst>
      <p:ext uri="{BB962C8B-B14F-4D97-AF65-F5344CB8AC3E}">
        <p14:creationId xmlns:p14="http://schemas.microsoft.com/office/powerpoint/2010/main" val="333767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Linguistic features</a:t>
            </a:r>
            <a:r>
              <a:rPr lang="en-GB" dirty="0" smtClean="0"/>
              <a:t>: Word classes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/>
              <a:t>Grammar: </a:t>
            </a:r>
            <a:r>
              <a:rPr lang="en-GB" dirty="0" smtClean="0"/>
              <a:t>the structure of language</a:t>
            </a:r>
          </a:p>
          <a:p>
            <a:pPr lvl="1"/>
            <a:r>
              <a:rPr lang="en-GB" b="1" dirty="0" smtClean="0"/>
              <a:t>Nouns: abstract</a:t>
            </a:r>
            <a:r>
              <a:rPr lang="en-GB" dirty="0" smtClean="0"/>
              <a:t> (thoughts/feelings e.g. </a:t>
            </a:r>
            <a:r>
              <a:rPr lang="en-GB" i="1" dirty="0" smtClean="0"/>
              <a:t>love</a:t>
            </a:r>
            <a:r>
              <a:rPr lang="en-GB" dirty="0" smtClean="0"/>
              <a:t>), </a:t>
            </a:r>
            <a:r>
              <a:rPr lang="en-GB" b="1" dirty="0" smtClean="0"/>
              <a:t>proper</a:t>
            </a:r>
            <a:r>
              <a:rPr lang="en-GB" dirty="0" smtClean="0"/>
              <a:t> (names of places/people e.g. </a:t>
            </a:r>
            <a:r>
              <a:rPr lang="en-GB" i="1" dirty="0" smtClean="0"/>
              <a:t>London</a:t>
            </a:r>
            <a:r>
              <a:rPr lang="en-GB" dirty="0" smtClean="0"/>
              <a:t>), </a:t>
            </a:r>
            <a:r>
              <a:rPr lang="en-GB" b="1" dirty="0" smtClean="0"/>
              <a:t>concrete</a:t>
            </a:r>
            <a:r>
              <a:rPr lang="en-GB" dirty="0" smtClean="0"/>
              <a:t> (objects/items e.g. </a:t>
            </a:r>
            <a:r>
              <a:rPr lang="en-GB" i="1" dirty="0" smtClean="0"/>
              <a:t>table</a:t>
            </a:r>
            <a:r>
              <a:rPr lang="en-GB" dirty="0" smtClean="0"/>
              <a:t>)</a:t>
            </a:r>
            <a:endParaRPr lang="en-GB" i="1" dirty="0" smtClean="0"/>
          </a:p>
          <a:p>
            <a:pPr lvl="1"/>
            <a:r>
              <a:rPr lang="en-GB" b="1" dirty="0" smtClean="0"/>
              <a:t>Verbs: </a:t>
            </a:r>
            <a:r>
              <a:rPr lang="en-GB" dirty="0" smtClean="0"/>
              <a:t>describe actions/processes/states e.g. </a:t>
            </a:r>
            <a:r>
              <a:rPr lang="en-GB" i="1" dirty="0" smtClean="0"/>
              <a:t>to kill, to </a:t>
            </a:r>
            <a:r>
              <a:rPr lang="en-GB" i="1" dirty="0" smtClean="0"/>
              <a:t>watch. </a:t>
            </a:r>
            <a:r>
              <a:rPr lang="en-GB" b="1" dirty="0" smtClean="0"/>
              <a:t>Modal auxiliary verbs </a:t>
            </a:r>
            <a:r>
              <a:rPr lang="en-GB" dirty="0" smtClean="0"/>
              <a:t>denote probability/possibility e.g. </a:t>
            </a:r>
            <a:r>
              <a:rPr lang="en-GB" i="1" dirty="0" smtClean="0"/>
              <a:t>must, could, would, should</a:t>
            </a:r>
            <a:endParaRPr lang="en-GB" i="1" dirty="0" smtClean="0"/>
          </a:p>
          <a:p>
            <a:pPr lvl="1"/>
            <a:r>
              <a:rPr lang="en-GB" b="1" dirty="0" smtClean="0"/>
              <a:t>Adjectives: </a:t>
            </a:r>
            <a:r>
              <a:rPr lang="en-GB" dirty="0" smtClean="0"/>
              <a:t>describe nouns e.g. </a:t>
            </a:r>
            <a:r>
              <a:rPr lang="en-GB" i="1" dirty="0" smtClean="0"/>
              <a:t>big </a:t>
            </a:r>
            <a:r>
              <a:rPr lang="en-GB" dirty="0" smtClean="0"/>
              <a:t>(</a:t>
            </a:r>
            <a:r>
              <a:rPr lang="en-GB" b="1" dirty="0" smtClean="0"/>
              <a:t>base form</a:t>
            </a:r>
            <a:r>
              <a:rPr lang="en-GB" dirty="0" smtClean="0"/>
              <a:t>), </a:t>
            </a:r>
            <a:r>
              <a:rPr lang="en-GB" i="1" dirty="0" smtClean="0"/>
              <a:t>bigger </a:t>
            </a:r>
            <a:r>
              <a:rPr lang="en-GB" dirty="0" smtClean="0"/>
              <a:t>(</a:t>
            </a:r>
            <a:r>
              <a:rPr lang="en-GB" b="1" dirty="0" smtClean="0"/>
              <a:t>comparative</a:t>
            </a:r>
            <a:r>
              <a:rPr lang="en-GB" dirty="0" smtClean="0"/>
              <a:t>), </a:t>
            </a:r>
            <a:r>
              <a:rPr lang="en-GB" i="1" dirty="0" smtClean="0"/>
              <a:t>biggest </a:t>
            </a:r>
            <a:r>
              <a:rPr lang="en-GB" dirty="0" smtClean="0"/>
              <a:t>(</a:t>
            </a:r>
            <a:r>
              <a:rPr lang="en-GB" b="1" dirty="0" smtClean="0"/>
              <a:t>superlative</a:t>
            </a:r>
            <a:r>
              <a:rPr lang="en-GB" dirty="0" smtClean="0"/>
              <a:t>)</a:t>
            </a:r>
            <a:endParaRPr lang="en-GB" i="1" dirty="0" smtClean="0"/>
          </a:p>
          <a:p>
            <a:pPr lvl="1"/>
            <a:r>
              <a:rPr lang="en-GB" b="1" dirty="0" smtClean="0"/>
              <a:t>Adverbs: </a:t>
            </a:r>
            <a:r>
              <a:rPr lang="en-GB" dirty="0" smtClean="0"/>
              <a:t>describe verbs e.g. </a:t>
            </a:r>
            <a:r>
              <a:rPr lang="en-GB" i="1" dirty="0" smtClean="0"/>
              <a:t>slowly</a:t>
            </a:r>
          </a:p>
          <a:p>
            <a:pPr lvl="1"/>
            <a:r>
              <a:rPr lang="en-GB" b="1" dirty="0" smtClean="0"/>
              <a:t>Conjunctions: </a:t>
            </a:r>
            <a:r>
              <a:rPr lang="en-GB" dirty="0" smtClean="0"/>
              <a:t>linking words e.g. </a:t>
            </a:r>
            <a:r>
              <a:rPr lang="en-GB" i="1" dirty="0" smtClean="0"/>
              <a:t>and/but </a:t>
            </a:r>
            <a:r>
              <a:rPr lang="en-GB" dirty="0" smtClean="0"/>
              <a:t>(</a:t>
            </a:r>
            <a:r>
              <a:rPr lang="en-GB" b="1" dirty="0" smtClean="0"/>
              <a:t>initial position conjunction </a:t>
            </a:r>
            <a:r>
              <a:rPr lang="en-GB" dirty="0" smtClean="0"/>
              <a:t>when they start sentences)</a:t>
            </a:r>
          </a:p>
          <a:p>
            <a:pPr lvl="1"/>
            <a:r>
              <a:rPr lang="en-GB" b="1" dirty="0" smtClean="0"/>
              <a:t>Prepositions: </a:t>
            </a:r>
            <a:r>
              <a:rPr lang="en-GB" dirty="0" smtClean="0"/>
              <a:t>describe where something is located e.g. </a:t>
            </a:r>
            <a:r>
              <a:rPr lang="en-GB" i="1" dirty="0" smtClean="0"/>
              <a:t>over </a:t>
            </a:r>
          </a:p>
          <a:p>
            <a:pPr lvl="1"/>
            <a:r>
              <a:rPr lang="en-GB" b="1" dirty="0" smtClean="0"/>
              <a:t>Determiners: </a:t>
            </a:r>
            <a:r>
              <a:rPr lang="en-GB" dirty="0" smtClean="0"/>
              <a:t>describe the status of the noun e.g. </a:t>
            </a:r>
            <a:r>
              <a:rPr lang="en-GB" i="1" dirty="0" smtClean="0"/>
              <a:t>the </a:t>
            </a:r>
            <a:r>
              <a:rPr lang="en-GB" dirty="0" smtClean="0"/>
              <a:t>(</a:t>
            </a:r>
            <a:r>
              <a:rPr lang="en-GB" b="1" dirty="0" smtClean="0"/>
              <a:t>definite article</a:t>
            </a:r>
            <a:r>
              <a:rPr lang="en-GB" dirty="0" smtClean="0"/>
              <a:t>)</a:t>
            </a:r>
            <a:r>
              <a:rPr lang="en-GB" i="1" dirty="0" smtClean="0"/>
              <a:t>, a/an </a:t>
            </a:r>
            <a:r>
              <a:rPr lang="en-GB" dirty="0" smtClean="0"/>
              <a:t>(</a:t>
            </a:r>
            <a:r>
              <a:rPr lang="en-GB" b="1" dirty="0" smtClean="0"/>
              <a:t>indefinite article</a:t>
            </a:r>
            <a:r>
              <a:rPr lang="en-GB" dirty="0" smtClean="0"/>
              <a:t>), </a:t>
            </a:r>
            <a:r>
              <a:rPr lang="en-GB" i="1" dirty="0" smtClean="0"/>
              <a:t>several/many </a:t>
            </a:r>
            <a:r>
              <a:rPr lang="en-GB" dirty="0" smtClean="0"/>
              <a:t>(</a:t>
            </a:r>
            <a:r>
              <a:rPr lang="en-GB" b="1" dirty="0" smtClean="0"/>
              <a:t>quantity</a:t>
            </a:r>
            <a:r>
              <a:rPr lang="en-GB" dirty="0" smtClean="0"/>
              <a:t>)</a:t>
            </a:r>
            <a:endParaRPr lang="en-GB" i="1" dirty="0" smtClean="0"/>
          </a:p>
          <a:p>
            <a:pPr lvl="1"/>
            <a:r>
              <a:rPr lang="en-GB" b="1" dirty="0" smtClean="0"/>
              <a:t>Pronouns: </a:t>
            </a:r>
            <a:r>
              <a:rPr lang="en-GB" dirty="0" smtClean="0"/>
              <a:t>located in place of a noun e.g. </a:t>
            </a:r>
            <a:r>
              <a:rPr lang="en-GB" i="1" dirty="0" smtClean="0"/>
              <a:t>I </a:t>
            </a:r>
            <a:r>
              <a:rPr lang="en-GB" dirty="0" smtClean="0"/>
              <a:t>(link to 1</a:t>
            </a:r>
            <a:r>
              <a:rPr lang="en-GB" baseline="30000" dirty="0" smtClean="0"/>
              <a:t>st</a:t>
            </a:r>
            <a:r>
              <a:rPr lang="en-GB" dirty="0" smtClean="0"/>
              <a:t>/2</a:t>
            </a:r>
            <a:r>
              <a:rPr lang="en-GB" baseline="30000" dirty="0" smtClean="0"/>
              <a:t>nd</a:t>
            </a:r>
            <a:r>
              <a:rPr lang="en-GB" dirty="0" smtClean="0"/>
              <a:t>/3</a:t>
            </a:r>
            <a:r>
              <a:rPr lang="en-GB" baseline="30000" dirty="0" smtClean="0"/>
              <a:t>rd</a:t>
            </a:r>
            <a:r>
              <a:rPr lang="en-GB" dirty="0" smtClean="0"/>
              <a:t> person)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284155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Linguistic features</a:t>
            </a:r>
            <a:r>
              <a:rPr lang="en-GB" dirty="0" smtClean="0"/>
              <a:t>: Sentence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Grammar: </a:t>
            </a:r>
            <a:r>
              <a:rPr lang="en-GB" dirty="0" smtClean="0"/>
              <a:t>the structure of language</a:t>
            </a:r>
          </a:p>
          <a:p>
            <a:pPr lvl="1"/>
            <a:r>
              <a:rPr lang="en-GB" b="1" dirty="0" smtClean="0"/>
              <a:t>Minor: </a:t>
            </a:r>
            <a:r>
              <a:rPr lang="en-GB" dirty="0" smtClean="0"/>
              <a:t>sentences without complete S V O e.g. </a:t>
            </a:r>
            <a:r>
              <a:rPr lang="en-GB" i="1" dirty="0" smtClean="0"/>
              <a:t>He yawned. Hello.</a:t>
            </a:r>
          </a:p>
          <a:p>
            <a:pPr lvl="1"/>
            <a:r>
              <a:rPr lang="en-GB" b="1" dirty="0" smtClean="0"/>
              <a:t>Simple: </a:t>
            </a:r>
            <a:r>
              <a:rPr lang="en-GB" dirty="0" smtClean="0"/>
              <a:t>sentences with S V O formation e.g. </a:t>
            </a:r>
            <a:r>
              <a:rPr lang="en-GB" i="1" dirty="0" smtClean="0"/>
              <a:t>He hit the girl.</a:t>
            </a:r>
          </a:p>
          <a:p>
            <a:pPr lvl="1"/>
            <a:r>
              <a:rPr lang="en-GB" b="1" dirty="0" smtClean="0"/>
              <a:t>Compound: </a:t>
            </a:r>
            <a:r>
              <a:rPr lang="en-GB" dirty="0" smtClean="0"/>
              <a:t>2 simple sentences joined by a conjunction e.g. </a:t>
            </a:r>
            <a:r>
              <a:rPr lang="en-GB" i="1" dirty="0" smtClean="0"/>
              <a:t>He hit the girl and he disposed of the body.</a:t>
            </a:r>
          </a:p>
          <a:p>
            <a:pPr lvl="1"/>
            <a:r>
              <a:rPr lang="en-GB" b="1" dirty="0" smtClean="0"/>
              <a:t>Complex: </a:t>
            </a:r>
            <a:r>
              <a:rPr lang="en-GB" dirty="0" smtClean="0"/>
              <a:t>a sentence with a subordinate clause e.g. </a:t>
            </a:r>
            <a:r>
              <a:rPr lang="en-GB" i="1" dirty="0" smtClean="0"/>
              <a:t>Daniel, the 42 year old carpenter, hated his job.</a:t>
            </a:r>
          </a:p>
          <a:p>
            <a:pPr lvl="1"/>
            <a:r>
              <a:rPr lang="en-GB" b="1" dirty="0" smtClean="0"/>
              <a:t>Compound-complex: </a:t>
            </a:r>
            <a:r>
              <a:rPr lang="en-GB" dirty="0" smtClean="0"/>
              <a:t>a sentence with at least one subordinate clause and 2 main clauses e.g. </a:t>
            </a:r>
            <a:r>
              <a:rPr lang="en-GB" i="1" dirty="0" smtClean="0"/>
              <a:t>Daniel, the 42 year old carpenter, hated his job and stabbed the woman in the head.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2267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Linguistic features</a:t>
            </a:r>
            <a:r>
              <a:rPr lang="en-GB" dirty="0" smtClean="0"/>
              <a:t>: Sentence moods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Grammar: </a:t>
            </a:r>
            <a:r>
              <a:rPr lang="en-GB" dirty="0" smtClean="0"/>
              <a:t>the structure of language</a:t>
            </a:r>
          </a:p>
          <a:p>
            <a:pPr lvl="1"/>
            <a:r>
              <a:rPr lang="en-GB" b="1" dirty="0" smtClean="0"/>
              <a:t>Imperative: </a:t>
            </a:r>
            <a:r>
              <a:rPr lang="en-GB" dirty="0" smtClean="0"/>
              <a:t>a command/instruction e.g. </a:t>
            </a:r>
            <a:r>
              <a:rPr lang="en-GB" i="1" dirty="0" smtClean="0"/>
              <a:t>Close the door </a:t>
            </a:r>
            <a:r>
              <a:rPr lang="en-GB" dirty="0" smtClean="0"/>
              <a:t>(always begins with verb)</a:t>
            </a:r>
            <a:endParaRPr lang="en-GB" i="1" dirty="0" smtClean="0"/>
          </a:p>
          <a:p>
            <a:pPr lvl="1"/>
            <a:r>
              <a:rPr lang="en-GB" b="1" dirty="0" smtClean="0"/>
              <a:t>Declarative: </a:t>
            </a:r>
            <a:r>
              <a:rPr lang="en-GB" dirty="0" smtClean="0"/>
              <a:t>a statement of fact/feeling e.g. </a:t>
            </a:r>
            <a:r>
              <a:rPr lang="en-GB" i="1" dirty="0" smtClean="0"/>
              <a:t>I like cheese.</a:t>
            </a:r>
          </a:p>
          <a:p>
            <a:pPr lvl="1"/>
            <a:r>
              <a:rPr lang="en-GB" b="1" dirty="0" smtClean="0"/>
              <a:t>Interrogative: </a:t>
            </a:r>
            <a:r>
              <a:rPr lang="en-GB" dirty="0" smtClean="0"/>
              <a:t>a question e.g. </a:t>
            </a:r>
            <a:r>
              <a:rPr lang="en-GB" i="1" dirty="0" smtClean="0"/>
              <a:t>Why are you late</a:t>
            </a:r>
            <a:r>
              <a:rPr lang="en-GB" i="1" dirty="0" smtClean="0"/>
              <a:t>?</a:t>
            </a:r>
          </a:p>
          <a:p>
            <a:pPr lvl="1"/>
            <a:r>
              <a:rPr lang="en-GB" b="1" dirty="0" err="1" smtClean="0"/>
              <a:t>Exclamative</a:t>
            </a:r>
            <a:r>
              <a:rPr lang="en-GB" b="1" dirty="0" smtClean="0"/>
              <a:t>: </a:t>
            </a:r>
            <a:r>
              <a:rPr lang="en-GB" dirty="0" smtClean="0"/>
              <a:t>an utterance/sentence ending with an exclamation mark e.g. </a:t>
            </a:r>
            <a:r>
              <a:rPr lang="en-GB" i="1" dirty="0" smtClean="0"/>
              <a:t>You must go!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246230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128</TotalTime>
  <Words>554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Linguistic Terminology (AO1)</vt:lpstr>
      <vt:lpstr>Linguistic features: Lexis</vt:lpstr>
      <vt:lpstr>Linguistic features: Semantics</vt:lpstr>
      <vt:lpstr>Linguistic features: Word classes</vt:lpstr>
      <vt:lpstr>Linguistic features: Sentence types</vt:lpstr>
      <vt:lpstr>Linguistic features: Sentence moods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Terminology Test</dc:title>
  <dc:creator>Adam Duce</dc:creator>
  <cp:lastModifiedBy>Adam Duce</cp:lastModifiedBy>
  <cp:revision>10</cp:revision>
  <dcterms:created xsi:type="dcterms:W3CDTF">2017-04-28T10:45:42Z</dcterms:created>
  <dcterms:modified xsi:type="dcterms:W3CDTF">2017-05-16T15:16:32Z</dcterms:modified>
</cp:coreProperties>
</file>