
<file path=[Content_Types].xml><?xml version="1.0" encoding="utf-8"?>
<Types xmlns="http://schemas.openxmlformats.org/package/2006/content-types">
  <Default Extension="jpg&amp;ehk=S227kWPoNDos4UxPHG3PeA&amp;r=0&amp;pid=OfficeInsert" ContentType="image/jpeg"/>
  <Default Extension="jpg&amp;ehk=aqaRwnDS2RXHFjlxT47Szw&amp;r=0&amp;pid=OfficeInsert" ContentType="image/jpeg"/>
  <Default Extension="jpeg" ContentType="image/jpeg"/>
  <Default Extension="rels" ContentType="application/vnd.openxmlformats-package.relationships+xml"/>
  <Default Extension="xml" ContentType="application/xml"/>
  <Default Extension="jpg&amp;ehk=vJwwPxe1wyOOaEkNRbBqLw&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18452-E2FB-4EDF-834C-262CDC88D3D7}" type="datetimeFigureOut">
              <a:rPr lang="en-GB" smtClean="0"/>
              <a:t>22/05/2017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09558-55E1-4ED1-9FCF-A0B758488272}" type="slidenum">
              <a:rPr lang="en-GB" smtClean="0"/>
              <a:t>‹#›</a:t>
            </a:fld>
            <a:endParaRPr lang="en-GB"/>
          </a:p>
        </p:txBody>
      </p:sp>
    </p:spTree>
    <p:extLst>
      <p:ext uri="{BB962C8B-B14F-4D97-AF65-F5344CB8AC3E}">
        <p14:creationId xmlns:p14="http://schemas.microsoft.com/office/powerpoint/2010/main" val="79780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aims and objectives; to revise the connections between the poems – links created predominantly through theme, but also between poetic techniques for example.  Revision of Jerusalem in terms of what is covered in the answer, and in terms of what others would say given a specific focus and a specific extract.</a:t>
            </a:r>
          </a:p>
        </p:txBody>
      </p:sp>
      <p:sp>
        <p:nvSpPr>
          <p:cNvPr id="4" name="Slide Number Placeholder 3"/>
          <p:cNvSpPr>
            <a:spLocks noGrp="1"/>
          </p:cNvSpPr>
          <p:nvPr>
            <p:ph type="sldNum" sz="quarter" idx="10"/>
          </p:nvPr>
        </p:nvSpPr>
        <p:spPr/>
        <p:txBody>
          <a:bodyPr/>
          <a:lstStyle/>
          <a:p>
            <a:fld id="{D1909558-55E1-4ED1-9FCF-A0B758488272}" type="slidenum">
              <a:rPr lang="en-GB" smtClean="0"/>
              <a:t>1</a:t>
            </a:fld>
            <a:endParaRPr lang="en-GB"/>
          </a:p>
        </p:txBody>
      </p:sp>
    </p:spTree>
    <p:extLst>
      <p:ext uri="{BB962C8B-B14F-4D97-AF65-F5344CB8AC3E}">
        <p14:creationId xmlns:p14="http://schemas.microsoft.com/office/powerpoint/2010/main" val="277735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would I do it?  Model for the task they are about to plan:  up to five point observation – leading to ideas as to what to compare ….</a:t>
            </a:r>
          </a:p>
        </p:txBody>
      </p:sp>
      <p:sp>
        <p:nvSpPr>
          <p:cNvPr id="4" name="Slide Number Placeholder 3"/>
          <p:cNvSpPr>
            <a:spLocks noGrp="1"/>
          </p:cNvSpPr>
          <p:nvPr>
            <p:ph type="sldNum" sz="quarter" idx="10"/>
          </p:nvPr>
        </p:nvSpPr>
        <p:spPr/>
        <p:txBody>
          <a:bodyPr/>
          <a:lstStyle/>
          <a:p>
            <a:fld id="{D1909558-55E1-4ED1-9FCF-A0B758488272}" type="slidenum">
              <a:rPr lang="en-GB" smtClean="0"/>
              <a:t>2</a:t>
            </a:fld>
            <a:endParaRPr lang="en-GB"/>
          </a:p>
        </p:txBody>
      </p:sp>
    </p:spTree>
    <p:extLst>
      <p:ext uri="{BB962C8B-B14F-4D97-AF65-F5344CB8AC3E}">
        <p14:creationId xmlns:p14="http://schemas.microsoft.com/office/powerpoint/2010/main" val="297185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Leading to … points of connection tied to the question</a:t>
            </a:r>
          </a:p>
        </p:txBody>
      </p:sp>
      <p:sp>
        <p:nvSpPr>
          <p:cNvPr id="4" name="Slide Number Placeholder 3"/>
          <p:cNvSpPr>
            <a:spLocks noGrp="1"/>
          </p:cNvSpPr>
          <p:nvPr>
            <p:ph type="sldNum" sz="quarter" idx="10"/>
          </p:nvPr>
        </p:nvSpPr>
        <p:spPr/>
        <p:txBody>
          <a:bodyPr/>
          <a:lstStyle/>
          <a:p>
            <a:fld id="{D1909558-55E1-4ED1-9FCF-A0B758488272}" type="slidenum">
              <a:rPr lang="en-GB" smtClean="0"/>
              <a:t>4</a:t>
            </a:fld>
            <a:endParaRPr lang="en-GB"/>
          </a:p>
        </p:txBody>
      </p:sp>
    </p:spTree>
    <p:extLst>
      <p:ext uri="{BB962C8B-B14F-4D97-AF65-F5344CB8AC3E}">
        <p14:creationId xmlns:p14="http://schemas.microsoft.com/office/powerpoint/2010/main" val="147005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to do opening paragraph if time…. to be peer marked</a:t>
            </a:r>
          </a:p>
        </p:txBody>
      </p:sp>
      <p:sp>
        <p:nvSpPr>
          <p:cNvPr id="4" name="Slide Number Placeholder 3"/>
          <p:cNvSpPr>
            <a:spLocks noGrp="1"/>
          </p:cNvSpPr>
          <p:nvPr>
            <p:ph type="sldNum" sz="quarter" idx="10"/>
          </p:nvPr>
        </p:nvSpPr>
        <p:spPr/>
        <p:txBody>
          <a:bodyPr/>
          <a:lstStyle/>
          <a:p>
            <a:fld id="{D1909558-55E1-4ED1-9FCF-A0B758488272}" type="slidenum">
              <a:rPr lang="en-GB" smtClean="0"/>
              <a:t>5</a:t>
            </a:fld>
            <a:endParaRPr lang="en-GB"/>
          </a:p>
        </p:txBody>
      </p:sp>
    </p:spTree>
    <p:extLst>
      <p:ext uri="{BB962C8B-B14F-4D97-AF65-F5344CB8AC3E}">
        <p14:creationId xmlns:p14="http://schemas.microsoft.com/office/powerpoint/2010/main" val="407955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Alternatively – or if time:  the students write the titles on Post-It sized pieces of paper – each title on a separate piece – and their create different pairings, providing three connections between them each time – and writing down or photographing their connections.  Compare groupings – “pitching” your choice of poem over another pair’s choice of poem.</a:t>
            </a:r>
          </a:p>
        </p:txBody>
      </p:sp>
      <p:sp>
        <p:nvSpPr>
          <p:cNvPr id="4" name="Slide Number Placeholder 3"/>
          <p:cNvSpPr>
            <a:spLocks noGrp="1"/>
          </p:cNvSpPr>
          <p:nvPr>
            <p:ph type="sldNum" sz="quarter" idx="10"/>
          </p:nvPr>
        </p:nvSpPr>
        <p:spPr/>
        <p:txBody>
          <a:bodyPr/>
          <a:lstStyle/>
          <a:p>
            <a:fld id="{D1909558-55E1-4ED1-9FCF-A0B758488272}" type="slidenum">
              <a:rPr lang="en-GB" smtClean="0"/>
              <a:t>6</a:t>
            </a:fld>
            <a:endParaRPr lang="en-GB"/>
          </a:p>
        </p:txBody>
      </p:sp>
    </p:spTree>
    <p:extLst>
      <p:ext uri="{BB962C8B-B14F-4D97-AF65-F5344CB8AC3E}">
        <p14:creationId xmlns:p14="http://schemas.microsoft.com/office/powerpoint/2010/main" val="289332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next slide if they need further prompting…</a:t>
            </a:r>
          </a:p>
        </p:txBody>
      </p:sp>
      <p:sp>
        <p:nvSpPr>
          <p:cNvPr id="4" name="Slide Number Placeholder 3"/>
          <p:cNvSpPr>
            <a:spLocks noGrp="1"/>
          </p:cNvSpPr>
          <p:nvPr>
            <p:ph type="sldNum" sz="quarter" idx="10"/>
          </p:nvPr>
        </p:nvSpPr>
        <p:spPr/>
        <p:txBody>
          <a:bodyPr/>
          <a:lstStyle/>
          <a:p>
            <a:fld id="{D1909558-55E1-4ED1-9FCF-A0B758488272}" type="slidenum">
              <a:rPr lang="en-GB" smtClean="0"/>
              <a:t>8</a:t>
            </a:fld>
            <a:endParaRPr lang="en-GB"/>
          </a:p>
        </p:txBody>
      </p:sp>
    </p:spTree>
    <p:extLst>
      <p:ext uri="{BB962C8B-B14F-4D97-AF65-F5344CB8AC3E}">
        <p14:creationId xmlns:p14="http://schemas.microsoft.com/office/powerpoint/2010/main" val="162437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AE2929-93E1-4D2F-B623-9749485096CD}"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68349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AE2929-93E1-4D2F-B623-9749485096CD}"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264845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AE2929-93E1-4D2F-B623-9749485096CD}"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55543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AE2929-93E1-4D2F-B623-9749485096CD}"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325581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AE2929-93E1-4D2F-B623-9749485096CD}"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225114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AE2929-93E1-4D2F-B623-9749485096CD}"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18561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AE2929-93E1-4D2F-B623-9749485096CD}" type="datetimeFigureOut">
              <a:rPr lang="en-GB" smtClean="0"/>
              <a:t>22/05/2017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35037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AE2929-93E1-4D2F-B623-9749485096CD}" type="datetimeFigureOut">
              <a:rPr lang="en-GB" smtClean="0"/>
              <a:t>22/05/2017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410876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E2929-93E1-4D2F-B623-9749485096CD}" type="datetimeFigureOut">
              <a:rPr lang="en-GB" smtClean="0"/>
              <a:t>22/05/2017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224929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AE2929-93E1-4D2F-B623-9749485096CD}"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109470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AE2929-93E1-4D2F-B623-9749485096CD}"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1154B-68FB-444E-B1CB-92C20A7EF705}" type="slidenum">
              <a:rPr lang="en-GB" smtClean="0"/>
              <a:t>‹#›</a:t>
            </a:fld>
            <a:endParaRPr lang="en-GB"/>
          </a:p>
        </p:txBody>
      </p:sp>
    </p:spTree>
    <p:extLst>
      <p:ext uri="{BB962C8B-B14F-4D97-AF65-F5344CB8AC3E}">
        <p14:creationId xmlns:p14="http://schemas.microsoft.com/office/powerpoint/2010/main" val="212621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2929-93E1-4D2F-B623-9749485096CD}" type="datetimeFigureOut">
              <a:rPr lang="en-GB" smtClean="0"/>
              <a:t>22/05/2017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1154B-68FB-444E-B1CB-92C20A7EF705}" type="slidenum">
              <a:rPr lang="en-GB" smtClean="0"/>
              <a:t>‹#›</a:t>
            </a:fld>
            <a:endParaRPr lang="en-GB"/>
          </a:p>
        </p:txBody>
      </p:sp>
    </p:spTree>
    <p:extLst>
      <p:ext uri="{BB962C8B-B14F-4D97-AF65-F5344CB8AC3E}">
        <p14:creationId xmlns:p14="http://schemas.microsoft.com/office/powerpoint/2010/main" val="3621545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amp;ehk=S227kWPoNDos4UxPHG3PeA&amp;r=0&amp;pid=OfficeInsert"/><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amp;ehk=aqaRwnDS2RXHFjlxT47Szw&amp;r=0&amp;pid=OfficeInsert"/></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amp;ehk=vJwwPxe1wyOOaEkNRbBqLw&amp;r=0&amp;pid=OfficeInsert"/><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Blake</a:t>
            </a:r>
          </a:p>
        </p:txBody>
      </p:sp>
      <p:sp>
        <p:nvSpPr>
          <p:cNvPr id="3" name="Subtitle 2"/>
          <p:cNvSpPr>
            <a:spLocks noGrp="1"/>
          </p:cNvSpPr>
          <p:nvPr>
            <p:ph type="subTitle" idx="1"/>
          </p:nvPr>
        </p:nvSpPr>
        <p:spPr/>
        <p:txBody>
          <a:bodyPr/>
          <a:lstStyle/>
          <a:p>
            <a:r>
              <a:rPr lang="en-GB" dirty="0"/>
              <a:t>Making Connections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68" y="971238"/>
            <a:ext cx="3014130" cy="46832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805" y="971238"/>
            <a:ext cx="3071518" cy="4749282"/>
          </a:xfrm>
          <a:prstGeom prst="rect">
            <a:avLst/>
          </a:prstGeom>
        </p:spPr>
      </p:pic>
    </p:spTree>
    <p:extLst>
      <p:ext uri="{BB962C8B-B14F-4D97-AF65-F5344CB8AC3E}">
        <p14:creationId xmlns:p14="http://schemas.microsoft.com/office/powerpoint/2010/main" val="314063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a:t>
            </a:r>
          </a:p>
        </p:txBody>
      </p:sp>
      <p:sp>
        <p:nvSpPr>
          <p:cNvPr id="3" name="Content Placeholder 2"/>
          <p:cNvSpPr>
            <a:spLocks noGrp="1"/>
          </p:cNvSpPr>
          <p:nvPr>
            <p:ph idx="1"/>
          </p:nvPr>
        </p:nvSpPr>
        <p:spPr/>
        <p:txBody>
          <a:bodyPr/>
          <a:lstStyle/>
          <a:p>
            <a:pPr marL="514350" indent="-514350">
              <a:buFont typeface="+mj-lt"/>
              <a:buAutoNum type="arabicPeriod"/>
            </a:pPr>
            <a:r>
              <a:rPr lang="en-GB" dirty="0"/>
              <a:t>Choose one of the three extracts on the board</a:t>
            </a:r>
          </a:p>
          <a:p>
            <a:pPr marL="514350" indent="-514350">
              <a:buFont typeface="+mj-lt"/>
              <a:buAutoNum type="arabicPeriod"/>
            </a:pPr>
            <a:r>
              <a:rPr lang="en-GB" dirty="0"/>
              <a:t>Choose from one of the following: presentation of Johnny, function of Phaedra; role of Ginger; relationship between Johnny and Professor; relationship between council and Johnny; entrapment; genre of tragedy; genre of comedy, nature, myth; the establishment.</a:t>
            </a:r>
          </a:p>
          <a:p>
            <a:pPr marL="514350" indent="-514350">
              <a:buFont typeface="+mj-lt"/>
              <a:buAutoNum type="arabicPeriod"/>
            </a:pPr>
            <a:r>
              <a:rPr lang="en-GB" dirty="0"/>
              <a:t>Individually write no more than five bullet points (dramatic, stylistic, discourse, context)</a:t>
            </a:r>
          </a:p>
          <a:p>
            <a:pPr marL="514350" indent="-514350">
              <a:buFont typeface="+mj-lt"/>
              <a:buAutoNum type="arabicPeriod"/>
            </a:pPr>
            <a:r>
              <a:rPr lang="en-GB" dirty="0"/>
              <a:t>Compare ideas across the class</a:t>
            </a:r>
          </a:p>
        </p:txBody>
      </p:sp>
    </p:spTree>
    <p:extLst>
      <p:ext uri="{BB962C8B-B14F-4D97-AF65-F5344CB8AC3E}">
        <p14:creationId xmlns:p14="http://schemas.microsoft.com/office/powerpoint/2010/main" val="410723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presentation of freedom and control in “The Garden of Love”</a:t>
            </a:r>
          </a:p>
        </p:txBody>
      </p:sp>
      <p:sp>
        <p:nvSpPr>
          <p:cNvPr id="3" name="Content Placeholder 2"/>
          <p:cNvSpPr>
            <a:spLocks noGrp="1"/>
          </p:cNvSpPr>
          <p:nvPr>
            <p:ph idx="1"/>
          </p:nvPr>
        </p:nvSpPr>
        <p:spPr/>
        <p:txBody>
          <a:bodyPr>
            <a:normAutofit fontScale="85000" lnSpcReduction="20000"/>
          </a:bodyPr>
          <a:lstStyle/>
          <a:p>
            <a:r>
              <a:rPr lang="en-GB" u="sng" dirty="0"/>
              <a:t>Key points on core text:  </a:t>
            </a:r>
          </a:p>
          <a:p>
            <a:r>
              <a:rPr lang="en-GB" b="1" dirty="0"/>
              <a:t>Voice:  </a:t>
            </a:r>
            <a:r>
              <a:rPr lang="en-GB" dirty="0"/>
              <a:t>first person, expressing a set of experiences of freedom and control; deviation in Stanza two with use of direct speech (“Thou shalt not”)</a:t>
            </a:r>
          </a:p>
          <a:p>
            <a:r>
              <a:rPr lang="en-GB" dirty="0"/>
              <a:t>Hymn-like </a:t>
            </a:r>
            <a:r>
              <a:rPr lang="en-GB" b="1" dirty="0"/>
              <a:t>form</a:t>
            </a:r>
            <a:r>
              <a:rPr lang="en-GB" dirty="0"/>
              <a:t> seeming to offer security and certainty – at odds with the despair of the loss of freedom</a:t>
            </a:r>
          </a:p>
          <a:p>
            <a:r>
              <a:rPr lang="en-GB" dirty="0"/>
              <a:t>Contrasts in </a:t>
            </a:r>
            <a:r>
              <a:rPr lang="en-GB" b="1" dirty="0"/>
              <a:t>lexis:  </a:t>
            </a:r>
            <a:r>
              <a:rPr lang="en-GB" dirty="0"/>
              <a:t>restriction v freedom of thought and action; child v adult, past v present</a:t>
            </a:r>
          </a:p>
          <a:p>
            <a:r>
              <a:rPr lang="en-GB" b="1" dirty="0"/>
              <a:t>Rhyme:  </a:t>
            </a:r>
            <a:r>
              <a:rPr lang="en-GB" dirty="0"/>
              <a:t>full end-rhymes up to where the repression is foregrounded by the loss of rhyme in lines 2 and 4; internal rhyme of “gown” and “rounds” emphasising the power – the never-ending circles, the homogenised dark uniform</a:t>
            </a:r>
          </a:p>
          <a:p>
            <a:r>
              <a:rPr lang="en-GB" b="1" dirty="0"/>
              <a:t>Wider literary and cultural context</a:t>
            </a:r>
            <a:r>
              <a:rPr lang="en-GB" dirty="0"/>
              <a:t>:  Isaac Watt’s hymn forms distorted here to express alternative view of Christianity; Biblical allusion to the Garden of Eden; reference to the encircling briars of the engraving</a:t>
            </a:r>
          </a:p>
        </p:txBody>
      </p:sp>
    </p:spTree>
    <p:extLst>
      <p:ext uri="{BB962C8B-B14F-4D97-AF65-F5344CB8AC3E}">
        <p14:creationId xmlns:p14="http://schemas.microsoft.com/office/powerpoint/2010/main" val="328723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comparative texts</a:t>
            </a:r>
          </a:p>
        </p:txBody>
      </p:sp>
      <p:sp>
        <p:nvSpPr>
          <p:cNvPr id="3" name="Content Placeholder 2"/>
          <p:cNvSpPr>
            <a:spLocks noGrp="1"/>
          </p:cNvSpPr>
          <p:nvPr>
            <p:ph idx="1"/>
          </p:nvPr>
        </p:nvSpPr>
        <p:spPr/>
        <p:txBody>
          <a:bodyPr/>
          <a:lstStyle/>
          <a:p>
            <a:r>
              <a:rPr lang="en-GB" dirty="0"/>
              <a:t>“Nurse’s Song” (Innocence)</a:t>
            </a:r>
          </a:p>
          <a:p>
            <a:r>
              <a:rPr lang="en-GB" dirty="0"/>
              <a:t>“Nurse’s Song” (Experience)</a:t>
            </a:r>
          </a:p>
          <a:p>
            <a:r>
              <a:rPr lang="en-GB" dirty="0"/>
              <a:t>“Human Abstract”</a:t>
            </a:r>
          </a:p>
        </p:txBody>
      </p:sp>
    </p:spTree>
    <p:extLst>
      <p:ext uri="{BB962C8B-B14F-4D97-AF65-F5344CB8AC3E}">
        <p14:creationId xmlns:p14="http://schemas.microsoft.com/office/powerpoint/2010/main" val="263638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 on Points of Connection</a:t>
            </a:r>
          </a:p>
        </p:txBody>
      </p:sp>
      <p:sp>
        <p:nvSpPr>
          <p:cNvPr id="3" name="Content Placeholder 2"/>
          <p:cNvSpPr>
            <a:spLocks noGrp="1"/>
          </p:cNvSpPr>
          <p:nvPr>
            <p:ph idx="1"/>
          </p:nvPr>
        </p:nvSpPr>
        <p:spPr/>
        <p:txBody>
          <a:bodyPr/>
          <a:lstStyle/>
          <a:p>
            <a:r>
              <a:rPr lang="en-GB" dirty="0"/>
              <a:t>Connection between “Garden of Love” and both Nurse’s Songs through ideas of playing, freedom, (</a:t>
            </a:r>
            <a:r>
              <a:rPr lang="en-GB" i="1" dirty="0"/>
              <a:t>Innocence</a:t>
            </a:r>
            <a:r>
              <a:rPr lang="en-GB" dirty="0"/>
              <a:t>), control, authority (</a:t>
            </a:r>
            <a:r>
              <a:rPr lang="en-GB" i="1" dirty="0"/>
              <a:t>Experience</a:t>
            </a:r>
            <a:r>
              <a:rPr lang="en-GB" dirty="0"/>
              <a:t>)</a:t>
            </a:r>
          </a:p>
          <a:p>
            <a:r>
              <a:rPr lang="en-GB" dirty="0"/>
              <a:t>Link between use of rhyme in “Human Abstract” – in tension with content – authority perverting notions of pity and mercy to their own ends.  The external tyranny of an authority that perpetuates economic inequality and exploitation in the name of religion.  Natural imagery, transformed – similar to end of “Garden of Love” (“briars”)</a:t>
            </a:r>
          </a:p>
        </p:txBody>
      </p:sp>
    </p:spTree>
    <p:extLst>
      <p:ext uri="{BB962C8B-B14F-4D97-AF65-F5344CB8AC3E}">
        <p14:creationId xmlns:p14="http://schemas.microsoft.com/office/powerpoint/2010/main" val="20998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turn</a:t>
            </a:r>
          </a:p>
        </p:txBody>
      </p:sp>
      <p:sp>
        <p:nvSpPr>
          <p:cNvPr id="3" name="Content Placeholder 2"/>
          <p:cNvSpPr>
            <a:spLocks noGrp="1"/>
          </p:cNvSpPr>
          <p:nvPr>
            <p:ph idx="1"/>
          </p:nvPr>
        </p:nvSpPr>
        <p:spPr/>
        <p:txBody>
          <a:bodyPr/>
          <a:lstStyle/>
          <a:p>
            <a:pPr marL="514350" indent="-514350">
              <a:buFont typeface="+mj-lt"/>
              <a:buAutoNum type="arabicPeriod"/>
            </a:pPr>
            <a:r>
              <a:rPr lang="en-GB" dirty="0"/>
              <a:t>pick a theme:  e.g. childhood, industrialisation, innocence, creativity, adulthood, nature, care, religion, humanity, </a:t>
            </a:r>
          </a:p>
          <a:p>
            <a:pPr marL="514350" indent="-514350">
              <a:buFont typeface="+mj-lt"/>
              <a:buAutoNum type="arabicPeriod"/>
            </a:pPr>
            <a:r>
              <a:rPr lang="en-GB" dirty="0"/>
              <a:t>Choose a poem as your core text</a:t>
            </a:r>
          </a:p>
          <a:p>
            <a:pPr marL="514350" indent="-514350">
              <a:buFont typeface="+mj-lt"/>
              <a:buAutoNum type="arabicPeriod"/>
            </a:pPr>
            <a:r>
              <a:rPr lang="en-GB" dirty="0"/>
              <a:t>write no more than five bullet points that sum up its relevance (poetic devices, stylistic analysis, context)</a:t>
            </a:r>
          </a:p>
          <a:p>
            <a:pPr marL="514350" indent="-514350">
              <a:buFont typeface="+mj-lt"/>
              <a:buAutoNum type="arabicPeriod"/>
            </a:pPr>
            <a:r>
              <a:rPr lang="en-GB" dirty="0"/>
              <a:t>Find a second poem</a:t>
            </a:r>
          </a:p>
          <a:p>
            <a:pPr marL="514350" indent="-514350">
              <a:buFont typeface="+mj-lt"/>
              <a:buAutoNum type="arabicPeriod"/>
            </a:pPr>
            <a:r>
              <a:rPr lang="en-GB" dirty="0"/>
              <a:t>Find no more than five points of comparison between the two texts</a:t>
            </a:r>
          </a:p>
          <a:p>
            <a:pPr marL="514350" indent="-514350">
              <a:buFont typeface="+mj-lt"/>
              <a:buAutoNum type="arabicPeriod"/>
            </a:pPr>
            <a:r>
              <a:rPr lang="en-GB" dirty="0"/>
              <a:t>Write the opening paragraph</a:t>
            </a:r>
          </a:p>
        </p:txBody>
      </p:sp>
    </p:spTree>
    <p:extLst>
      <p:ext uri="{BB962C8B-B14F-4D97-AF65-F5344CB8AC3E}">
        <p14:creationId xmlns:p14="http://schemas.microsoft.com/office/powerpoint/2010/main" val="12860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fifteen poems:</a:t>
            </a:r>
          </a:p>
        </p:txBody>
      </p:sp>
      <p:sp>
        <p:nvSpPr>
          <p:cNvPr id="3" name="Content Placeholder 2"/>
          <p:cNvSpPr>
            <a:spLocks noGrp="1"/>
          </p:cNvSpPr>
          <p:nvPr>
            <p:ph idx="1"/>
          </p:nvPr>
        </p:nvSpPr>
        <p:spPr/>
        <p:txBody>
          <a:bodyPr numCol="2">
            <a:normAutofit/>
          </a:bodyPr>
          <a:lstStyle/>
          <a:p>
            <a:r>
              <a:rPr lang="en-GB" dirty="0"/>
              <a:t>“Introduction” (I), “</a:t>
            </a:r>
          </a:p>
          <a:p>
            <a:r>
              <a:rPr lang="en-GB" dirty="0"/>
              <a:t>The Lamb” (I), </a:t>
            </a:r>
          </a:p>
          <a:p>
            <a:r>
              <a:rPr lang="en-GB" dirty="0"/>
              <a:t>“Nurses Song” (I), </a:t>
            </a:r>
          </a:p>
          <a:p>
            <a:r>
              <a:rPr lang="en-GB" dirty="0"/>
              <a:t>“The </a:t>
            </a:r>
            <a:r>
              <a:rPr lang="en-GB" dirty="0" err="1"/>
              <a:t>Eccoing</a:t>
            </a:r>
            <a:r>
              <a:rPr lang="en-GB" dirty="0"/>
              <a:t> Green” (I), </a:t>
            </a:r>
          </a:p>
          <a:p>
            <a:r>
              <a:rPr lang="en-GB" dirty="0"/>
              <a:t>“Holy Thursday” (I), </a:t>
            </a:r>
          </a:p>
          <a:p>
            <a:r>
              <a:rPr lang="en-GB" dirty="0"/>
              <a:t>“The Divine Image” (I), </a:t>
            </a:r>
          </a:p>
          <a:p>
            <a:r>
              <a:rPr lang="en-GB" dirty="0"/>
              <a:t>“The Chimney-Sweeper” (I), </a:t>
            </a:r>
          </a:p>
          <a:p>
            <a:r>
              <a:rPr lang="en-GB" dirty="0"/>
              <a:t>“The Clod and the Pebble” (E), </a:t>
            </a:r>
          </a:p>
          <a:p>
            <a:r>
              <a:rPr lang="en-GB" dirty="0"/>
              <a:t>“Holy Thursday” (E), </a:t>
            </a:r>
          </a:p>
          <a:p>
            <a:r>
              <a:rPr lang="en-GB" dirty="0"/>
              <a:t>“The Chimney Sweeper” (E), </a:t>
            </a:r>
          </a:p>
          <a:p>
            <a:r>
              <a:rPr lang="en-GB" dirty="0"/>
              <a:t>“Nurse’s Song” (E), </a:t>
            </a:r>
          </a:p>
          <a:p>
            <a:r>
              <a:rPr lang="en-GB" dirty="0"/>
              <a:t>“The </a:t>
            </a:r>
            <a:r>
              <a:rPr lang="en-GB" dirty="0" err="1"/>
              <a:t>Tyger</a:t>
            </a:r>
            <a:r>
              <a:rPr lang="en-GB" dirty="0"/>
              <a:t>” (E), </a:t>
            </a:r>
          </a:p>
          <a:p>
            <a:r>
              <a:rPr lang="en-GB" dirty="0"/>
              <a:t>“The Garden of Love” (E), </a:t>
            </a:r>
          </a:p>
          <a:p>
            <a:r>
              <a:rPr lang="en-GB" dirty="0"/>
              <a:t>“London” (E), </a:t>
            </a:r>
          </a:p>
          <a:p>
            <a:r>
              <a:rPr lang="en-GB" dirty="0"/>
              <a:t>“The Human Abstract” (E). </a:t>
            </a:r>
          </a:p>
        </p:txBody>
      </p:sp>
    </p:spTree>
    <p:extLst>
      <p:ext uri="{BB962C8B-B14F-4D97-AF65-F5344CB8AC3E}">
        <p14:creationId xmlns:p14="http://schemas.microsoft.com/office/powerpoint/2010/main" val="232443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 your connecting poems</a:t>
            </a:r>
          </a:p>
        </p:txBody>
      </p:sp>
      <p:sp>
        <p:nvSpPr>
          <p:cNvPr id="3" name="Content Placeholder 2"/>
          <p:cNvSpPr>
            <a:spLocks noGrp="1"/>
          </p:cNvSpPr>
          <p:nvPr>
            <p:ph idx="1"/>
          </p:nvPr>
        </p:nvSpPr>
        <p:spPr/>
        <p:txBody>
          <a:bodyPr/>
          <a:lstStyle/>
          <a:p>
            <a:r>
              <a:rPr lang="en-GB" dirty="0"/>
              <a:t>What choices did you make?</a:t>
            </a:r>
          </a:p>
          <a:p>
            <a:r>
              <a:rPr lang="en-GB" dirty="0"/>
              <a:t>How did you connect the poems?</a:t>
            </a:r>
          </a:p>
          <a:p>
            <a:r>
              <a:rPr lang="en-GB" dirty="0"/>
              <a:t>Reflect on which other poems you might have chosen.</a:t>
            </a:r>
          </a:p>
        </p:txBody>
      </p:sp>
    </p:spTree>
    <p:extLst>
      <p:ext uri="{BB962C8B-B14F-4D97-AF65-F5344CB8AC3E}">
        <p14:creationId xmlns:p14="http://schemas.microsoft.com/office/powerpoint/2010/main" val="227831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Drama overview</a:t>
            </a:r>
          </a:p>
        </p:txBody>
      </p:sp>
      <p:sp>
        <p:nvSpPr>
          <p:cNvPr id="3" name="Content Placeholder 2"/>
          <p:cNvSpPr>
            <a:spLocks noGrp="1"/>
          </p:cNvSpPr>
          <p:nvPr>
            <p:ph idx="1"/>
          </p:nvPr>
        </p:nvSpPr>
        <p:spPr/>
        <p:txBody>
          <a:bodyPr/>
          <a:lstStyle/>
          <a:p>
            <a:endParaRPr lang="en-GB" dirty="0"/>
          </a:p>
          <a:p>
            <a:endParaRPr lang="en-GB" dirty="0"/>
          </a:p>
          <a:p>
            <a:endParaRPr lang="en-GB" dirty="0"/>
          </a:p>
          <a:p>
            <a:pPr marL="514350" indent="-514350">
              <a:buFont typeface="+mj-lt"/>
              <a:buAutoNum type="arabicPeriod"/>
            </a:pPr>
            <a:r>
              <a:rPr lang="en-GB" dirty="0"/>
              <a:t>Individually:  open </a:t>
            </a:r>
            <a:r>
              <a:rPr lang="en-GB" i="1" dirty="0"/>
              <a:t>Jerusalem </a:t>
            </a:r>
            <a:r>
              <a:rPr lang="en-GB" dirty="0"/>
              <a:t>at random – and select an extract of about 30 lines</a:t>
            </a:r>
          </a:p>
          <a:p>
            <a:pPr marL="514350" indent="-514350">
              <a:buFont typeface="+mj-lt"/>
              <a:buAutoNum type="arabicPeriod"/>
            </a:pPr>
            <a:r>
              <a:rPr lang="en-GB" dirty="0"/>
              <a:t>Write two or three sentences to highlight key points of your extract (Literary and dramatic features, stylistics, language levels, context)</a:t>
            </a:r>
          </a:p>
          <a:p>
            <a:pPr marL="514350" indent="-514350">
              <a:buFont typeface="+mj-lt"/>
              <a:buAutoNum type="arabicPeriod"/>
            </a:pPr>
            <a:r>
              <a:rPr lang="en-GB" dirty="0"/>
              <a:t>Take it in turns with the person sitting next to you, to explain the relevance of your extract.</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196" y="305943"/>
            <a:ext cx="2232032" cy="3039363"/>
          </a:xfrm>
          <a:prstGeom prst="rect">
            <a:avLst/>
          </a:prstGeom>
        </p:spPr>
      </p:pic>
    </p:spTree>
    <p:extLst>
      <p:ext uri="{BB962C8B-B14F-4D97-AF65-F5344CB8AC3E}">
        <p14:creationId xmlns:p14="http://schemas.microsoft.com/office/powerpoint/2010/main" val="12521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Guidance</a:t>
            </a:r>
          </a:p>
        </p:txBody>
      </p:sp>
      <p:sp>
        <p:nvSpPr>
          <p:cNvPr id="3" name="Content Placeholder 2"/>
          <p:cNvSpPr>
            <a:spLocks noGrp="1"/>
          </p:cNvSpPr>
          <p:nvPr>
            <p:ph idx="1"/>
          </p:nvPr>
        </p:nvSpPr>
        <p:spPr/>
        <p:txBody>
          <a:bodyPr>
            <a:normAutofit fontScale="85000" lnSpcReduction="20000"/>
          </a:bodyPr>
          <a:lstStyle/>
          <a:p>
            <a:r>
              <a:rPr lang="en-GB" b="1" dirty="0"/>
              <a:t>Literary and dramatic features </a:t>
            </a:r>
            <a:r>
              <a:rPr lang="en-GB" dirty="0"/>
              <a:t>(form and structure – structural development, division into acts and sciences, development of plot and sub-plot. Dramatic techniques:  stage directions, exits/entrances, dramatic irony, dialogue, monologue, soliloquy, metatheatrical references, proxemics, lighting, pace etc.)</a:t>
            </a:r>
          </a:p>
          <a:p>
            <a:r>
              <a:rPr lang="en-GB" b="1" dirty="0"/>
              <a:t>Stylistics </a:t>
            </a:r>
            <a:r>
              <a:rPr lang="en-GB" dirty="0"/>
              <a:t>(foregrounding of theme/preoccupation through repetition (lexical, structural, figurative) parallelism (grammatical, syntactical) or deviation)</a:t>
            </a:r>
          </a:p>
          <a:p>
            <a:r>
              <a:rPr lang="en-GB" b="1" dirty="0"/>
              <a:t>Language levels </a:t>
            </a:r>
            <a:r>
              <a:rPr lang="en-GB" dirty="0"/>
              <a:t>(kinds of lexis e.g. concrete or abstract nouns, contrasts, repetitions, clusters etc.  Discourse e.g. types of utterances, conversation analysis, register and style of language, naming and terms of address.  Grammar e.g. syntax, sentence types, verbs, moods and tenses, parallelism)  Pragmatics (implied meanings, subtext, meanings in context)</a:t>
            </a:r>
          </a:p>
          <a:p>
            <a:r>
              <a:rPr lang="en-GB" b="1" dirty="0"/>
              <a:t>Context:  </a:t>
            </a:r>
            <a:r>
              <a:rPr lang="en-GB" dirty="0"/>
              <a:t>(dramatic context, e.g. relationship of the extract to the rest of the play, dramatic tradition; adherence or breaking from sub-genre rules.  Other contexts such as context of writing, performance and reception, including theatre reviews)</a:t>
            </a:r>
          </a:p>
          <a:p>
            <a:endParaRPr lang="en-GB" dirty="0"/>
          </a:p>
        </p:txBody>
      </p:sp>
    </p:spTree>
    <p:extLst>
      <p:ext uri="{BB962C8B-B14F-4D97-AF65-F5344CB8AC3E}">
        <p14:creationId xmlns:p14="http://schemas.microsoft.com/office/powerpoint/2010/main" val="415836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1040</Words>
  <Application>Microsoft Office PowerPoint</Application>
  <PresentationFormat>Widescreen</PresentationFormat>
  <Paragraphs>72</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Blake</vt:lpstr>
      <vt:lpstr>Question:  presentation of freedom and control in “The Garden of Love”</vt:lpstr>
      <vt:lpstr>Possible comparative texts</vt:lpstr>
      <vt:lpstr>Reflection on Points of Connection</vt:lpstr>
      <vt:lpstr>Your turn</vt:lpstr>
      <vt:lpstr>The fifteen poems:</vt:lpstr>
      <vt:lpstr>Share your connecting poems</vt:lpstr>
      <vt:lpstr>Drama overview</vt:lpstr>
      <vt:lpstr>Your Guidance</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Blake</dc:title>
  <dc:creator>David Kinder</dc:creator>
  <cp:lastModifiedBy>David Kinder</cp:lastModifiedBy>
  <cp:revision>8</cp:revision>
  <dcterms:created xsi:type="dcterms:W3CDTF">2017-05-22T07:51:34Z</dcterms:created>
  <dcterms:modified xsi:type="dcterms:W3CDTF">2017-05-22T08:43:25Z</dcterms:modified>
</cp:coreProperties>
</file>