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8" r:id="rId3"/>
    <p:sldId id="259" r:id="rId4"/>
    <p:sldId id="260" r:id="rId5"/>
    <p:sldId id="261" r:id="rId6"/>
    <p:sldId id="265" r:id="rId7"/>
    <p:sldId id="266" r:id="rId8"/>
    <p:sldId id="267" r:id="rId9"/>
    <p:sldId id="26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72" d="100"/>
          <a:sy n="72" d="100"/>
        </p:scale>
        <p:origin x="8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962442-9C46-4A9E-8498-26D4EDA7951A}" type="datetimeFigureOut">
              <a:rPr lang="en-GB" smtClean="0"/>
              <a:t>07/11/2016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0C9569-DAAB-4FC4-A6DB-F4D425C27D07}" type="slidenum">
              <a:rPr lang="en-GB" smtClean="0"/>
              <a:t>‹#›</a:t>
            </a:fld>
            <a:endParaRPr lang="en-GB"/>
          </a:p>
        </p:txBody>
      </p:sp>
    </p:spTree>
    <p:extLst>
      <p:ext uri="{BB962C8B-B14F-4D97-AF65-F5344CB8AC3E}">
        <p14:creationId xmlns:p14="http://schemas.microsoft.com/office/powerpoint/2010/main" val="1582395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Introduction.</a:t>
            </a:r>
            <a:r>
              <a:rPr lang="en-GB" baseline="0" dirty="0"/>
              <a:t>  Aims and objectives.  Revise the functions of character:  look at the power that the female characters have; analyse the shifting lexis of Johnny’s character;  Listen to Rylance and Butterworth talking about Jerusalem; work on the text to p61. 5 mins</a:t>
            </a:r>
            <a:endParaRPr lang="en-GB" dirty="0"/>
          </a:p>
        </p:txBody>
      </p:sp>
      <p:sp>
        <p:nvSpPr>
          <p:cNvPr id="4" name="Slide Number Placeholder 3"/>
          <p:cNvSpPr>
            <a:spLocks noGrp="1"/>
          </p:cNvSpPr>
          <p:nvPr>
            <p:ph type="sldNum" sz="quarter" idx="10"/>
          </p:nvPr>
        </p:nvSpPr>
        <p:spPr/>
        <p:txBody>
          <a:bodyPr/>
          <a:lstStyle/>
          <a:p>
            <a:fld id="{F90C9569-DAAB-4FC4-A6DB-F4D425C27D07}" type="slidenum">
              <a:rPr lang="en-GB" smtClean="0"/>
              <a:t>1</a:t>
            </a:fld>
            <a:endParaRPr lang="en-GB"/>
          </a:p>
        </p:txBody>
      </p:sp>
    </p:spTree>
    <p:extLst>
      <p:ext uri="{BB962C8B-B14F-4D97-AF65-F5344CB8AC3E}">
        <p14:creationId xmlns:p14="http://schemas.microsoft.com/office/powerpoint/2010/main" val="3042894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On the board:  as a class, decide whether the characters are nearer the realistic, developed or the stereotype/type end of the continuum; the powerless or the powerful.   Conclusions about the role of women in this play. 10 mins</a:t>
            </a:r>
          </a:p>
          <a:p>
            <a:endParaRPr lang="en-GB" dirty="0"/>
          </a:p>
        </p:txBody>
      </p:sp>
      <p:sp>
        <p:nvSpPr>
          <p:cNvPr id="4" name="Slide Number Placeholder 3"/>
          <p:cNvSpPr>
            <a:spLocks noGrp="1"/>
          </p:cNvSpPr>
          <p:nvPr>
            <p:ph type="sldNum" sz="quarter" idx="10"/>
          </p:nvPr>
        </p:nvSpPr>
        <p:spPr/>
        <p:txBody>
          <a:bodyPr/>
          <a:lstStyle/>
          <a:p>
            <a:fld id="{B832A5C7-350C-4ED9-A03C-6633C7B93518}" type="slidenum">
              <a:rPr lang="en-GB" smtClean="0"/>
              <a:t>2</a:t>
            </a:fld>
            <a:endParaRPr lang="en-GB"/>
          </a:p>
        </p:txBody>
      </p:sp>
    </p:spTree>
    <p:extLst>
      <p:ext uri="{BB962C8B-B14F-4D97-AF65-F5344CB8AC3E}">
        <p14:creationId xmlns:p14="http://schemas.microsoft.com/office/powerpoint/2010/main" val="4115387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student has three</a:t>
            </a:r>
            <a:r>
              <a:rPr lang="en-GB" baseline="0" dirty="0"/>
              <a:t> extracts:  they need to think about the differences and similarities between them:  two of each.  Discuss and compare to slides. 15 mins</a:t>
            </a:r>
            <a:endParaRPr lang="en-GB" dirty="0"/>
          </a:p>
        </p:txBody>
      </p:sp>
      <p:sp>
        <p:nvSpPr>
          <p:cNvPr id="4" name="Slide Number Placeholder 3"/>
          <p:cNvSpPr>
            <a:spLocks noGrp="1"/>
          </p:cNvSpPr>
          <p:nvPr>
            <p:ph type="sldNum" sz="quarter" idx="10"/>
          </p:nvPr>
        </p:nvSpPr>
        <p:spPr/>
        <p:txBody>
          <a:bodyPr/>
          <a:lstStyle/>
          <a:p>
            <a:fld id="{B832A5C7-350C-4ED9-A03C-6633C7B93518}" type="slidenum">
              <a:rPr lang="en-GB" smtClean="0"/>
              <a:t>3</a:t>
            </a:fld>
            <a:endParaRPr lang="en-GB"/>
          </a:p>
        </p:txBody>
      </p:sp>
    </p:spTree>
    <p:extLst>
      <p:ext uri="{BB962C8B-B14F-4D97-AF65-F5344CB8AC3E}">
        <p14:creationId xmlns:p14="http://schemas.microsoft.com/office/powerpoint/2010/main" val="1183689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832A5C7-350C-4ED9-A03C-6633C7B93518}" type="slidenum">
              <a:rPr lang="en-GB" smtClean="0"/>
              <a:t>4</a:t>
            </a:fld>
            <a:endParaRPr lang="en-GB"/>
          </a:p>
        </p:txBody>
      </p:sp>
    </p:spTree>
    <p:extLst>
      <p:ext uri="{BB962C8B-B14F-4D97-AF65-F5344CB8AC3E}">
        <p14:creationId xmlns:p14="http://schemas.microsoft.com/office/powerpoint/2010/main" val="298537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832A5C7-350C-4ED9-A03C-6633C7B93518}" type="slidenum">
              <a:rPr lang="en-GB" smtClean="0"/>
              <a:t>5</a:t>
            </a:fld>
            <a:endParaRPr lang="en-GB"/>
          </a:p>
        </p:txBody>
      </p:sp>
    </p:spTree>
    <p:extLst>
      <p:ext uri="{BB962C8B-B14F-4D97-AF65-F5344CB8AC3E}">
        <p14:creationId xmlns:p14="http://schemas.microsoft.com/office/powerpoint/2010/main" val="3919367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Reminder</a:t>
            </a:r>
            <a:r>
              <a:rPr lang="en-GB" baseline="0" dirty="0"/>
              <a:t> that we are thinking  about </a:t>
            </a:r>
            <a:r>
              <a:rPr lang="en-GB" baseline="0" dirty="0"/>
              <a:t>genre, literary connections, as well as the </a:t>
            </a:r>
            <a:r>
              <a:rPr lang="en-GB" baseline="0" dirty="0"/>
              <a:t>production and reception of play, </a:t>
            </a:r>
            <a:endParaRPr lang="en-GB" dirty="0"/>
          </a:p>
        </p:txBody>
      </p:sp>
      <p:sp>
        <p:nvSpPr>
          <p:cNvPr id="4" name="Slide Number Placeholder 3"/>
          <p:cNvSpPr>
            <a:spLocks noGrp="1"/>
          </p:cNvSpPr>
          <p:nvPr>
            <p:ph type="sldNum" sz="quarter" idx="10"/>
          </p:nvPr>
        </p:nvSpPr>
        <p:spPr/>
        <p:txBody>
          <a:bodyPr/>
          <a:lstStyle/>
          <a:p>
            <a:fld id="{B832A5C7-350C-4ED9-A03C-6633C7B93518}" type="slidenum">
              <a:rPr lang="en-GB" smtClean="0"/>
              <a:t>6</a:t>
            </a:fld>
            <a:endParaRPr lang="en-GB"/>
          </a:p>
        </p:txBody>
      </p:sp>
    </p:spTree>
    <p:extLst>
      <p:ext uri="{BB962C8B-B14F-4D97-AF65-F5344CB8AC3E}">
        <p14:creationId xmlns:p14="http://schemas.microsoft.com/office/powerpoint/2010/main" val="3500982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student has a post it note, on which they write down the most useful quote.  Hand them around the class – tick if they are useful.  Count the ticks – the one with the most ticks on the board.  30 mins</a:t>
            </a:r>
          </a:p>
        </p:txBody>
      </p:sp>
      <p:sp>
        <p:nvSpPr>
          <p:cNvPr id="4" name="Slide Number Placeholder 3"/>
          <p:cNvSpPr>
            <a:spLocks noGrp="1"/>
          </p:cNvSpPr>
          <p:nvPr>
            <p:ph type="sldNum" sz="quarter" idx="10"/>
          </p:nvPr>
        </p:nvSpPr>
        <p:spPr/>
        <p:txBody>
          <a:bodyPr/>
          <a:lstStyle/>
          <a:p>
            <a:fld id="{F90C9569-DAAB-4FC4-A6DB-F4D425C27D07}" type="slidenum">
              <a:rPr lang="en-GB" smtClean="0"/>
              <a:t>7</a:t>
            </a:fld>
            <a:endParaRPr lang="en-GB"/>
          </a:p>
        </p:txBody>
      </p:sp>
    </p:spTree>
    <p:extLst>
      <p:ext uri="{BB962C8B-B14F-4D97-AF65-F5344CB8AC3E}">
        <p14:creationId xmlns:p14="http://schemas.microsoft.com/office/powerpoint/2010/main" val="1045711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do:  for next Tuesday.  We are not having a lesson on Thursday.  Show next slide as example.</a:t>
            </a:r>
          </a:p>
        </p:txBody>
      </p:sp>
      <p:sp>
        <p:nvSpPr>
          <p:cNvPr id="4" name="Slide Number Placeholder 3"/>
          <p:cNvSpPr>
            <a:spLocks noGrp="1"/>
          </p:cNvSpPr>
          <p:nvPr>
            <p:ph type="sldNum" sz="quarter" idx="10"/>
          </p:nvPr>
        </p:nvSpPr>
        <p:spPr/>
        <p:txBody>
          <a:bodyPr/>
          <a:lstStyle/>
          <a:p>
            <a:fld id="{F90C9569-DAAB-4FC4-A6DB-F4D425C27D07}" type="slidenum">
              <a:rPr lang="en-GB" smtClean="0"/>
              <a:t>8</a:t>
            </a:fld>
            <a:endParaRPr lang="en-GB"/>
          </a:p>
        </p:txBody>
      </p:sp>
    </p:spTree>
    <p:extLst>
      <p:ext uri="{BB962C8B-B14F-4D97-AF65-F5344CB8AC3E}">
        <p14:creationId xmlns:p14="http://schemas.microsoft.com/office/powerpoint/2010/main" val="3183476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90C9569-DAAB-4FC4-A6DB-F4D425C27D07}" type="slidenum">
              <a:rPr lang="en-GB" smtClean="0"/>
              <a:t>9</a:t>
            </a:fld>
            <a:endParaRPr lang="en-GB"/>
          </a:p>
        </p:txBody>
      </p:sp>
    </p:spTree>
    <p:extLst>
      <p:ext uri="{BB962C8B-B14F-4D97-AF65-F5344CB8AC3E}">
        <p14:creationId xmlns:p14="http://schemas.microsoft.com/office/powerpoint/2010/main" val="35165318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11/7/2016</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youtu.be/ENEoRHLuZ1I"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Character and context</a:t>
            </a:r>
          </a:p>
        </p:txBody>
      </p:sp>
      <p:sp>
        <p:nvSpPr>
          <p:cNvPr id="3" name="Subtitle 2"/>
          <p:cNvSpPr>
            <a:spLocks noGrp="1"/>
          </p:cNvSpPr>
          <p:nvPr>
            <p:ph type="subTitle" idx="1"/>
          </p:nvPr>
        </p:nvSpPr>
        <p:spPr/>
        <p:txBody>
          <a:bodyPr/>
          <a:lstStyle/>
          <a:p>
            <a:r>
              <a:rPr lang="en-GB" dirty="0"/>
              <a:t>Week 8</a:t>
            </a:r>
          </a:p>
        </p:txBody>
      </p:sp>
    </p:spTree>
    <p:extLst>
      <p:ext uri="{BB962C8B-B14F-4D97-AF65-F5344CB8AC3E}">
        <p14:creationId xmlns:p14="http://schemas.microsoft.com/office/powerpoint/2010/main" val="3653336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Where would you place the character on the continuum?</a:t>
            </a:r>
          </a:p>
        </p:txBody>
      </p:sp>
      <p:sp>
        <p:nvSpPr>
          <p:cNvPr id="3" name="Content Placeholder 2"/>
          <p:cNvSpPr>
            <a:spLocks noGrp="1"/>
          </p:cNvSpPr>
          <p:nvPr>
            <p:ph idx="1"/>
          </p:nvPr>
        </p:nvSpPr>
        <p:spPr/>
        <p:txBody>
          <a:bodyPr/>
          <a:lstStyle/>
          <a:p>
            <a:endParaRPr lang="en-GB" dirty="0"/>
          </a:p>
          <a:p>
            <a:endParaRPr lang="en-GB" dirty="0"/>
          </a:p>
          <a:p>
            <a:endParaRPr lang="en-GB" dirty="0"/>
          </a:p>
          <a:p>
            <a:endParaRPr lang="en-GB" dirty="0"/>
          </a:p>
          <a:p>
            <a:pPr marL="0" indent="0">
              <a:buNone/>
            </a:pPr>
            <a:r>
              <a:rPr lang="en-GB" dirty="0"/>
              <a:t>                                                                                                           </a:t>
            </a:r>
          </a:p>
        </p:txBody>
      </p:sp>
      <p:cxnSp>
        <p:nvCxnSpPr>
          <p:cNvPr id="5" name="Straight Arrow Connector 4"/>
          <p:cNvCxnSpPr/>
          <p:nvPr/>
        </p:nvCxnSpPr>
        <p:spPr>
          <a:xfrm>
            <a:off x="2491409" y="2968487"/>
            <a:ext cx="638754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2676939" y="4572000"/>
            <a:ext cx="6175513" cy="5300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9780395" y="2772416"/>
            <a:ext cx="1317990" cy="400110"/>
          </a:xfrm>
          <a:prstGeom prst="rect">
            <a:avLst/>
          </a:prstGeom>
        </p:spPr>
        <p:txBody>
          <a:bodyPr wrap="none">
            <a:spAutoFit/>
          </a:bodyPr>
          <a:lstStyle/>
          <a:p>
            <a:r>
              <a:rPr lang="en-GB" sz="2000" dirty="0"/>
              <a:t>Stereotype</a:t>
            </a:r>
          </a:p>
        </p:txBody>
      </p:sp>
      <p:sp>
        <p:nvSpPr>
          <p:cNvPr id="6" name="Rectangle 5"/>
          <p:cNvSpPr/>
          <p:nvPr/>
        </p:nvSpPr>
        <p:spPr>
          <a:xfrm>
            <a:off x="9780395" y="4387334"/>
            <a:ext cx="1356012" cy="461665"/>
          </a:xfrm>
          <a:prstGeom prst="rect">
            <a:avLst/>
          </a:prstGeom>
        </p:spPr>
        <p:txBody>
          <a:bodyPr wrap="none">
            <a:spAutoFit/>
          </a:bodyPr>
          <a:lstStyle/>
          <a:p>
            <a:r>
              <a:rPr lang="en-GB" sz="2400" dirty="0"/>
              <a:t>Powerless</a:t>
            </a:r>
          </a:p>
        </p:txBody>
      </p:sp>
      <p:sp>
        <p:nvSpPr>
          <p:cNvPr id="8" name="Rectangle 7"/>
          <p:cNvSpPr/>
          <p:nvPr/>
        </p:nvSpPr>
        <p:spPr>
          <a:xfrm>
            <a:off x="582789" y="4438134"/>
            <a:ext cx="1228028" cy="461665"/>
          </a:xfrm>
          <a:prstGeom prst="rect">
            <a:avLst/>
          </a:prstGeom>
        </p:spPr>
        <p:txBody>
          <a:bodyPr wrap="none">
            <a:spAutoFit/>
          </a:bodyPr>
          <a:lstStyle/>
          <a:p>
            <a:r>
              <a:rPr lang="en-GB" sz="2400" dirty="0"/>
              <a:t>Powerful</a:t>
            </a:r>
          </a:p>
        </p:txBody>
      </p:sp>
      <p:sp>
        <p:nvSpPr>
          <p:cNvPr id="9" name="Rectangle 8"/>
          <p:cNvSpPr/>
          <p:nvPr/>
        </p:nvSpPr>
        <p:spPr>
          <a:xfrm>
            <a:off x="314894" y="2772416"/>
            <a:ext cx="996170" cy="400110"/>
          </a:xfrm>
          <a:prstGeom prst="rect">
            <a:avLst/>
          </a:prstGeom>
        </p:spPr>
        <p:txBody>
          <a:bodyPr wrap="none">
            <a:spAutoFit/>
          </a:bodyPr>
          <a:lstStyle/>
          <a:p>
            <a:r>
              <a:rPr lang="en-GB" sz="2000" dirty="0"/>
              <a:t>Realistic</a:t>
            </a:r>
          </a:p>
        </p:txBody>
      </p:sp>
    </p:spTree>
    <p:extLst>
      <p:ext uri="{BB962C8B-B14F-4D97-AF65-F5344CB8AC3E}">
        <p14:creationId xmlns:p14="http://schemas.microsoft.com/office/powerpoint/2010/main" val="419503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Three extracts – Three acts.  Act 1:  </a:t>
            </a:r>
            <a:br>
              <a:rPr lang="en-GB" dirty="0"/>
            </a:br>
            <a:endParaRPr lang="en-GB" dirty="0"/>
          </a:p>
        </p:txBody>
      </p:sp>
      <p:sp>
        <p:nvSpPr>
          <p:cNvPr id="3" name="Content Placeholder 2"/>
          <p:cNvSpPr>
            <a:spLocks noGrp="1"/>
          </p:cNvSpPr>
          <p:nvPr>
            <p:ph idx="1"/>
          </p:nvPr>
        </p:nvSpPr>
        <p:spPr/>
        <p:txBody>
          <a:bodyPr>
            <a:normAutofit fontScale="25000" lnSpcReduction="20000"/>
          </a:bodyPr>
          <a:lstStyle/>
          <a:p>
            <a:endParaRPr lang="en-GB" dirty="0"/>
          </a:p>
        </p:txBody>
      </p:sp>
      <p:sp>
        <p:nvSpPr>
          <p:cNvPr id="4" name="Rectangle 3"/>
          <p:cNvSpPr/>
          <p:nvPr/>
        </p:nvSpPr>
        <p:spPr>
          <a:xfrm>
            <a:off x="1943100" y="2413338"/>
            <a:ext cx="8458200" cy="2246769"/>
          </a:xfrm>
          <a:prstGeom prst="rect">
            <a:avLst/>
          </a:prstGeom>
        </p:spPr>
        <p:txBody>
          <a:bodyPr wrap="square">
            <a:spAutoFit/>
          </a:bodyPr>
          <a:lstStyle/>
          <a:p>
            <a:pPr marL="285750" indent="-285750">
              <a:buFont typeface="Arial" panose="020B0604020202020204" pitchFamily="34" charset="0"/>
              <a:buChar char="•"/>
            </a:pPr>
            <a:r>
              <a:rPr lang="en-GB" sz="2000" dirty="0"/>
              <a:t>Use of dialect placing Johnny in a specific location. </a:t>
            </a:r>
          </a:p>
          <a:p>
            <a:pPr marL="285750" indent="-285750">
              <a:buFont typeface="Arial" panose="020B0604020202020204" pitchFamily="34" charset="0"/>
              <a:buChar char="•"/>
            </a:pPr>
            <a:r>
              <a:rPr lang="en-GB" sz="2000" dirty="0"/>
              <a:t>Use of idioms (“slaps down a tenner”) suggesting the connection he has with Ginger</a:t>
            </a:r>
          </a:p>
          <a:p>
            <a:pPr marL="285750" indent="-285750">
              <a:buFont typeface="Arial" panose="020B0604020202020204" pitchFamily="34" charset="0"/>
              <a:buChar char="•"/>
            </a:pPr>
            <a:r>
              <a:rPr lang="en-GB" sz="2000" dirty="0"/>
              <a:t>Minor sentences, increasing sense of unrehearsed speech (“Right.  Hang about.”)</a:t>
            </a:r>
          </a:p>
          <a:p>
            <a:pPr marL="285750" indent="-285750">
              <a:buFont typeface="Arial" panose="020B0604020202020204" pitchFamily="34" charset="0"/>
              <a:buChar char="•"/>
            </a:pPr>
            <a:r>
              <a:rPr lang="en-GB" sz="2000" dirty="0"/>
              <a:t> Use of present tense in story telling to create immediacy (“I’m in the saloon bar”). </a:t>
            </a:r>
          </a:p>
        </p:txBody>
      </p:sp>
    </p:spTree>
    <p:extLst>
      <p:ext uri="{BB962C8B-B14F-4D97-AF65-F5344CB8AC3E}">
        <p14:creationId xmlns:p14="http://schemas.microsoft.com/office/powerpoint/2010/main" val="2200913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 2 extract:   </a:t>
            </a:r>
            <a:br>
              <a:rPr lang="en-GB" dirty="0"/>
            </a:br>
            <a:endParaRPr lang="en-GB" dirty="0"/>
          </a:p>
        </p:txBody>
      </p:sp>
      <p:sp>
        <p:nvSpPr>
          <p:cNvPr id="3" name="Content Placeholder 2"/>
          <p:cNvSpPr>
            <a:spLocks noGrp="1"/>
          </p:cNvSpPr>
          <p:nvPr>
            <p:ph idx="1"/>
          </p:nvPr>
        </p:nvSpPr>
        <p:spPr/>
        <p:txBody>
          <a:bodyPr/>
          <a:lstStyle/>
          <a:p>
            <a:endParaRPr lang="en-GB" dirty="0"/>
          </a:p>
        </p:txBody>
      </p:sp>
      <p:sp>
        <p:nvSpPr>
          <p:cNvPr id="4" name="Rectangle 3"/>
          <p:cNvSpPr/>
          <p:nvPr/>
        </p:nvSpPr>
        <p:spPr>
          <a:xfrm>
            <a:off x="2082800" y="1917700"/>
            <a:ext cx="7061200" cy="2831544"/>
          </a:xfrm>
          <a:prstGeom prst="rect">
            <a:avLst/>
          </a:prstGeom>
        </p:spPr>
        <p:txBody>
          <a:bodyPr wrap="square">
            <a:spAutoFit/>
          </a:bodyPr>
          <a:lstStyle/>
          <a:p>
            <a:pPr marL="342900" indent="-342900">
              <a:buFont typeface="Arial" panose="020B0604020202020204" pitchFamily="34" charset="0"/>
              <a:buChar char="•"/>
            </a:pPr>
            <a:r>
              <a:rPr lang="en-GB" sz="2000" dirty="0"/>
              <a:t>Rhetorical language including syntactical deviation (“For today, I, Rooster Byron…”) </a:t>
            </a:r>
          </a:p>
          <a:p>
            <a:pPr marL="342900" indent="-342900">
              <a:buFont typeface="Arial" panose="020B0604020202020204" pitchFamily="34" charset="0"/>
              <a:buChar char="•"/>
            </a:pPr>
            <a:r>
              <a:rPr lang="en-GB" sz="2000" dirty="0"/>
              <a:t>Tropes of high rhetoric used bathetically, such as archaic language (“Englanders will awake this day”)  </a:t>
            </a:r>
          </a:p>
          <a:p>
            <a:pPr marL="342900" indent="-342900">
              <a:buFont typeface="Arial" panose="020B0604020202020204" pitchFamily="34" charset="0"/>
              <a:buChar char="•"/>
            </a:pPr>
            <a:r>
              <a:rPr lang="en-GB" sz="2000" dirty="0"/>
              <a:t>Intertextual reference to </a:t>
            </a:r>
            <a:r>
              <a:rPr lang="en-GB" sz="2000" i="1" dirty="0"/>
              <a:t>Henry Vth  </a:t>
            </a:r>
            <a:r>
              <a:rPr lang="en-GB" sz="2000" dirty="0"/>
              <a:t>(implication of Johnny’s education) ( He that shall live this day, and see old age,// Will yearly on the vigil feast his neighbours,//And say "To-morrow is Saint </a:t>
            </a:r>
            <a:r>
              <a:rPr lang="en-GB" sz="2000" dirty="0" err="1"/>
              <a:t>Crispian</a:t>
            </a:r>
            <a:r>
              <a:rPr lang="en-GB" sz="2000" dirty="0"/>
              <a:t>.“)</a:t>
            </a:r>
          </a:p>
          <a:p>
            <a:endParaRPr lang="en-GB" dirty="0"/>
          </a:p>
        </p:txBody>
      </p:sp>
    </p:spTree>
    <p:extLst>
      <p:ext uri="{BB962C8B-B14F-4D97-AF65-F5344CB8AC3E}">
        <p14:creationId xmlns:p14="http://schemas.microsoft.com/office/powerpoint/2010/main" val="112384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 3 extract</a:t>
            </a:r>
            <a:br>
              <a:rPr lang="en-GB" dirty="0"/>
            </a:br>
            <a:endParaRPr lang="en-GB" dirty="0"/>
          </a:p>
        </p:txBody>
      </p:sp>
      <p:sp>
        <p:nvSpPr>
          <p:cNvPr id="3" name="Content Placeholder 2"/>
          <p:cNvSpPr>
            <a:spLocks noGrp="1"/>
          </p:cNvSpPr>
          <p:nvPr>
            <p:ph idx="1"/>
          </p:nvPr>
        </p:nvSpPr>
        <p:spPr/>
        <p:txBody>
          <a:bodyPr/>
          <a:lstStyle/>
          <a:p>
            <a:r>
              <a:rPr lang="en-GB" dirty="0"/>
              <a:t>.</a:t>
            </a:r>
          </a:p>
          <a:p>
            <a:endParaRPr lang="en-GB" dirty="0"/>
          </a:p>
        </p:txBody>
      </p:sp>
      <p:sp>
        <p:nvSpPr>
          <p:cNvPr id="4" name="Rectangle 3"/>
          <p:cNvSpPr/>
          <p:nvPr/>
        </p:nvSpPr>
        <p:spPr>
          <a:xfrm>
            <a:off x="1970468" y="2305318"/>
            <a:ext cx="7173532" cy="1015663"/>
          </a:xfrm>
          <a:prstGeom prst="rect">
            <a:avLst/>
          </a:prstGeom>
        </p:spPr>
        <p:txBody>
          <a:bodyPr wrap="square">
            <a:spAutoFit/>
          </a:bodyPr>
          <a:lstStyle/>
          <a:p>
            <a:pPr marL="342900" indent="-342900">
              <a:buFont typeface="Arial" panose="020B0604020202020204" pitchFamily="34" charset="0"/>
              <a:buChar char="•"/>
            </a:pPr>
            <a:r>
              <a:rPr lang="en-GB" sz="2000" dirty="0"/>
              <a:t>Extended speech of Johnny in comparison to the other characters. </a:t>
            </a:r>
          </a:p>
          <a:p>
            <a:pPr marL="342900" indent="-342900">
              <a:buFont typeface="Arial" panose="020B0604020202020204" pitchFamily="34" charset="0"/>
              <a:buChar char="•"/>
            </a:pPr>
            <a:r>
              <a:rPr lang="en-GB" sz="2000" dirty="0"/>
              <a:t>Biblical, mythical references (“plague of frogs” “golden stag” </a:t>
            </a:r>
            <a:r>
              <a:rPr lang="en-GB" sz="2000" dirty="0" err="1"/>
              <a:t>etc</a:t>
            </a:r>
            <a:r>
              <a:rPr lang="en-GB" sz="2000" dirty="0"/>
              <a:t>):  the green man of the woods, mythical and timeless</a:t>
            </a:r>
          </a:p>
        </p:txBody>
      </p:sp>
    </p:spTree>
    <p:extLst>
      <p:ext uri="{BB962C8B-B14F-4D97-AF65-F5344CB8AC3E}">
        <p14:creationId xmlns:p14="http://schemas.microsoft.com/office/powerpoint/2010/main" val="1801543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a:p>
            <a:r>
              <a:rPr lang="en-GB" sz="4000" dirty="0"/>
              <a:t>Context</a:t>
            </a:r>
          </a:p>
        </p:txBody>
      </p:sp>
      <p:pic>
        <p:nvPicPr>
          <p:cNvPr id="4" name="Picture 3"/>
          <p:cNvPicPr>
            <a:picLocks noChangeAspect="1"/>
          </p:cNvPicPr>
          <p:nvPr/>
        </p:nvPicPr>
        <p:blipFill>
          <a:blip r:embed="rId3"/>
          <a:stretch>
            <a:fillRect/>
          </a:stretch>
        </p:blipFill>
        <p:spPr>
          <a:xfrm>
            <a:off x="4187688" y="1603658"/>
            <a:ext cx="4804882" cy="4595974"/>
          </a:xfrm>
          <a:prstGeom prst="rect">
            <a:avLst/>
          </a:prstGeom>
        </p:spPr>
      </p:pic>
    </p:spTree>
    <p:extLst>
      <p:ext uri="{BB962C8B-B14F-4D97-AF65-F5344CB8AC3E}">
        <p14:creationId xmlns:p14="http://schemas.microsoft.com/office/powerpoint/2010/main" val="2087615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hlinkClick r:id="rId3"/>
              </a:rPr>
              <a:t>https://youtu.be/ENEoRHLuZ1I</a:t>
            </a:r>
            <a:r>
              <a:rPr lang="en-GB" dirty="0"/>
              <a:t>:  Make notes on the following:  </a:t>
            </a:r>
            <a:br>
              <a:rPr lang="en-GB" dirty="0"/>
            </a:br>
            <a:endParaRPr lang="en-GB" dirty="0"/>
          </a:p>
        </p:txBody>
      </p:sp>
      <p:sp>
        <p:nvSpPr>
          <p:cNvPr id="3" name="Content Placeholder 2"/>
          <p:cNvSpPr>
            <a:spLocks noGrp="1"/>
          </p:cNvSpPr>
          <p:nvPr>
            <p:ph sz="quarter" idx="13"/>
          </p:nvPr>
        </p:nvSpPr>
        <p:spPr/>
        <p:txBody>
          <a:bodyPr/>
          <a:lstStyle/>
          <a:p>
            <a:r>
              <a:rPr lang="en-GB" dirty="0"/>
              <a:t>Your focus is on the </a:t>
            </a:r>
            <a:r>
              <a:rPr lang="en-GB" dirty="0">
                <a:solidFill>
                  <a:srgbClr val="FF0000"/>
                </a:solidFill>
              </a:rPr>
              <a:t>Production </a:t>
            </a:r>
            <a:r>
              <a:rPr lang="en-GB" dirty="0"/>
              <a:t>and </a:t>
            </a:r>
            <a:r>
              <a:rPr lang="en-GB" dirty="0">
                <a:solidFill>
                  <a:srgbClr val="FF0000"/>
                </a:solidFill>
              </a:rPr>
              <a:t>reception</a:t>
            </a:r>
            <a:r>
              <a:rPr lang="en-GB" dirty="0"/>
              <a:t> of this play</a:t>
            </a:r>
          </a:p>
          <a:p>
            <a:r>
              <a:rPr lang="en-GB" dirty="0"/>
              <a:t>Ideas behind its conception (production)</a:t>
            </a:r>
          </a:p>
          <a:p>
            <a:r>
              <a:rPr lang="en-GB" dirty="0"/>
              <a:t>Ideas behind creation of character (production)</a:t>
            </a:r>
          </a:p>
          <a:p>
            <a:r>
              <a:rPr lang="en-GB" dirty="0"/>
              <a:t>Audience reaction (reception)</a:t>
            </a:r>
          </a:p>
          <a:p>
            <a:r>
              <a:rPr lang="en-GB" dirty="0"/>
              <a:t>Critical reaction (reception)</a:t>
            </a:r>
          </a:p>
        </p:txBody>
      </p:sp>
    </p:spTree>
    <p:extLst>
      <p:ext uri="{BB962C8B-B14F-4D97-AF65-F5344CB8AC3E}">
        <p14:creationId xmlns:p14="http://schemas.microsoft.com/office/powerpoint/2010/main" val="1795386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Your task</a:t>
            </a:r>
          </a:p>
        </p:txBody>
      </p:sp>
      <p:sp>
        <p:nvSpPr>
          <p:cNvPr id="3" name="Content Placeholder 2"/>
          <p:cNvSpPr>
            <a:spLocks noGrp="1"/>
          </p:cNvSpPr>
          <p:nvPr>
            <p:ph sz="quarter" idx="13"/>
          </p:nvPr>
        </p:nvSpPr>
        <p:spPr/>
        <p:txBody>
          <a:bodyPr>
            <a:normAutofit fontScale="92500" lnSpcReduction="10000"/>
          </a:bodyPr>
          <a:lstStyle/>
          <a:p>
            <a:r>
              <a:rPr lang="en-GB" dirty="0"/>
              <a:t>Read the two pages allocated to you.</a:t>
            </a:r>
          </a:p>
          <a:p>
            <a:r>
              <a:rPr lang="en-GB" dirty="0"/>
              <a:t>Summarise in one sentence</a:t>
            </a:r>
          </a:p>
          <a:p>
            <a:r>
              <a:rPr lang="en-GB" dirty="0"/>
              <a:t>If you were set this as an extract, </a:t>
            </a:r>
          </a:p>
          <a:p>
            <a:r>
              <a:rPr lang="en-GB" dirty="0"/>
              <a:t>what </a:t>
            </a:r>
            <a:r>
              <a:rPr lang="en-GB" dirty="0">
                <a:solidFill>
                  <a:srgbClr val="FF0000"/>
                </a:solidFill>
              </a:rPr>
              <a:t>Must</a:t>
            </a:r>
            <a:r>
              <a:rPr lang="en-GB" dirty="0"/>
              <a:t> you write about</a:t>
            </a:r>
          </a:p>
          <a:p>
            <a:r>
              <a:rPr lang="en-GB" dirty="0"/>
              <a:t>What </a:t>
            </a:r>
            <a:r>
              <a:rPr lang="en-GB" dirty="0">
                <a:solidFill>
                  <a:srgbClr val="FF0000"/>
                </a:solidFill>
              </a:rPr>
              <a:t>should</a:t>
            </a:r>
            <a:r>
              <a:rPr lang="en-GB" dirty="0"/>
              <a:t> you write about</a:t>
            </a:r>
          </a:p>
          <a:p>
            <a:r>
              <a:rPr lang="en-GB" dirty="0"/>
              <a:t>What </a:t>
            </a:r>
            <a:r>
              <a:rPr lang="en-GB" dirty="0">
                <a:solidFill>
                  <a:srgbClr val="FF0000"/>
                </a:solidFill>
              </a:rPr>
              <a:t>could</a:t>
            </a:r>
            <a:r>
              <a:rPr lang="en-GB" dirty="0"/>
              <a:t> you write about?</a:t>
            </a:r>
          </a:p>
          <a:p>
            <a:r>
              <a:rPr lang="en-GB" dirty="0"/>
              <a:t>Remember:  you are always thinking about context, stylistic analysis, dramatic features, discourse etc.</a:t>
            </a:r>
          </a:p>
        </p:txBody>
      </p:sp>
    </p:spTree>
    <p:extLst>
      <p:ext uri="{BB962C8B-B14F-4D97-AF65-F5344CB8AC3E}">
        <p14:creationId xmlns:p14="http://schemas.microsoft.com/office/powerpoint/2010/main" val="350383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3584212800"/>
              </p:ext>
            </p:extLst>
          </p:nvPr>
        </p:nvGraphicFramePr>
        <p:xfrm>
          <a:off x="749300" y="914400"/>
          <a:ext cx="10528925" cy="5964975"/>
        </p:xfrm>
        <a:graphic>
          <a:graphicData uri="http://schemas.openxmlformats.org/drawingml/2006/table">
            <a:tbl>
              <a:tblPr firstRow="1" firstCol="1" bandRow="1">
                <a:tableStyleId>{5C22544A-7EE6-4342-B048-85BDC9FD1C3A}</a:tableStyleId>
              </a:tblPr>
              <a:tblGrid>
                <a:gridCol w="802719">
                  <a:extLst>
                    <a:ext uri="{9D8B030D-6E8A-4147-A177-3AD203B41FA5}">
                      <a16:colId xmlns:a16="http://schemas.microsoft.com/office/drawing/2014/main" val="1934292735"/>
                    </a:ext>
                  </a:extLst>
                </a:gridCol>
                <a:gridCol w="1824292">
                  <a:extLst>
                    <a:ext uri="{9D8B030D-6E8A-4147-A177-3AD203B41FA5}">
                      <a16:colId xmlns:a16="http://schemas.microsoft.com/office/drawing/2014/main" val="240395114"/>
                    </a:ext>
                  </a:extLst>
                </a:gridCol>
                <a:gridCol w="2521839">
                  <a:extLst>
                    <a:ext uri="{9D8B030D-6E8A-4147-A177-3AD203B41FA5}">
                      <a16:colId xmlns:a16="http://schemas.microsoft.com/office/drawing/2014/main" val="225306167"/>
                    </a:ext>
                  </a:extLst>
                </a:gridCol>
                <a:gridCol w="2411251">
                  <a:extLst>
                    <a:ext uri="{9D8B030D-6E8A-4147-A177-3AD203B41FA5}">
                      <a16:colId xmlns:a16="http://schemas.microsoft.com/office/drawing/2014/main" val="3626493953"/>
                    </a:ext>
                  </a:extLst>
                </a:gridCol>
                <a:gridCol w="2968824">
                  <a:extLst>
                    <a:ext uri="{9D8B030D-6E8A-4147-A177-3AD203B41FA5}">
                      <a16:colId xmlns:a16="http://schemas.microsoft.com/office/drawing/2014/main" val="2574851360"/>
                    </a:ext>
                  </a:extLst>
                </a:gridCol>
              </a:tblGrid>
              <a:tr h="1269023">
                <a:tc>
                  <a:txBody>
                    <a:bodyPr/>
                    <a:lstStyle/>
                    <a:p>
                      <a:pPr>
                        <a:lnSpc>
                          <a:spcPct val="107000"/>
                        </a:lnSpc>
                        <a:spcAft>
                          <a:spcPts val="0"/>
                        </a:spcAft>
                      </a:pPr>
                      <a:r>
                        <a:rPr lang="en-GB" sz="1800">
                          <a:effectLst/>
                        </a:rPr>
                        <a:t> </a:t>
                      </a:r>
                    </a:p>
                    <a:p>
                      <a:pPr>
                        <a:lnSpc>
                          <a:spcPct val="107000"/>
                        </a:lnSpc>
                        <a:spcAft>
                          <a:spcPts val="0"/>
                        </a:spcAft>
                      </a:pPr>
                      <a:r>
                        <a:rPr lang="en-GB" sz="1800">
                          <a:effectLst/>
                        </a:rPr>
                        <a:t>Page Numbers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 </a:t>
                      </a:r>
                    </a:p>
                    <a:p>
                      <a:pPr>
                        <a:lnSpc>
                          <a:spcPct val="107000"/>
                        </a:lnSpc>
                        <a:spcAft>
                          <a:spcPts val="0"/>
                        </a:spcAft>
                      </a:pPr>
                      <a:r>
                        <a:rPr lang="en-GB" sz="1800">
                          <a:effectLst/>
                        </a:rPr>
                        <a:t>The pages in a sentence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 </a:t>
                      </a:r>
                    </a:p>
                    <a:p>
                      <a:pPr>
                        <a:lnSpc>
                          <a:spcPct val="107000"/>
                        </a:lnSpc>
                        <a:spcAft>
                          <a:spcPts val="0"/>
                        </a:spcAft>
                      </a:pPr>
                      <a:r>
                        <a:rPr lang="en-GB" sz="1800">
                          <a:effectLst/>
                        </a:rPr>
                        <a:t>If writing on this extract you MUST write about…</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 </a:t>
                      </a:r>
                    </a:p>
                    <a:p>
                      <a:pPr>
                        <a:lnSpc>
                          <a:spcPct val="107000"/>
                        </a:lnSpc>
                        <a:spcAft>
                          <a:spcPts val="0"/>
                        </a:spcAft>
                      </a:pPr>
                      <a:r>
                        <a:rPr lang="en-GB" sz="1800">
                          <a:effectLst/>
                        </a:rPr>
                        <a:t>If writing on this extract you SHOULD write about….</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 </a:t>
                      </a:r>
                    </a:p>
                    <a:p>
                      <a:pPr>
                        <a:lnSpc>
                          <a:spcPct val="107000"/>
                        </a:lnSpc>
                        <a:spcAft>
                          <a:spcPts val="0"/>
                        </a:spcAft>
                      </a:pPr>
                      <a:r>
                        <a:rPr lang="en-GB" sz="1800" dirty="0">
                          <a:effectLst/>
                        </a:rPr>
                        <a:t>If writing on this extract you COULD write about…</a:t>
                      </a:r>
                    </a:p>
                    <a:p>
                      <a:pPr>
                        <a:lnSpc>
                          <a:spcPct val="107000"/>
                        </a:lnSpc>
                        <a:spcAft>
                          <a:spcPts val="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47943196"/>
                  </a:ext>
                </a:extLst>
              </a:tr>
              <a:tr h="3836377">
                <a:tc>
                  <a:txBody>
                    <a:bodyPr/>
                    <a:lstStyle/>
                    <a:p>
                      <a:pPr>
                        <a:lnSpc>
                          <a:spcPct val="107000"/>
                        </a:lnSpc>
                        <a:spcAft>
                          <a:spcPts val="0"/>
                        </a:spcAft>
                      </a:pPr>
                      <a:r>
                        <a:rPr lang="en-GB" sz="1800" dirty="0">
                          <a:effectLst/>
                        </a:rPr>
                        <a:t> </a:t>
                      </a:r>
                    </a:p>
                    <a:p>
                      <a:pPr>
                        <a:lnSpc>
                          <a:spcPct val="107000"/>
                        </a:lnSpc>
                        <a:spcAft>
                          <a:spcPts val="0"/>
                        </a:spcAft>
                      </a:pPr>
                      <a:r>
                        <a:rPr lang="en-GB" sz="1800" dirty="0">
                          <a:effectLst/>
                        </a:rPr>
                        <a:t>pp 50-51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 </a:t>
                      </a:r>
                    </a:p>
                    <a:p>
                      <a:pPr>
                        <a:lnSpc>
                          <a:spcPct val="107000"/>
                        </a:lnSpc>
                        <a:spcAft>
                          <a:spcPts val="0"/>
                        </a:spcAft>
                      </a:pPr>
                      <a:r>
                        <a:rPr lang="en-GB" sz="1800" dirty="0">
                          <a:effectLst/>
                        </a:rPr>
                        <a:t>Johnny calls on his band of “outcasts.  Leeches. Undesirables.” to celebrate, to fight against the council, and to say farewell to Lee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 </a:t>
                      </a:r>
                    </a:p>
                    <a:p>
                      <a:pPr>
                        <a:lnSpc>
                          <a:spcPct val="107000"/>
                        </a:lnSpc>
                        <a:spcAft>
                          <a:spcPts val="0"/>
                        </a:spcAft>
                      </a:pPr>
                      <a:r>
                        <a:rPr lang="en-GB" sz="1800" b="1" dirty="0">
                          <a:effectLst/>
                        </a:rPr>
                        <a:t>Context:  </a:t>
                      </a:r>
                      <a:r>
                        <a:rPr lang="en-GB" sz="1800" dirty="0">
                          <a:effectLst/>
                        </a:rPr>
                        <a:t>the comedic convention of the Lord of Misrule is clear here, as Johnny declares himself “your merciless ruler”, and addresses the group as the “minions of my kingdom”.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 </a:t>
                      </a:r>
                    </a:p>
                    <a:p>
                      <a:pPr>
                        <a:lnSpc>
                          <a:spcPct val="107000"/>
                        </a:lnSpc>
                        <a:spcAft>
                          <a:spcPts val="0"/>
                        </a:spcAft>
                      </a:pPr>
                      <a:r>
                        <a:rPr lang="en-GB" sz="1800" b="1" dirty="0">
                          <a:effectLst/>
                        </a:rPr>
                        <a:t>Lexis and syntax:  </a:t>
                      </a:r>
                      <a:r>
                        <a:rPr lang="en-GB" sz="1800" dirty="0">
                          <a:effectLst/>
                        </a:rPr>
                        <a:t>Johnny uses rhetorical discourse in his speech, including alliteration (“bounty is bestowed” </a:t>
                      </a:r>
                      <a:r>
                        <a:rPr lang="en-GB" sz="1800" dirty="0" err="1">
                          <a:effectLst/>
                        </a:rPr>
                        <a:t>etc</a:t>
                      </a:r>
                      <a:r>
                        <a:rPr lang="en-GB" sz="1800" dirty="0">
                          <a:effectLst/>
                        </a:rPr>
                        <a:t>), the triple (“we draw… push back… drive them” </a:t>
                      </a:r>
                      <a:r>
                        <a:rPr lang="en-GB" sz="1800" dirty="0" err="1">
                          <a:effectLst/>
                        </a:rPr>
                        <a:t>etc</a:t>
                      </a:r>
                      <a:r>
                        <a:rPr lang="en-GB" sz="1800" dirty="0">
                          <a:effectLst/>
                        </a:rPr>
                        <a:t>) and archaic lexis (“fair score year”):  to both entertain in his parody of the rhetorical style, and also to persuade his audience.</a:t>
                      </a:r>
                    </a:p>
                    <a:p>
                      <a:pPr>
                        <a:lnSpc>
                          <a:spcPct val="107000"/>
                        </a:lnSpc>
                        <a:spcAft>
                          <a:spcPts val="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Bef>
                          <a:spcPts val="1200"/>
                        </a:spcBef>
                        <a:spcAft>
                          <a:spcPts val="0"/>
                        </a:spcAft>
                      </a:pPr>
                      <a:endParaRPr lang="en-GB" sz="1800" dirty="0">
                        <a:effectLst/>
                      </a:endParaRPr>
                    </a:p>
                    <a:p>
                      <a:pPr>
                        <a:lnSpc>
                          <a:spcPct val="107000"/>
                        </a:lnSpc>
                        <a:spcBef>
                          <a:spcPts val="0"/>
                        </a:spcBef>
                        <a:spcAft>
                          <a:spcPts val="0"/>
                        </a:spcAft>
                      </a:pPr>
                      <a:r>
                        <a:rPr lang="en-GB" sz="1800" b="1" dirty="0">
                          <a:effectLst/>
                        </a:rPr>
                        <a:t>Stylistic:  </a:t>
                      </a:r>
                      <a:r>
                        <a:rPr lang="en-GB" sz="1800" dirty="0">
                          <a:effectLst/>
                        </a:rPr>
                        <a:t>contrast of the low frequency and variety of lexis of Johnny (“vale” “decreed” “banquet”) and the lexical repetitions of Lee (“thank you” (x3) “and” (x3) right” (x4)) to indicate Lee’s emotional turmoil, contrasting to Johnny’s confident public speaking.  Also echoing p 20 – (“Then. Right. Then. Right. </a:t>
                      </a:r>
                      <a:r>
                        <a:rPr lang="en-GB" sz="1800" dirty="0" err="1">
                          <a:effectLst/>
                        </a:rPr>
                        <a:t>etc</a:t>
                      </a:r>
                      <a:r>
                        <a:rPr lang="en-GB" sz="1800" dirty="0">
                          <a:effectLst/>
                        </a:rPr>
                        <a:t>) depicting Lee’s idiolect.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71628008"/>
                  </a:ext>
                </a:extLst>
              </a:tr>
            </a:tbl>
          </a:graphicData>
        </a:graphic>
      </p:graphicFrame>
    </p:spTree>
    <p:extLst>
      <p:ext uri="{BB962C8B-B14F-4D97-AF65-F5344CB8AC3E}">
        <p14:creationId xmlns:p14="http://schemas.microsoft.com/office/powerpoint/2010/main" val="185953776"/>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132</TotalTime>
  <Words>607</Words>
  <Application>Microsoft Office PowerPoint</Application>
  <PresentationFormat>Widescreen</PresentationFormat>
  <Paragraphs>78</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Times New Roman</vt:lpstr>
      <vt:lpstr>Tw Cen MT</vt:lpstr>
      <vt:lpstr>Droplet</vt:lpstr>
      <vt:lpstr>Character and context</vt:lpstr>
      <vt:lpstr>Where would you place the character on the continuum?</vt:lpstr>
      <vt:lpstr>Three extracts – Three acts.  Act 1:   </vt:lpstr>
      <vt:lpstr>Act 2 extract:    </vt:lpstr>
      <vt:lpstr>Act 3 extract </vt:lpstr>
      <vt:lpstr>PowerPoint Presentation</vt:lpstr>
      <vt:lpstr>https://youtu.be/ENEoRHLuZ1I:  Make notes on the following:   </vt:lpstr>
      <vt:lpstr>Your task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 and context</dc:title>
  <dc:creator>David Kinder</dc:creator>
  <cp:lastModifiedBy>David Kinder</cp:lastModifiedBy>
  <cp:revision>6</cp:revision>
  <cp:lastPrinted>2016-11-07T11:57:38Z</cp:lastPrinted>
  <dcterms:created xsi:type="dcterms:W3CDTF">2016-11-07T10:03:12Z</dcterms:created>
  <dcterms:modified xsi:type="dcterms:W3CDTF">2016-11-07T12:16:41Z</dcterms:modified>
</cp:coreProperties>
</file>