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22"/>
  </p:notesMasterIdLst>
  <p:sldIdLst>
    <p:sldId id="266" r:id="rId5"/>
    <p:sldId id="262" r:id="rId6"/>
    <p:sldId id="264" r:id="rId7"/>
    <p:sldId id="265" r:id="rId8"/>
    <p:sldId id="263" r:id="rId9"/>
    <p:sldId id="256" r:id="rId10"/>
    <p:sldId id="257" r:id="rId11"/>
    <p:sldId id="258" r:id="rId12"/>
    <p:sldId id="259" r:id="rId13"/>
    <p:sldId id="260" r:id="rId14"/>
    <p:sldId id="261" r:id="rId15"/>
    <p:sldId id="267" r:id="rId16"/>
    <p:sldId id="272" r:id="rId17"/>
    <p:sldId id="269" r:id="rId18"/>
    <p:sldId id="270" r:id="rId19"/>
    <p:sldId id="271" r:id="rId20"/>
    <p:sldId id="27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59" d="100"/>
          <a:sy n="59" d="100"/>
        </p:scale>
        <p:origin x="96"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F249A6-5142-42D4-8A1C-16FD3DD80FD1}" type="datetimeFigureOut">
              <a:rPr lang="en-GB" smtClean="0"/>
              <a:t>13/12/2016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0DC0A8-A4BB-4ACF-9D9C-7D3996E8EABC}" type="slidenum">
              <a:rPr lang="en-GB" smtClean="0"/>
              <a:t>‹#›</a:t>
            </a:fld>
            <a:endParaRPr lang="en-GB"/>
          </a:p>
        </p:txBody>
      </p:sp>
    </p:spTree>
    <p:extLst>
      <p:ext uri="{BB962C8B-B14F-4D97-AF65-F5344CB8AC3E}">
        <p14:creationId xmlns:p14="http://schemas.microsoft.com/office/powerpoint/2010/main" val="2467596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Introduction.</a:t>
            </a:r>
            <a:r>
              <a:rPr lang="en-GB" baseline="0" dirty="0"/>
              <a:t> Aims and objectives.  This week:  set the benchmark – offer guidance, move onto their coursework of non-fiction writing – explanation of what is required etc. 5 mins</a:t>
            </a:r>
            <a:endParaRPr lang="en-GB" dirty="0"/>
          </a:p>
        </p:txBody>
      </p:sp>
      <p:sp>
        <p:nvSpPr>
          <p:cNvPr id="4" name="Slide Number Placeholder 3"/>
          <p:cNvSpPr>
            <a:spLocks noGrp="1"/>
          </p:cNvSpPr>
          <p:nvPr>
            <p:ph type="sldNum" sz="quarter" idx="10"/>
          </p:nvPr>
        </p:nvSpPr>
        <p:spPr/>
        <p:txBody>
          <a:bodyPr/>
          <a:lstStyle/>
          <a:p>
            <a:fld id="{BB0DC0A8-A4BB-4ACF-9D9C-7D3996E8EABC}" type="slidenum">
              <a:rPr lang="en-GB" smtClean="0"/>
              <a:t>1</a:t>
            </a:fld>
            <a:endParaRPr lang="en-GB"/>
          </a:p>
        </p:txBody>
      </p:sp>
    </p:spTree>
    <p:extLst>
      <p:ext uri="{BB962C8B-B14F-4D97-AF65-F5344CB8AC3E}">
        <p14:creationId xmlns:p14="http://schemas.microsoft.com/office/powerpoint/2010/main" val="25281167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B0DC0A8-A4BB-4ACF-9D9C-7D3996E8EABC}" type="slidenum">
              <a:rPr lang="en-GB" smtClean="0"/>
              <a:t>10</a:t>
            </a:fld>
            <a:endParaRPr lang="en-GB"/>
          </a:p>
        </p:txBody>
      </p:sp>
    </p:spTree>
    <p:extLst>
      <p:ext uri="{BB962C8B-B14F-4D97-AF65-F5344CB8AC3E}">
        <p14:creationId xmlns:p14="http://schemas.microsoft.com/office/powerpoint/2010/main" val="13746413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B0DC0A8-A4BB-4ACF-9D9C-7D3996E8EABC}" type="slidenum">
              <a:rPr lang="en-GB" smtClean="0"/>
              <a:t>11</a:t>
            </a:fld>
            <a:endParaRPr lang="en-GB"/>
          </a:p>
        </p:txBody>
      </p:sp>
    </p:spTree>
    <p:extLst>
      <p:ext uri="{BB962C8B-B14F-4D97-AF65-F5344CB8AC3E}">
        <p14:creationId xmlns:p14="http://schemas.microsoft.com/office/powerpoint/2010/main" val="31939947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the students to respond to</a:t>
            </a:r>
            <a:r>
              <a:rPr lang="en-GB" baseline="0" dirty="0"/>
              <a:t> these questions.  Discussion about what attitudes the reader has towards Madonna.  Is this a diary?  Or a diary being used to achieve something else?</a:t>
            </a:r>
            <a:endParaRPr lang="en-GB" dirty="0"/>
          </a:p>
        </p:txBody>
      </p:sp>
      <p:sp>
        <p:nvSpPr>
          <p:cNvPr id="4" name="Slide Number Placeholder 3"/>
          <p:cNvSpPr>
            <a:spLocks noGrp="1"/>
          </p:cNvSpPr>
          <p:nvPr>
            <p:ph type="sldNum" sz="quarter" idx="10"/>
          </p:nvPr>
        </p:nvSpPr>
        <p:spPr/>
        <p:txBody>
          <a:bodyPr/>
          <a:lstStyle/>
          <a:p>
            <a:fld id="{BB0DC0A8-A4BB-4ACF-9D9C-7D3996E8EABC}" type="slidenum">
              <a:rPr lang="en-GB" smtClean="0"/>
              <a:t>12</a:t>
            </a:fld>
            <a:endParaRPr lang="en-GB"/>
          </a:p>
        </p:txBody>
      </p:sp>
    </p:spTree>
    <p:extLst>
      <p:ext uri="{BB962C8B-B14F-4D97-AF65-F5344CB8AC3E}">
        <p14:creationId xmlns:p14="http://schemas.microsoft.com/office/powerpoint/2010/main" val="3433624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Reveal of parody genre – work in pairs</a:t>
            </a:r>
            <a:r>
              <a:rPr lang="en-GB" baseline="0" dirty="0"/>
              <a:t> to find evidence of the idea that this is a parody</a:t>
            </a:r>
            <a:endParaRPr lang="en-GB" dirty="0"/>
          </a:p>
        </p:txBody>
      </p:sp>
      <p:sp>
        <p:nvSpPr>
          <p:cNvPr id="4" name="Slide Number Placeholder 3"/>
          <p:cNvSpPr>
            <a:spLocks noGrp="1"/>
          </p:cNvSpPr>
          <p:nvPr>
            <p:ph type="sldNum" sz="quarter" idx="10"/>
          </p:nvPr>
        </p:nvSpPr>
        <p:spPr/>
        <p:txBody>
          <a:bodyPr/>
          <a:lstStyle/>
          <a:p>
            <a:fld id="{BB0DC0A8-A4BB-4ACF-9D9C-7D3996E8EABC}" type="slidenum">
              <a:rPr lang="en-GB" smtClean="0"/>
              <a:t>13</a:t>
            </a:fld>
            <a:endParaRPr lang="en-GB"/>
          </a:p>
        </p:txBody>
      </p:sp>
    </p:spTree>
    <p:extLst>
      <p:ext uri="{BB962C8B-B14F-4D97-AF65-F5344CB8AC3E}">
        <p14:creationId xmlns:p14="http://schemas.microsoft.com/office/powerpoint/2010/main" val="4824034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Aspects they might analyse:</a:t>
            </a:r>
            <a:r>
              <a:rPr lang="en-GB" baseline="0" dirty="0" smtClean="0"/>
              <a:t>  lexis being used to entertain (repetition, hyperbole, litotes, </a:t>
            </a:r>
            <a:r>
              <a:rPr lang="en-GB" baseline="0" dirty="0" err="1" smtClean="0"/>
              <a:t>etc</a:t>
            </a:r>
            <a:r>
              <a:rPr lang="en-GB" baseline="0" dirty="0" smtClean="0"/>
              <a:t> </a:t>
            </a:r>
            <a:r>
              <a:rPr lang="en-GB" baseline="0" dirty="0" err="1" smtClean="0"/>
              <a:t>etc</a:t>
            </a:r>
            <a:r>
              <a:rPr lang="en-GB" baseline="0" dirty="0" smtClean="0"/>
              <a:t>)</a:t>
            </a:r>
            <a:endParaRPr lang="en-GB" dirty="0"/>
          </a:p>
        </p:txBody>
      </p:sp>
      <p:sp>
        <p:nvSpPr>
          <p:cNvPr id="4" name="Slide Number Placeholder 3"/>
          <p:cNvSpPr>
            <a:spLocks noGrp="1"/>
          </p:cNvSpPr>
          <p:nvPr>
            <p:ph type="sldNum" sz="quarter" idx="10"/>
          </p:nvPr>
        </p:nvSpPr>
        <p:spPr/>
        <p:txBody>
          <a:bodyPr/>
          <a:lstStyle/>
          <a:p>
            <a:fld id="{BB0DC0A8-A4BB-4ACF-9D9C-7D3996E8EABC}" type="slidenum">
              <a:rPr lang="en-GB" smtClean="0"/>
              <a:t>14</a:t>
            </a:fld>
            <a:endParaRPr lang="en-GB"/>
          </a:p>
        </p:txBody>
      </p:sp>
    </p:spTree>
    <p:extLst>
      <p:ext uri="{BB962C8B-B14F-4D97-AF65-F5344CB8AC3E}">
        <p14:creationId xmlns:p14="http://schemas.microsoft.com/office/powerpoint/2010/main" val="3899923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Move to think about syntax</a:t>
            </a:r>
            <a:endParaRPr lang="en-GB" dirty="0"/>
          </a:p>
        </p:txBody>
      </p:sp>
      <p:sp>
        <p:nvSpPr>
          <p:cNvPr id="4" name="Slide Number Placeholder 3"/>
          <p:cNvSpPr>
            <a:spLocks noGrp="1"/>
          </p:cNvSpPr>
          <p:nvPr>
            <p:ph type="sldNum" sz="quarter" idx="10"/>
          </p:nvPr>
        </p:nvSpPr>
        <p:spPr/>
        <p:txBody>
          <a:bodyPr/>
          <a:lstStyle/>
          <a:p>
            <a:fld id="{BB0DC0A8-A4BB-4ACF-9D9C-7D3996E8EABC}" type="slidenum">
              <a:rPr lang="en-GB" smtClean="0"/>
              <a:t>15</a:t>
            </a:fld>
            <a:endParaRPr lang="en-GB"/>
          </a:p>
        </p:txBody>
      </p:sp>
    </p:spTree>
    <p:extLst>
      <p:ext uri="{BB962C8B-B14F-4D97-AF65-F5344CB8AC3E}">
        <p14:creationId xmlns:p14="http://schemas.microsoft.com/office/powerpoint/2010/main" val="24571969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And finally… the students add to their notes</a:t>
            </a:r>
            <a:r>
              <a:rPr lang="en-GB" baseline="0" dirty="0" smtClean="0"/>
              <a:t> as these slides are shown</a:t>
            </a:r>
            <a:endParaRPr lang="en-GB" dirty="0"/>
          </a:p>
        </p:txBody>
      </p:sp>
      <p:sp>
        <p:nvSpPr>
          <p:cNvPr id="4" name="Slide Number Placeholder 3"/>
          <p:cNvSpPr>
            <a:spLocks noGrp="1"/>
          </p:cNvSpPr>
          <p:nvPr>
            <p:ph type="sldNum" sz="quarter" idx="10"/>
          </p:nvPr>
        </p:nvSpPr>
        <p:spPr/>
        <p:txBody>
          <a:bodyPr/>
          <a:lstStyle/>
          <a:p>
            <a:fld id="{BB0DC0A8-A4BB-4ACF-9D9C-7D3996E8EABC}" type="slidenum">
              <a:rPr lang="en-GB" smtClean="0"/>
              <a:t>16</a:t>
            </a:fld>
            <a:endParaRPr lang="en-GB"/>
          </a:p>
        </p:txBody>
      </p:sp>
    </p:spTree>
    <p:extLst>
      <p:ext uri="{BB962C8B-B14F-4D97-AF65-F5344CB8AC3E}">
        <p14:creationId xmlns:p14="http://schemas.microsoft.com/office/powerpoint/2010/main" val="21252044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B0DC0A8-A4BB-4ACF-9D9C-7D3996E8EABC}" type="slidenum">
              <a:rPr lang="en-GB" smtClean="0"/>
              <a:t>17</a:t>
            </a:fld>
            <a:endParaRPr lang="en-GB"/>
          </a:p>
        </p:txBody>
      </p:sp>
    </p:spTree>
    <p:extLst>
      <p:ext uri="{BB962C8B-B14F-4D97-AF65-F5344CB8AC3E}">
        <p14:creationId xmlns:p14="http://schemas.microsoft.com/office/powerpoint/2010/main" val="3252526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Students to copy this down – or photograph it.  Due in next Tuesday</a:t>
            </a:r>
            <a:r>
              <a:rPr lang="en-GB" baseline="0" dirty="0"/>
              <a:t> 13</a:t>
            </a:r>
            <a:r>
              <a:rPr lang="en-GB" baseline="30000" dirty="0"/>
              <a:t>th</a:t>
            </a:r>
            <a:r>
              <a:rPr lang="en-GB" baseline="0" dirty="0"/>
              <a:t> December 5 mins</a:t>
            </a:r>
            <a:endParaRPr lang="en-GB" dirty="0"/>
          </a:p>
        </p:txBody>
      </p:sp>
      <p:sp>
        <p:nvSpPr>
          <p:cNvPr id="4" name="Slide Number Placeholder 3"/>
          <p:cNvSpPr>
            <a:spLocks noGrp="1"/>
          </p:cNvSpPr>
          <p:nvPr>
            <p:ph type="sldNum" sz="quarter" idx="10"/>
          </p:nvPr>
        </p:nvSpPr>
        <p:spPr/>
        <p:txBody>
          <a:bodyPr/>
          <a:lstStyle/>
          <a:p>
            <a:fld id="{BB0DC0A8-A4BB-4ACF-9D9C-7D3996E8EABC}" type="slidenum">
              <a:rPr lang="en-GB" smtClean="0"/>
              <a:t>2</a:t>
            </a:fld>
            <a:endParaRPr lang="en-GB"/>
          </a:p>
        </p:txBody>
      </p:sp>
    </p:spTree>
    <p:extLst>
      <p:ext uri="{BB962C8B-B14F-4D97-AF65-F5344CB8AC3E}">
        <p14:creationId xmlns:p14="http://schemas.microsoft.com/office/powerpoint/2010/main" val="3652529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Contrasting</a:t>
            </a:r>
            <a:r>
              <a:rPr lang="en-GB" baseline="0" dirty="0"/>
              <a:t> ideas are handed out to students – they should find quotes and evidence to support their point.  10 mins Run the debate across the class.  The rest of the class should vote on which side wins. 10 mins</a:t>
            </a:r>
            <a:endParaRPr lang="en-GB" dirty="0"/>
          </a:p>
        </p:txBody>
      </p:sp>
      <p:sp>
        <p:nvSpPr>
          <p:cNvPr id="4" name="Slide Number Placeholder 3"/>
          <p:cNvSpPr>
            <a:spLocks noGrp="1"/>
          </p:cNvSpPr>
          <p:nvPr>
            <p:ph type="sldNum" sz="quarter" idx="10"/>
          </p:nvPr>
        </p:nvSpPr>
        <p:spPr/>
        <p:txBody>
          <a:bodyPr/>
          <a:lstStyle/>
          <a:p>
            <a:fld id="{BB0DC0A8-A4BB-4ACF-9D9C-7D3996E8EABC}" type="slidenum">
              <a:rPr lang="en-GB" smtClean="0"/>
              <a:t>3</a:t>
            </a:fld>
            <a:endParaRPr lang="en-GB"/>
          </a:p>
        </p:txBody>
      </p:sp>
    </p:spTree>
    <p:extLst>
      <p:ext uri="{BB962C8B-B14F-4D97-AF65-F5344CB8AC3E}">
        <p14:creationId xmlns:p14="http://schemas.microsoft.com/office/powerpoint/2010/main" val="3634676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pair</a:t>
            </a:r>
            <a:r>
              <a:rPr lang="en-GB" baseline="0" dirty="0"/>
              <a:t> has a white board and stand.  They each write their analysis on the white board, as the sentences are revealed.  The most popular is displayed at the front of the class.  15 mins</a:t>
            </a:r>
            <a:endParaRPr lang="en-GB" dirty="0"/>
          </a:p>
        </p:txBody>
      </p:sp>
      <p:sp>
        <p:nvSpPr>
          <p:cNvPr id="4" name="Slide Number Placeholder 3"/>
          <p:cNvSpPr>
            <a:spLocks noGrp="1"/>
          </p:cNvSpPr>
          <p:nvPr>
            <p:ph type="sldNum" sz="quarter" idx="10"/>
          </p:nvPr>
        </p:nvSpPr>
        <p:spPr/>
        <p:txBody>
          <a:bodyPr/>
          <a:lstStyle/>
          <a:p>
            <a:fld id="{BB0DC0A8-A4BB-4ACF-9D9C-7D3996E8EABC}" type="slidenum">
              <a:rPr lang="en-GB" smtClean="0"/>
              <a:t>4</a:t>
            </a:fld>
            <a:endParaRPr lang="en-GB"/>
          </a:p>
        </p:txBody>
      </p:sp>
    </p:spTree>
    <p:extLst>
      <p:ext uri="{BB962C8B-B14F-4D97-AF65-F5344CB8AC3E}">
        <p14:creationId xmlns:p14="http://schemas.microsoft.com/office/powerpoint/2010/main" val="838529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Three groups:  one are the stylistics experts, one the dramatic</a:t>
            </a:r>
            <a:r>
              <a:rPr lang="en-GB" baseline="0" dirty="0"/>
              <a:t> experts, one the context experts – the rest of the students can ask them questions about what they could include.  20 mins</a:t>
            </a:r>
            <a:endParaRPr lang="en-GB" dirty="0"/>
          </a:p>
        </p:txBody>
      </p:sp>
      <p:sp>
        <p:nvSpPr>
          <p:cNvPr id="4" name="Slide Number Placeholder 3"/>
          <p:cNvSpPr>
            <a:spLocks noGrp="1"/>
          </p:cNvSpPr>
          <p:nvPr>
            <p:ph type="sldNum" sz="quarter" idx="10"/>
          </p:nvPr>
        </p:nvSpPr>
        <p:spPr/>
        <p:txBody>
          <a:bodyPr/>
          <a:lstStyle/>
          <a:p>
            <a:fld id="{BB0DC0A8-A4BB-4ACF-9D9C-7D3996E8EABC}" type="slidenum">
              <a:rPr lang="en-GB" smtClean="0"/>
              <a:t>5</a:t>
            </a:fld>
            <a:endParaRPr lang="en-GB"/>
          </a:p>
        </p:txBody>
      </p:sp>
    </p:spTree>
    <p:extLst>
      <p:ext uri="{BB962C8B-B14F-4D97-AF65-F5344CB8AC3E}">
        <p14:creationId xmlns:p14="http://schemas.microsoft.com/office/powerpoint/2010/main" val="3714147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do they know about it?  Compare</a:t>
            </a:r>
            <a:r>
              <a:rPr lang="en-GB" baseline="0" dirty="0"/>
              <a:t> to next slide.</a:t>
            </a:r>
          </a:p>
        </p:txBody>
      </p:sp>
      <p:sp>
        <p:nvSpPr>
          <p:cNvPr id="4" name="Slide Number Placeholder 3"/>
          <p:cNvSpPr>
            <a:spLocks noGrp="1"/>
          </p:cNvSpPr>
          <p:nvPr>
            <p:ph type="sldNum" sz="quarter" idx="10"/>
          </p:nvPr>
        </p:nvSpPr>
        <p:spPr/>
        <p:txBody>
          <a:bodyPr/>
          <a:lstStyle/>
          <a:p>
            <a:fld id="{BB0DC0A8-A4BB-4ACF-9D9C-7D3996E8EABC}" type="slidenum">
              <a:rPr lang="en-GB" smtClean="0"/>
              <a:t>6</a:t>
            </a:fld>
            <a:endParaRPr lang="en-GB"/>
          </a:p>
        </p:txBody>
      </p:sp>
    </p:spTree>
    <p:extLst>
      <p:ext uri="{BB962C8B-B14F-4D97-AF65-F5344CB8AC3E}">
        <p14:creationId xmlns:p14="http://schemas.microsoft.com/office/powerpoint/2010/main" val="2275406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B0DC0A8-A4BB-4ACF-9D9C-7D3996E8EABC}" type="slidenum">
              <a:rPr lang="en-GB" smtClean="0"/>
              <a:t>7</a:t>
            </a:fld>
            <a:endParaRPr lang="en-GB"/>
          </a:p>
        </p:txBody>
      </p:sp>
    </p:spTree>
    <p:extLst>
      <p:ext uri="{BB962C8B-B14F-4D97-AF65-F5344CB8AC3E}">
        <p14:creationId xmlns:p14="http://schemas.microsoft.com/office/powerpoint/2010/main" val="985430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non-fiction</a:t>
            </a:r>
            <a:r>
              <a:rPr lang="en-GB" baseline="0" dirty="0"/>
              <a:t> might be possible?  All suggestions on board – wipe off those that would not enable them to reach the higher grades (posters, advice sheets)</a:t>
            </a:r>
            <a:endParaRPr lang="en-GB" dirty="0"/>
          </a:p>
        </p:txBody>
      </p:sp>
      <p:sp>
        <p:nvSpPr>
          <p:cNvPr id="4" name="Slide Number Placeholder 3"/>
          <p:cNvSpPr>
            <a:spLocks noGrp="1"/>
          </p:cNvSpPr>
          <p:nvPr>
            <p:ph type="sldNum" sz="quarter" idx="10"/>
          </p:nvPr>
        </p:nvSpPr>
        <p:spPr/>
        <p:txBody>
          <a:bodyPr/>
          <a:lstStyle/>
          <a:p>
            <a:fld id="{BB0DC0A8-A4BB-4ACF-9D9C-7D3996E8EABC}" type="slidenum">
              <a:rPr lang="en-GB" smtClean="0"/>
              <a:t>8</a:t>
            </a:fld>
            <a:endParaRPr lang="en-GB"/>
          </a:p>
        </p:txBody>
      </p:sp>
    </p:spTree>
    <p:extLst>
      <p:ext uri="{BB962C8B-B14F-4D97-AF65-F5344CB8AC3E}">
        <p14:creationId xmlns:p14="http://schemas.microsoft.com/office/powerpoint/2010/main" val="850221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B0DC0A8-A4BB-4ACF-9D9C-7D3996E8EABC}" type="slidenum">
              <a:rPr lang="en-GB" smtClean="0"/>
              <a:t>9</a:t>
            </a:fld>
            <a:endParaRPr lang="en-GB"/>
          </a:p>
        </p:txBody>
      </p:sp>
    </p:spTree>
    <p:extLst>
      <p:ext uri="{BB962C8B-B14F-4D97-AF65-F5344CB8AC3E}">
        <p14:creationId xmlns:p14="http://schemas.microsoft.com/office/powerpoint/2010/main" val="2154543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12/13/2016</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12/13/2016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12/13/2016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12/13/2016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12/13/2016</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12/13/2016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12/13/2016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12/13/2016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12/13/2016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12/13/2016</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12/13/2016</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12/13/2016</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i="1" dirty="0"/>
              <a:t>Jerusalem</a:t>
            </a:r>
            <a:r>
              <a:rPr lang="en-GB" dirty="0"/>
              <a:t> – Last Week</a:t>
            </a:r>
          </a:p>
        </p:txBody>
      </p:sp>
      <p:pic>
        <p:nvPicPr>
          <p:cNvPr id="4" name="Content Placeholder 3" descr="File:Ludlow Green Man misericord.jpg - Wikipedia, the free ..."/>
          <p:cNvPicPr>
            <a:picLocks noGrp="1" noChangeAspect="1"/>
          </p:cNvPicPr>
          <p:nvPr>
            <p:ph idx="1"/>
          </p:nvPr>
        </p:nvPicPr>
        <p:blipFill>
          <a:blip r:embed="rId3"/>
          <a:stretch>
            <a:fillRect/>
          </a:stretch>
        </p:blipFill>
        <p:spPr>
          <a:xfrm>
            <a:off x="3387013" y="1430239"/>
            <a:ext cx="4954178" cy="4449861"/>
          </a:xfrm>
        </p:spPr>
      </p:pic>
    </p:spTree>
    <p:extLst>
      <p:ext uri="{BB962C8B-B14F-4D97-AF65-F5344CB8AC3E}">
        <p14:creationId xmlns:p14="http://schemas.microsoft.com/office/powerpoint/2010/main" val="35920420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Examiners will be looking to see if you… </a:t>
            </a:r>
            <a:br>
              <a:rPr lang="en-GB" dirty="0"/>
            </a:br>
            <a:endParaRPr lang="en-GB" dirty="0"/>
          </a:p>
        </p:txBody>
      </p:sp>
      <p:sp>
        <p:nvSpPr>
          <p:cNvPr id="3" name="Content Placeholder 2"/>
          <p:cNvSpPr>
            <a:spLocks noGrp="1"/>
          </p:cNvSpPr>
          <p:nvPr>
            <p:ph idx="1"/>
          </p:nvPr>
        </p:nvSpPr>
        <p:spPr/>
        <p:txBody>
          <a:bodyPr/>
          <a:lstStyle/>
          <a:p>
            <a:r>
              <a:rPr lang="en-GB" dirty="0"/>
              <a:t>use a range of techniques to produce and evaluate texts for different audiences and purposes, informed by wide reading </a:t>
            </a:r>
          </a:p>
          <a:p>
            <a:r>
              <a:rPr lang="en-GB" dirty="0"/>
              <a:t>use English appropriately, accurately and creatively </a:t>
            </a:r>
          </a:p>
          <a:p>
            <a:r>
              <a:rPr lang="en-GB" dirty="0"/>
              <a:t>synthesise and reflect on your knowledge and understanding of some elements of linguistic and literary methods and concepts </a:t>
            </a:r>
          </a:p>
          <a:p>
            <a:r>
              <a:rPr lang="en-GB" dirty="0"/>
              <a:t>demonstrate knowledge and understanding of how language choices shape meanings in text.</a:t>
            </a:r>
          </a:p>
          <a:p>
            <a:endParaRPr lang="en-GB" dirty="0"/>
          </a:p>
        </p:txBody>
      </p:sp>
    </p:spTree>
    <p:extLst>
      <p:ext uri="{BB962C8B-B14F-4D97-AF65-F5344CB8AC3E}">
        <p14:creationId xmlns:p14="http://schemas.microsoft.com/office/powerpoint/2010/main" val="3765953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boring details</a:t>
            </a:r>
          </a:p>
        </p:txBody>
      </p:sp>
      <p:sp>
        <p:nvSpPr>
          <p:cNvPr id="3" name="Content Placeholder 2"/>
          <p:cNvSpPr>
            <a:spLocks noGrp="1"/>
          </p:cNvSpPr>
          <p:nvPr>
            <p:ph idx="1"/>
          </p:nvPr>
        </p:nvSpPr>
        <p:spPr/>
        <p:txBody>
          <a:bodyPr/>
          <a:lstStyle/>
          <a:p>
            <a:r>
              <a:rPr lang="en-GB" dirty="0"/>
              <a:t>AO weightings for Original writing non-fiction. AO2 – 2%, AO5 – 6%, Total – 8% </a:t>
            </a:r>
          </a:p>
          <a:p>
            <a:r>
              <a:rPr lang="en-GB" dirty="0"/>
              <a:t>The dominant assessment objective is AO5: Demonstrate expertise and creativity in the use of English to communicate in different ways. </a:t>
            </a:r>
          </a:p>
          <a:p>
            <a:r>
              <a:rPr lang="en-GB" dirty="0"/>
              <a:t>Answers should also demonstrate understanding of how meanings are shaped in their original writing (AO2). </a:t>
            </a:r>
          </a:p>
        </p:txBody>
      </p:sp>
    </p:spTree>
    <p:extLst>
      <p:ext uri="{BB962C8B-B14F-4D97-AF65-F5344CB8AC3E}">
        <p14:creationId xmlns:p14="http://schemas.microsoft.com/office/powerpoint/2010/main" val="954526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Read Madonna’s Diary</a:t>
            </a:r>
          </a:p>
        </p:txBody>
      </p:sp>
      <p:sp>
        <p:nvSpPr>
          <p:cNvPr id="3" name="Content Placeholder 2"/>
          <p:cNvSpPr>
            <a:spLocks noGrp="1"/>
          </p:cNvSpPr>
          <p:nvPr>
            <p:ph idx="1"/>
          </p:nvPr>
        </p:nvSpPr>
        <p:spPr/>
        <p:txBody>
          <a:bodyPr/>
          <a:lstStyle/>
          <a:p>
            <a:r>
              <a:rPr lang="en-GB" dirty="0"/>
              <a:t>Who has written/delivered/presented this text? Evidence</a:t>
            </a:r>
          </a:p>
          <a:p>
            <a:r>
              <a:rPr lang="en-GB" dirty="0"/>
              <a:t>What genre is it? </a:t>
            </a:r>
          </a:p>
          <a:p>
            <a:r>
              <a:rPr lang="en-GB" dirty="0"/>
              <a:t>When was it produced? Evidence</a:t>
            </a:r>
          </a:p>
          <a:p>
            <a:r>
              <a:rPr lang="en-GB" dirty="0"/>
              <a:t>Who is the audience?  How do you know?  Are there examples of subject-specific lexis, for example?  What does this tell you about the audience?</a:t>
            </a:r>
          </a:p>
        </p:txBody>
      </p:sp>
    </p:spTree>
    <p:extLst>
      <p:ext uri="{BB962C8B-B14F-4D97-AF65-F5344CB8AC3E}">
        <p14:creationId xmlns:p14="http://schemas.microsoft.com/office/powerpoint/2010/main" val="2796767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Parody – written by Craig brow, from </a:t>
            </a:r>
            <a:r>
              <a:rPr lang="en-GB" i="1" dirty="0"/>
              <a:t>Private eye rear columns collected Diaries of the famous</a:t>
            </a:r>
            <a:r>
              <a:rPr lang="en-GB" dirty="0"/>
              <a:t>, 1992</a:t>
            </a:r>
          </a:p>
        </p:txBody>
      </p:sp>
      <p:sp>
        <p:nvSpPr>
          <p:cNvPr id="3" name="Content Placeholder 2"/>
          <p:cNvSpPr>
            <a:spLocks noGrp="1"/>
          </p:cNvSpPr>
          <p:nvPr>
            <p:ph idx="1"/>
          </p:nvPr>
        </p:nvSpPr>
        <p:spPr/>
        <p:txBody>
          <a:bodyPr/>
          <a:lstStyle/>
          <a:p>
            <a:endParaRPr lang="en-GB" dirty="0"/>
          </a:p>
          <a:p>
            <a:endParaRPr lang="en-GB" dirty="0"/>
          </a:p>
          <a:p>
            <a:r>
              <a:rPr lang="en-GB" dirty="0"/>
              <a:t>Parody is mimicry of someone’s style in a humorous or satirical way.</a:t>
            </a:r>
          </a:p>
          <a:p>
            <a:r>
              <a:rPr lang="en-GB" dirty="0"/>
              <a:t>Look again at the lexis and syntax, and see if you can find evidence for the way in which Madonna’s way of speaking, subject she discusses, her lyrics, her publicity strategies.</a:t>
            </a:r>
          </a:p>
          <a:p>
            <a:r>
              <a:rPr lang="en-GB" dirty="0"/>
              <a:t>Think of the features of comedic language (repetition, hyperbole, litotes, repetition </a:t>
            </a:r>
            <a:r>
              <a:rPr lang="en-GB" dirty="0" err="1"/>
              <a:t>etc</a:t>
            </a:r>
            <a:r>
              <a:rPr lang="en-GB" dirty="0"/>
              <a:t> </a:t>
            </a:r>
            <a:r>
              <a:rPr lang="en-GB" dirty="0" err="1"/>
              <a:t>etc</a:t>
            </a:r>
            <a:r>
              <a:rPr lang="en-GB" dirty="0"/>
              <a:t>)</a:t>
            </a:r>
          </a:p>
        </p:txBody>
      </p:sp>
    </p:spTree>
    <p:extLst>
      <p:ext uri="{BB962C8B-B14F-4D97-AF65-F5344CB8AC3E}">
        <p14:creationId xmlns:p14="http://schemas.microsoft.com/office/powerpoint/2010/main" val="1599926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Lexis</a:t>
            </a:r>
          </a:p>
        </p:txBody>
      </p:sp>
      <p:sp>
        <p:nvSpPr>
          <p:cNvPr id="3" name="Content Placeholder 2"/>
          <p:cNvSpPr>
            <a:spLocks noGrp="1"/>
          </p:cNvSpPr>
          <p:nvPr>
            <p:ph idx="1"/>
          </p:nvPr>
        </p:nvSpPr>
        <p:spPr/>
        <p:txBody>
          <a:bodyPr/>
          <a:lstStyle/>
          <a:p>
            <a:r>
              <a:rPr lang="en-GB" dirty="0"/>
              <a:t>Are there repetitions of particular words?  If so, why?</a:t>
            </a:r>
          </a:p>
          <a:p>
            <a:r>
              <a:rPr lang="en-GB" dirty="0"/>
              <a:t>Are there particular words that you would only expect to find in a spoken text?  Words that you would expect to find in a written text?</a:t>
            </a:r>
          </a:p>
          <a:p>
            <a:r>
              <a:rPr lang="en-GB" dirty="0"/>
              <a:t>Are there examples of figurative language?  Are they metaphors/similes/clichés?</a:t>
            </a:r>
          </a:p>
          <a:p>
            <a:r>
              <a:rPr lang="en-GB" dirty="0"/>
              <a:t>Are there any examples of lexical contrasts?  If so, why?</a:t>
            </a:r>
          </a:p>
        </p:txBody>
      </p:sp>
    </p:spTree>
    <p:extLst>
      <p:ext uri="{BB962C8B-B14F-4D97-AF65-F5344CB8AC3E}">
        <p14:creationId xmlns:p14="http://schemas.microsoft.com/office/powerpoint/2010/main" val="2406858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Syntax</a:t>
            </a:r>
          </a:p>
        </p:txBody>
      </p:sp>
      <p:sp>
        <p:nvSpPr>
          <p:cNvPr id="3" name="Content Placeholder 2"/>
          <p:cNvSpPr>
            <a:spLocks noGrp="1"/>
          </p:cNvSpPr>
          <p:nvPr>
            <p:ph idx="1"/>
          </p:nvPr>
        </p:nvSpPr>
        <p:spPr/>
        <p:txBody>
          <a:bodyPr/>
          <a:lstStyle/>
          <a:p>
            <a:r>
              <a:rPr lang="en-GB" dirty="0"/>
              <a:t>What kind of sentences are most often used?  (simple/compound/complex/minor), where and why?</a:t>
            </a:r>
          </a:p>
          <a:p>
            <a:r>
              <a:rPr lang="en-GB" dirty="0"/>
              <a:t>Are the sentences mainly statements (declarative), questions (interrogative) or exclamations (exclamatory)?  Why?</a:t>
            </a:r>
          </a:p>
          <a:p>
            <a:r>
              <a:rPr lang="en-GB" dirty="0"/>
              <a:t>Are there examples of changing the order of the words in a sentence to create a particular effect?  If so where and why?</a:t>
            </a:r>
          </a:p>
          <a:p>
            <a:r>
              <a:rPr lang="en-GB" dirty="0"/>
              <a:t>Are there any punctuation marks that are used more than others, if so, why?</a:t>
            </a:r>
          </a:p>
        </p:txBody>
      </p:sp>
    </p:spTree>
    <p:extLst>
      <p:ext uri="{BB962C8B-B14F-4D97-AF65-F5344CB8AC3E}">
        <p14:creationId xmlns:p14="http://schemas.microsoft.com/office/powerpoint/2010/main" val="3345094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Interactional and phonological features</a:t>
            </a:r>
          </a:p>
        </p:txBody>
      </p:sp>
      <p:sp>
        <p:nvSpPr>
          <p:cNvPr id="3" name="Content Placeholder 2"/>
          <p:cNvSpPr>
            <a:spLocks noGrp="1"/>
          </p:cNvSpPr>
          <p:nvPr>
            <p:ph idx="1"/>
          </p:nvPr>
        </p:nvSpPr>
        <p:spPr/>
        <p:txBody>
          <a:bodyPr/>
          <a:lstStyle/>
          <a:p>
            <a:r>
              <a:rPr lang="en-GB" dirty="0"/>
              <a:t>How does the text interact with the audience?  </a:t>
            </a:r>
          </a:p>
          <a:p>
            <a:r>
              <a:rPr lang="en-GB" dirty="0"/>
              <a:t>Does it address the audience using the second person pronoun?</a:t>
            </a:r>
          </a:p>
          <a:p>
            <a:r>
              <a:rPr lang="en-GB" dirty="0"/>
              <a:t>Does it use “deictic language”?  If so, where, and why?</a:t>
            </a:r>
          </a:p>
          <a:p>
            <a:r>
              <a:rPr lang="en-GB" dirty="0"/>
              <a:t>Are there any sound effects utilised by the text?  If so, where and why?  (Non-verbal sounds, alliteration, consonance, onomatopoeia, phonetic spelling, assonance?)</a:t>
            </a:r>
          </a:p>
        </p:txBody>
      </p:sp>
    </p:spTree>
    <p:extLst>
      <p:ext uri="{BB962C8B-B14F-4D97-AF65-F5344CB8AC3E}">
        <p14:creationId xmlns:p14="http://schemas.microsoft.com/office/powerpoint/2010/main" val="1357628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Now try your own</a:t>
            </a:r>
          </a:p>
        </p:txBody>
      </p:sp>
      <p:sp>
        <p:nvSpPr>
          <p:cNvPr id="3" name="Content Placeholder 2"/>
          <p:cNvSpPr>
            <a:spLocks noGrp="1"/>
          </p:cNvSpPr>
          <p:nvPr>
            <p:ph idx="1"/>
          </p:nvPr>
        </p:nvSpPr>
        <p:spPr/>
        <p:txBody>
          <a:bodyPr/>
          <a:lstStyle/>
          <a:p>
            <a:r>
              <a:rPr lang="en-GB" dirty="0"/>
              <a:t>Write the first paragraph of a parody of a diary of a close </a:t>
            </a:r>
            <a:r>
              <a:rPr lang="en-GB"/>
              <a:t>friend or relative</a:t>
            </a:r>
            <a:r>
              <a:rPr lang="en-GB" dirty="0"/>
              <a:t>.</a:t>
            </a:r>
          </a:p>
        </p:txBody>
      </p:sp>
    </p:spTree>
    <p:extLst>
      <p:ext uri="{BB962C8B-B14F-4D97-AF65-F5344CB8AC3E}">
        <p14:creationId xmlns:p14="http://schemas.microsoft.com/office/powerpoint/2010/main" val="4221799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Your Benchmark Assessment – Due Tuesday 13</a:t>
            </a:r>
            <a:r>
              <a:rPr lang="en-GB" baseline="30000" dirty="0"/>
              <a:t>th</a:t>
            </a:r>
            <a:r>
              <a:rPr lang="en-GB" dirty="0"/>
              <a:t> December</a:t>
            </a:r>
          </a:p>
        </p:txBody>
      </p:sp>
      <p:sp>
        <p:nvSpPr>
          <p:cNvPr id="3" name="Content Placeholder 2"/>
          <p:cNvSpPr>
            <a:spLocks noGrp="1"/>
          </p:cNvSpPr>
          <p:nvPr>
            <p:ph idx="1"/>
          </p:nvPr>
        </p:nvSpPr>
        <p:spPr/>
        <p:txBody>
          <a:bodyPr/>
          <a:lstStyle/>
          <a:p>
            <a:r>
              <a:rPr lang="en-GB" dirty="0"/>
              <a:t>Read the extract from “</a:t>
            </a:r>
            <a:r>
              <a:rPr lang="en-GB" i="1" dirty="0"/>
              <a:t>Exit the Professor</a:t>
            </a:r>
            <a:r>
              <a:rPr lang="en-GB" dirty="0"/>
              <a:t>…”(p100) to “I don’t expect nothing from you, fairy.” (p 102)</a:t>
            </a:r>
          </a:p>
          <a:p>
            <a:endParaRPr lang="en-GB" dirty="0"/>
          </a:p>
          <a:p>
            <a:r>
              <a:rPr lang="en-GB" dirty="0"/>
              <a:t>Explore how Butterworth presents Phaedra and Johnny in this extract from</a:t>
            </a:r>
            <a:r>
              <a:rPr lang="en-GB" i="1" dirty="0"/>
              <a:t> Jerusalem</a:t>
            </a:r>
            <a:r>
              <a:rPr lang="en-GB" dirty="0"/>
              <a:t>.</a:t>
            </a:r>
          </a:p>
          <a:p>
            <a:r>
              <a:rPr lang="en-GB" dirty="0"/>
              <a:t>You should consider the use of dramatic and stylistic techniques in this extract, its significance within the play and any relevant dramatic or other contexts.</a:t>
            </a:r>
          </a:p>
        </p:txBody>
      </p:sp>
    </p:spTree>
    <p:extLst>
      <p:ext uri="{BB962C8B-B14F-4D97-AF65-F5344CB8AC3E}">
        <p14:creationId xmlns:p14="http://schemas.microsoft.com/office/powerpoint/2010/main" val="24202687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Make your case</a:t>
            </a:r>
          </a:p>
        </p:txBody>
      </p:sp>
      <p:sp>
        <p:nvSpPr>
          <p:cNvPr id="3" name="Content Placeholder 2"/>
          <p:cNvSpPr>
            <a:spLocks noGrp="1"/>
          </p:cNvSpPr>
          <p:nvPr>
            <p:ph idx="1"/>
          </p:nvPr>
        </p:nvSpPr>
        <p:spPr/>
        <p:txBody>
          <a:bodyPr>
            <a:normAutofit lnSpcReduction="10000"/>
          </a:bodyPr>
          <a:lstStyle/>
          <a:p>
            <a:pPr algn="ctr"/>
            <a:r>
              <a:rPr lang="en-GB" dirty="0"/>
              <a:t>This extract portrays Phaedra as being in control </a:t>
            </a:r>
            <a:r>
              <a:rPr lang="en-GB" dirty="0">
                <a:solidFill>
                  <a:schemeClr val="accent5">
                    <a:lumMod val="75000"/>
                  </a:schemeClr>
                </a:solidFill>
              </a:rPr>
              <a:t>v</a:t>
            </a:r>
            <a:r>
              <a:rPr lang="en-GB" dirty="0"/>
              <a:t> This extract portrays Johnny as being in control</a:t>
            </a:r>
          </a:p>
          <a:p>
            <a:pPr algn="ctr"/>
            <a:r>
              <a:rPr lang="en-GB" dirty="0"/>
              <a:t>This extract represents the final stages of the play – sense of resolution</a:t>
            </a:r>
            <a:r>
              <a:rPr lang="en-GB" b="1" dirty="0">
                <a:solidFill>
                  <a:schemeClr val="accent5">
                    <a:lumMod val="75000"/>
                  </a:schemeClr>
                </a:solidFill>
              </a:rPr>
              <a:t> v </a:t>
            </a:r>
            <a:r>
              <a:rPr lang="en-GB" dirty="0"/>
              <a:t>This extract includes the introduction of Phaedra’s voice, thus representing a sense of change and hope</a:t>
            </a:r>
          </a:p>
          <a:p>
            <a:pPr algn="ctr"/>
            <a:r>
              <a:rPr lang="en-GB" dirty="0"/>
              <a:t>This extract portrays a child-adult relationship (power imbalance) </a:t>
            </a:r>
            <a:r>
              <a:rPr lang="en-GB" b="1" dirty="0">
                <a:solidFill>
                  <a:schemeClr val="accent5">
                    <a:lumMod val="75000"/>
                  </a:schemeClr>
                </a:solidFill>
              </a:rPr>
              <a:t>v</a:t>
            </a:r>
            <a:r>
              <a:rPr lang="en-GB" dirty="0"/>
              <a:t> This extract portrays equality in the discourse (examples of co-operative principles in action)</a:t>
            </a:r>
          </a:p>
          <a:p>
            <a:pPr algn="ctr"/>
            <a:r>
              <a:rPr lang="en-GB" dirty="0"/>
              <a:t>In this extract the declarative sentence form indicating Johnny’s certainty </a:t>
            </a:r>
            <a:r>
              <a:rPr lang="en-GB" b="1" dirty="0">
                <a:solidFill>
                  <a:schemeClr val="accent5">
                    <a:lumMod val="75000"/>
                  </a:schemeClr>
                </a:solidFill>
              </a:rPr>
              <a:t>v</a:t>
            </a:r>
            <a:r>
              <a:rPr lang="en-GB" dirty="0"/>
              <a:t> In this extract the Johnny’s vaguer, quieter tone suggesting uncertainty</a:t>
            </a:r>
          </a:p>
          <a:p>
            <a:pPr algn="ctr"/>
            <a:r>
              <a:rPr lang="en-GB" dirty="0"/>
              <a:t>In this extract the goldfish is simply a powerful, physical object on the stage </a:t>
            </a:r>
            <a:r>
              <a:rPr lang="en-GB" b="1" dirty="0">
                <a:solidFill>
                  <a:schemeClr val="accent5">
                    <a:lumMod val="75000"/>
                  </a:schemeClr>
                </a:solidFill>
              </a:rPr>
              <a:t>v</a:t>
            </a:r>
            <a:r>
              <a:rPr lang="en-GB" dirty="0"/>
              <a:t> In this extract the goldfish has a highly charged symbolic significance</a:t>
            </a:r>
          </a:p>
          <a:p>
            <a:endParaRPr lang="en-GB" dirty="0"/>
          </a:p>
          <a:p>
            <a:endParaRPr lang="en-GB" dirty="0"/>
          </a:p>
        </p:txBody>
      </p:sp>
    </p:spTree>
    <p:extLst>
      <p:ext uri="{BB962C8B-B14F-4D97-AF65-F5344CB8AC3E}">
        <p14:creationId xmlns:p14="http://schemas.microsoft.com/office/powerpoint/2010/main" val="2007788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Three quotes – your analysis in one sentence</a:t>
            </a:r>
          </a:p>
        </p:txBody>
      </p:sp>
      <p:sp>
        <p:nvSpPr>
          <p:cNvPr id="3" name="Content Placeholder 2"/>
          <p:cNvSpPr>
            <a:spLocks noGrp="1"/>
          </p:cNvSpPr>
          <p:nvPr>
            <p:ph idx="1"/>
          </p:nvPr>
        </p:nvSpPr>
        <p:spPr/>
        <p:txBody>
          <a:bodyPr/>
          <a:lstStyle/>
          <a:p>
            <a:r>
              <a:rPr lang="en-GB" dirty="0"/>
              <a:t>“Just swimming back and forth”</a:t>
            </a:r>
          </a:p>
          <a:p>
            <a:endParaRPr lang="en-GB" dirty="0"/>
          </a:p>
          <a:p>
            <a:r>
              <a:rPr lang="en-GB" dirty="0"/>
              <a:t>“Time’s running out.”</a:t>
            </a:r>
          </a:p>
          <a:p>
            <a:endParaRPr lang="en-GB" dirty="0"/>
          </a:p>
          <a:p>
            <a:r>
              <a:rPr lang="en-GB" dirty="0"/>
              <a:t>“Everything needs a name.”</a:t>
            </a:r>
          </a:p>
        </p:txBody>
      </p:sp>
    </p:spTree>
    <p:extLst>
      <p:ext uri="{BB962C8B-B14F-4D97-AF65-F5344CB8AC3E}">
        <p14:creationId xmlns:p14="http://schemas.microsoft.com/office/powerpoint/2010/main" val="3181944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ideas to start you off…</a:t>
            </a:r>
          </a:p>
        </p:txBody>
      </p:sp>
      <p:sp>
        <p:nvSpPr>
          <p:cNvPr id="3" name="Content Placeholder 2"/>
          <p:cNvSpPr>
            <a:spLocks noGrp="1"/>
          </p:cNvSpPr>
          <p:nvPr>
            <p:ph idx="1"/>
          </p:nvPr>
        </p:nvSpPr>
        <p:spPr/>
        <p:txBody>
          <a:bodyPr>
            <a:normAutofit lnSpcReduction="10000"/>
          </a:bodyPr>
          <a:lstStyle/>
          <a:p>
            <a:r>
              <a:rPr lang="en-GB" b="1" dirty="0">
                <a:solidFill>
                  <a:schemeClr val="accent5">
                    <a:lumMod val="75000"/>
                  </a:schemeClr>
                </a:solidFill>
              </a:rPr>
              <a:t>Context:  </a:t>
            </a:r>
            <a:r>
              <a:rPr lang="en-GB" dirty="0"/>
              <a:t>position in the play; first spoken words of Phaedra; first interaction between Phaedra and Johnny; “moving on” comments from Rylance interview; “escaping” comments in Paul Mason review; breaking from structure of comic genre in the sense of foreboding </a:t>
            </a:r>
            <a:r>
              <a:rPr lang="en-GB" dirty="0" err="1"/>
              <a:t>etc</a:t>
            </a:r>
            <a:endParaRPr lang="en-GB" dirty="0"/>
          </a:p>
          <a:p>
            <a:r>
              <a:rPr lang="en-GB" b="1" dirty="0">
                <a:solidFill>
                  <a:schemeClr val="accent5">
                    <a:lumMod val="75000"/>
                  </a:schemeClr>
                </a:solidFill>
              </a:rPr>
              <a:t>Stylistics:  </a:t>
            </a:r>
            <a:r>
              <a:rPr lang="en-GB" dirty="0"/>
              <a:t>repeated interrogatives (Phaedra); Johnny’s declarative, often simple sentences; shifting verb use from “given” to “left”; lexical clusters of stasis; lexical repetition of “name” </a:t>
            </a:r>
            <a:r>
              <a:rPr lang="en-GB" dirty="0" err="1"/>
              <a:t>etc</a:t>
            </a:r>
            <a:endParaRPr lang="en-GB" dirty="0"/>
          </a:p>
          <a:p>
            <a:r>
              <a:rPr lang="en-GB" b="1" dirty="0">
                <a:solidFill>
                  <a:schemeClr val="accent5">
                    <a:lumMod val="75000"/>
                  </a:schemeClr>
                </a:solidFill>
              </a:rPr>
              <a:t>Dramatic:  </a:t>
            </a:r>
            <a:r>
              <a:rPr lang="en-GB" dirty="0"/>
              <a:t>different register for Johnny; use of adjacency pairs; parody of official language; repetition of verb “shivers” in stage directions; goldfish imbued with physical and symbolic significance (revealing an aspect of Johnny’s character); sense of foreboding – nearing the end of the play, sense of reaching a climax/resolution; connection between stage directions and Phaedra’s “What you stick here for, anyway?” </a:t>
            </a:r>
            <a:r>
              <a:rPr lang="en-GB" dirty="0" err="1"/>
              <a:t>etc</a:t>
            </a:r>
            <a:r>
              <a:rPr lang="en-GB" dirty="0"/>
              <a:t> </a:t>
            </a:r>
          </a:p>
        </p:txBody>
      </p:sp>
    </p:spTree>
    <p:extLst>
      <p:ext uri="{BB962C8B-B14F-4D97-AF65-F5344CB8AC3E}">
        <p14:creationId xmlns:p14="http://schemas.microsoft.com/office/powerpoint/2010/main" val="23751637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Non-fiction writing</a:t>
            </a:r>
          </a:p>
        </p:txBody>
      </p:sp>
      <p:sp>
        <p:nvSpPr>
          <p:cNvPr id="3" name="Subtitle 2"/>
          <p:cNvSpPr>
            <a:spLocks noGrp="1"/>
          </p:cNvSpPr>
          <p:nvPr>
            <p:ph type="subTitle" idx="1"/>
          </p:nvPr>
        </p:nvSpPr>
        <p:spPr/>
        <p:txBody>
          <a:bodyPr/>
          <a:lstStyle/>
          <a:p>
            <a:r>
              <a:rPr lang="en-GB" dirty="0"/>
              <a:t>Assessment, choices</a:t>
            </a:r>
          </a:p>
        </p:txBody>
      </p:sp>
    </p:spTree>
    <p:extLst>
      <p:ext uri="{BB962C8B-B14F-4D97-AF65-F5344CB8AC3E}">
        <p14:creationId xmlns:p14="http://schemas.microsoft.com/office/powerpoint/2010/main" val="1600842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Independent study: analysing and producing texts (04)</a:t>
            </a:r>
          </a:p>
        </p:txBody>
      </p:sp>
      <p:sp>
        <p:nvSpPr>
          <p:cNvPr id="3" name="Content Placeholder 2"/>
          <p:cNvSpPr>
            <a:spLocks noGrp="1"/>
          </p:cNvSpPr>
          <p:nvPr>
            <p:ph idx="1"/>
          </p:nvPr>
        </p:nvSpPr>
        <p:spPr/>
        <p:txBody>
          <a:bodyPr/>
          <a:lstStyle/>
          <a:p>
            <a:r>
              <a:rPr lang="en-GB" dirty="0"/>
              <a:t>Your task:  to produce a piece of original non-fiction writing.  </a:t>
            </a:r>
          </a:p>
          <a:p>
            <a:endParaRPr lang="en-GB" dirty="0"/>
          </a:p>
          <a:p>
            <a:r>
              <a:rPr lang="en-GB" dirty="0"/>
              <a:t>Non examined assessment of both tasks: 40 marks 20% of total A level</a:t>
            </a:r>
          </a:p>
        </p:txBody>
      </p:sp>
    </p:spTree>
    <p:extLst>
      <p:ext uri="{BB962C8B-B14F-4D97-AF65-F5344CB8AC3E}">
        <p14:creationId xmlns:p14="http://schemas.microsoft.com/office/powerpoint/2010/main" val="2807937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a:t>
            </a:r>
          </a:p>
        </p:txBody>
      </p:sp>
      <p:sp>
        <p:nvSpPr>
          <p:cNvPr id="3" name="Content Placeholder 2"/>
          <p:cNvSpPr>
            <a:spLocks noGrp="1"/>
          </p:cNvSpPr>
          <p:nvPr>
            <p:ph idx="1"/>
          </p:nvPr>
        </p:nvSpPr>
        <p:spPr/>
        <p:txBody>
          <a:bodyPr>
            <a:normAutofit/>
          </a:bodyPr>
          <a:lstStyle/>
          <a:p>
            <a:r>
              <a:rPr lang="en-GB" dirty="0"/>
              <a:t>approximately 1000–1200 words with a 150-word introduction. </a:t>
            </a:r>
          </a:p>
          <a:p>
            <a:r>
              <a:rPr lang="en-GB" dirty="0"/>
              <a:t>could take the form of travel writing, memoir, speeches, digital texts, multi-modal texts or any other text in a non-fiction genre.   Suggestion – draw on the anthology</a:t>
            </a:r>
          </a:p>
        </p:txBody>
      </p:sp>
    </p:spTree>
    <p:extLst>
      <p:ext uri="{BB962C8B-B14F-4D97-AF65-F5344CB8AC3E}">
        <p14:creationId xmlns:p14="http://schemas.microsoft.com/office/powerpoint/2010/main" val="411432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Your commentary</a:t>
            </a:r>
          </a:p>
        </p:txBody>
      </p:sp>
      <p:sp>
        <p:nvSpPr>
          <p:cNvPr id="3" name="Content Placeholder 2"/>
          <p:cNvSpPr>
            <a:spLocks noGrp="1"/>
          </p:cNvSpPr>
          <p:nvPr>
            <p:ph idx="1"/>
          </p:nvPr>
        </p:nvSpPr>
        <p:spPr/>
        <p:txBody>
          <a:bodyPr>
            <a:normAutofit lnSpcReduction="10000"/>
          </a:bodyPr>
          <a:lstStyle/>
          <a:p>
            <a:r>
              <a:rPr lang="en-GB" dirty="0"/>
              <a:t>You need to identify some key elements of their original writing, showing the way in which their writing reveals understanding of their chosen genre and use of literary and linguistic techniques. </a:t>
            </a:r>
          </a:p>
          <a:p>
            <a:r>
              <a:rPr lang="en-GB" dirty="0"/>
              <a:t>Learners should be able to: </a:t>
            </a:r>
          </a:p>
          <a:p>
            <a:r>
              <a:rPr lang="en-GB" dirty="0"/>
              <a:t>use a range of techniques to produce and evaluate texts for different audiences and purposes, informed by wide reading </a:t>
            </a:r>
          </a:p>
          <a:p>
            <a:r>
              <a:rPr lang="en-GB" dirty="0"/>
              <a:t>use English appropriately, accurately and creatively </a:t>
            </a:r>
          </a:p>
          <a:p>
            <a:r>
              <a:rPr lang="en-GB" dirty="0"/>
              <a:t>synthesise and reflect on their knowledge and understanding of some elements of linguistic and literary methods and concepts </a:t>
            </a:r>
          </a:p>
          <a:p>
            <a:r>
              <a:rPr lang="en-GB" dirty="0"/>
              <a:t>demonstrate knowledge and understanding of how language choices shape meanings in text.</a:t>
            </a:r>
          </a:p>
          <a:p>
            <a:endParaRPr lang="en-GB" dirty="0"/>
          </a:p>
        </p:txBody>
      </p:sp>
    </p:spTree>
    <p:extLst>
      <p:ext uri="{BB962C8B-B14F-4D97-AF65-F5344CB8AC3E}">
        <p14:creationId xmlns:p14="http://schemas.microsoft.com/office/powerpoint/2010/main" val="3389264181"/>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48E7283B295347B53FD80B4677A7D6" ma:contentTypeVersion="1" ma:contentTypeDescription="Create a new document." ma:contentTypeScope="" ma:versionID="da72d62e5be40e287b120dc05568a827">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E828C8F-47E9-493B-8DE3-80342E9736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14E3520-9EE8-4FD9-B1DD-CA9235670F6F}">
  <ds:schemaRefs>
    <ds:schemaRef ds:uri="http://schemas.microsoft.com/sharepoint/v3/contenttype/forms"/>
  </ds:schemaRefs>
</ds:datastoreItem>
</file>

<file path=customXml/itemProps3.xml><?xml version="1.0" encoding="utf-8"?>
<ds:datastoreItem xmlns:ds="http://schemas.openxmlformats.org/officeDocument/2006/customXml" ds:itemID="{7697DEEC-4909-461E-91D7-475F5EA90D61}">
  <ds:schemaRefs>
    <ds:schemaRef ds:uri="http://schemas.microsoft.com/office/2006/metadata/properties"/>
    <ds:schemaRef ds:uri="http://schemas.microsoft.com/office/infopath/2007/PartnerControls"/>
    <ds:schemaRef ds:uri="http://schemas.openxmlformats.org/package/2006/metadata/core-properties"/>
    <ds:schemaRef ds:uri="http://purl.org/dc/elements/1.1/"/>
    <ds:schemaRef ds:uri="http://purl.org/dc/dcmitype/"/>
    <ds:schemaRef ds:uri="http://purl.org/dc/terms/"/>
    <ds:schemaRef ds:uri="http://schemas.microsoft.com/office/2006/documentManagement/types"/>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TM10001106[[fn=Badge]]</Template>
  <TotalTime>243</TotalTime>
  <Words>1400</Words>
  <Application>Microsoft Office PowerPoint</Application>
  <PresentationFormat>Widescreen</PresentationFormat>
  <Paragraphs>104</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Gill Sans MT</vt:lpstr>
      <vt:lpstr>Impact</vt:lpstr>
      <vt:lpstr>Badge</vt:lpstr>
      <vt:lpstr>Jerusalem – Last Week</vt:lpstr>
      <vt:lpstr>Your Benchmark Assessment – Due Tuesday 13th December</vt:lpstr>
      <vt:lpstr>Make your case</vt:lpstr>
      <vt:lpstr>Three quotes – your analysis in one sentence</vt:lpstr>
      <vt:lpstr>Some ideas to start you off…</vt:lpstr>
      <vt:lpstr>Non-fiction writing</vt:lpstr>
      <vt:lpstr>Independent study: analysing and producing texts (04)</vt:lpstr>
      <vt:lpstr>What? </vt:lpstr>
      <vt:lpstr>Your commentary</vt:lpstr>
      <vt:lpstr>Examiners will be looking to see if you…  </vt:lpstr>
      <vt:lpstr>The boring details</vt:lpstr>
      <vt:lpstr>Read Madonna’s Diary</vt:lpstr>
      <vt:lpstr>Parody – written by Craig brow, from Private eye rear columns collected Diaries of the famous, 1992</vt:lpstr>
      <vt:lpstr>Lexis</vt:lpstr>
      <vt:lpstr>Syntax</vt:lpstr>
      <vt:lpstr>Interactional and phonological features</vt:lpstr>
      <vt:lpstr>Now try your own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Non-fiction writing</dc:title>
  <dc:creator>David Kinder</dc:creator>
  <cp:lastModifiedBy>David Deeming</cp:lastModifiedBy>
  <cp:revision>14</cp:revision>
  <cp:lastPrinted>2016-12-05T11:52:07Z</cp:lastPrinted>
  <dcterms:created xsi:type="dcterms:W3CDTF">2016-12-05T09:36:48Z</dcterms:created>
  <dcterms:modified xsi:type="dcterms:W3CDTF">2016-12-13T11:58:40Z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0x010100E648E7283B295347B53FD80B4677A7D6</vt:lpwstr>
  </property>
</Properties>
</file>