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5" r:id="rId12"/>
    <p:sldId id="276" r:id="rId13"/>
    <p:sldId id="277" r:id="rId14"/>
    <p:sldId id="272" r:id="rId15"/>
    <p:sldId id="273" r:id="rId16"/>
    <p:sldId id="274" r:id="rId17"/>
    <p:sldId id="269" r:id="rId18"/>
    <p:sldId id="270" r:id="rId19"/>
    <p:sldId id="271" r:id="rId20"/>
    <p:sldId id="27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A9A18-AE2B-41AF-AF8F-A84E3C6E6815}" type="datetimeFigureOut">
              <a:rPr lang="en-GB" smtClean="0"/>
              <a:t>10/10/2016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5BFC6-323D-4A55-81DB-B3796E8157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406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A9A18-AE2B-41AF-AF8F-A84E3C6E6815}" type="datetimeFigureOut">
              <a:rPr lang="en-GB" smtClean="0"/>
              <a:t>10/10/2016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5BFC6-323D-4A55-81DB-B3796E8157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780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A9A18-AE2B-41AF-AF8F-A84E3C6E6815}" type="datetimeFigureOut">
              <a:rPr lang="en-GB" smtClean="0"/>
              <a:t>10/10/2016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5BFC6-323D-4A55-81DB-B3796E8157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402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A9A18-AE2B-41AF-AF8F-A84E3C6E6815}" type="datetimeFigureOut">
              <a:rPr lang="en-GB" smtClean="0"/>
              <a:t>10/10/2016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5BFC6-323D-4A55-81DB-B3796E8157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226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A9A18-AE2B-41AF-AF8F-A84E3C6E6815}" type="datetimeFigureOut">
              <a:rPr lang="en-GB" smtClean="0"/>
              <a:t>10/10/2016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5BFC6-323D-4A55-81DB-B3796E8157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66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A9A18-AE2B-41AF-AF8F-A84E3C6E6815}" type="datetimeFigureOut">
              <a:rPr lang="en-GB" smtClean="0"/>
              <a:t>10/10/2016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5BFC6-323D-4A55-81DB-B3796E8157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756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A9A18-AE2B-41AF-AF8F-A84E3C6E6815}" type="datetimeFigureOut">
              <a:rPr lang="en-GB" smtClean="0"/>
              <a:t>10/10/2016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5BFC6-323D-4A55-81DB-B3796E8157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841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A9A18-AE2B-41AF-AF8F-A84E3C6E6815}" type="datetimeFigureOut">
              <a:rPr lang="en-GB" smtClean="0"/>
              <a:t>10/10/2016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5BFC6-323D-4A55-81DB-B3796E8157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782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A9A18-AE2B-41AF-AF8F-A84E3C6E6815}" type="datetimeFigureOut">
              <a:rPr lang="en-GB" smtClean="0"/>
              <a:t>10/10/2016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5BFC6-323D-4A55-81DB-B3796E8157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148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A9A18-AE2B-41AF-AF8F-A84E3C6E6815}" type="datetimeFigureOut">
              <a:rPr lang="en-GB" smtClean="0"/>
              <a:t>10/10/2016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5BFC6-323D-4A55-81DB-B3796E8157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753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A9A18-AE2B-41AF-AF8F-A84E3C6E6815}" type="datetimeFigureOut">
              <a:rPr lang="en-GB" smtClean="0"/>
              <a:t>10/10/2016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5BFC6-323D-4A55-81DB-B3796E8157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151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A9A18-AE2B-41AF-AF8F-A84E3C6E6815}" type="datetimeFigureOut">
              <a:rPr lang="en-GB" smtClean="0"/>
              <a:t>10/10/2016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5BFC6-323D-4A55-81DB-B3796E8157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35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Jerusalem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Comedic Conventions</a:t>
            </a:r>
          </a:p>
        </p:txBody>
      </p:sp>
    </p:spTree>
    <p:extLst>
      <p:ext uri="{BB962C8B-B14F-4D97-AF65-F5344CB8AC3E}">
        <p14:creationId xmlns:p14="http://schemas.microsoft.com/office/powerpoint/2010/main" val="1043344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Lord of Misrule …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This figure orchestrated the entertainment </a:t>
            </a:r>
          </a:p>
          <a:p>
            <a:endParaRPr lang="en-GB" dirty="0"/>
          </a:p>
          <a:p>
            <a:r>
              <a:rPr lang="en-GB" dirty="0"/>
              <a:t>…was given permission to rule</a:t>
            </a:r>
          </a:p>
          <a:p>
            <a:endParaRPr lang="en-GB" dirty="0"/>
          </a:p>
          <a:p>
            <a:r>
              <a:rPr lang="en-GB" dirty="0"/>
              <a:t>… to take charge of the society for a limited period</a:t>
            </a:r>
          </a:p>
          <a:p>
            <a:endParaRPr lang="en-GB" dirty="0"/>
          </a:p>
          <a:p>
            <a:r>
              <a:rPr lang="en-GB" dirty="0"/>
              <a:t>his period in charge was one of misrule, of subversive freedom and </a:t>
            </a:r>
            <a:r>
              <a:rPr lang="en-GB" dirty="0" err="1"/>
              <a:t>topsy-turvyness</a:t>
            </a:r>
            <a:r>
              <a:rPr lang="en-GB" dirty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6957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Relief theory</a:t>
            </a:r>
          </a:p>
        </p:txBody>
      </p:sp>
      <p:pic>
        <p:nvPicPr>
          <p:cNvPr id="4" name="Picture 2" descr="https://encrypted-tbn3.gstatic.com/images?q=tbn:ANd9GcRKSkw8y9Tu12mYXMA7VC2V18tdsa-qL6A5nn0XaKDaUNB7XplRwQ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144" y="1636698"/>
            <a:ext cx="5176920" cy="387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254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Superiority theory</a:t>
            </a:r>
          </a:p>
        </p:txBody>
      </p:sp>
      <p:pic>
        <p:nvPicPr>
          <p:cNvPr id="4" name="Picture 2" descr="Charlie Chaplin and Charles Inslee in Wor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538" y="1506413"/>
            <a:ext cx="5663681" cy="4191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189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Incongruity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AutoShape 2" descr="Image result for mismatch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8" name="Picture 4" descr="Image result for mismat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493" y="1934171"/>
            <a:ext cx="2512940" cy="3925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31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What’s so funny?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Whiz. </a:t>
            </a:r>
            <a:r>
              <a:rPr lang="en-GB" dirty="0" err="1"/>
              <a:t>Wangers</a:t>
            </a:r>
            <a:r>
              <a:rPr lang="en-GB" dirty="0"/>
              <a:t>. Sick beats. Tasty birds. Rum n’ Ribena. </a:t>
            </a:r>
            <a:r>
              <a:rPr lang="en-GB" dirty="0" err="1"/>
              <a:t>Benilyn</a:t>
            </a:r>
            <a:r>
              <a:rPr lang="en-GB" dirty="0"/>
              <a:t> ‘n’ brandy…. Birds are going bats for it. Banging it back. Then, right. Then. Right. Then.  (</a:t>
            </a:r>
            <a:r>
              <a:rPr lang="en-GB" i="1" dirty="0"/>
              <a:t>He cracks up</a:t>
            </a:r>
            <a:r>
              <a:rPr lang="en-GB" dirty="0"/>
              <a:t>.) Then. Right. Then. (</a:t>
            </a:r>
            <a:r>
              <a:rPr lang="en-GB" i="1" dirty="0"/>
              <a:t>Laughs</a:t>
            </a:r>
            <a:r>
              <a:rPr lang="en-GB" dirty="0"/>
              <a:t>) Then. Right. Rooster. Right.  (Cracks up.  He says it.  He’s laughing so hard, you can’t understand it.)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3583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What’s so funny?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GINGER:  So what’s your Red Indian spirit name then, Lee?</a:t>
            </a:r>
          </a:p>
          <a:p>
            <a:pPr marL="0" indent="0">
              <a:buNone/>
            </a:pPr>
            <a:r>
              <a:rPr lang="en-GB" dirty="0"/>
              <a:t>JOHNNY:  “Burns his Smurfs”</a:t>
            </a:r>
          </a:p>
          <a:p>
            <a:pPr marL="0" indent="0">
              <a:buNone/>
            </a:pPr>
            <a:r>
              <a:rPr lang="en-GB" dirty="0"/>
              <a:t>GINGER:  “Flies to Australia and Comes Straight Back.”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2373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What’s so funny?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TANYA:  They should put him in the town square.  Next to King Arthur.</a:t>
            </a:r>
          </a:p>
          <a:p>
            <a:pPr marL="0" indent="0">
              <a:buNone/>
            </a:pPr>
            <a:r>
              <a:rPr lang="en-GB" dirty="0"/>
              <a:t>PEA:  His arm round King Arthur and a fucking great </a:t>
            </a:r>
            <a:r>
              <a:rPr lang="en-GB" dirty="0" err="1"/>
              <a:t>spliff</a:t>
            </a:r>
            <a:r>
              <a:rPr lang="en-GB" dirty="0"/>
              <a:t> on the go.</a:t>
            </a:r>
          </a:p>
          <a:p>
            <a:pPr marL="0" indent="0">
              <a:buNone/>
            </a:pPr>
            <a:r>
              <a:rPr lang="en-GB" dirty="0"/>
              <a:t>LEE:  “Johnny Byron.  Wiltshire’s Biggest </a:t>
            </a:r>
            <a:r>
              <a:rPr lang="en-GB" dirty="0" err="1"/>
              <a:t>Bullshitter</a:t>
            </a:r>
            <a:r>
              <a:rPr lang="en-GB" dirty="0"/>
              <a:t>.”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8811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Comedic Language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Hyperbole (exaggeration)</a:t>
            </a:r>
          </a:p>
          <a:p>
            <a:r>
              <a:rPr lang="en-GB" dirty="0"/>
              <a:t>Litotes (understatement)</a:t>
            </a:r>
          </a:p>
          <a:p>
            <a:r>
              <a:rPr lang="en-GB" dirty="0"/>
              <a:t>Incongruous juxtapositions (things put together that don’t naturally go together)</a:t>
            </a:r>
          </a:p>
          <a:p>
            <a:r>
              <a:rPr lang="en-GB" dirty="0"/>
              <a:t>Paronomasia (puns or word play)</a:t>
            </a:r>
          </a:p>
          <a:p>
            <a:r>
              <a:rPr lang="en-GB" dirty="0"/>
              <a:t>Parody of other styles </a:t>
            </a:r>
          </a:p>
          <a:p>
            <a:r>
              <a:rPr lang="en-GB" dirty="0"/>
              <a:t>Allusion to other texts</a:t>
            </a:r>
          </a:p>
          <a:p>
            <a:r>
              <a:rPr lang="en-GB" dirty="0"/>
              <a:t>Repetition</a:t>
            </a:r>
          </a:p>
          <a:p>
            <a:r>
              <a:rPr lang="en-GB" dirty="0"/>
              <a:t>Euphemism</a:t>
            </a:r>
          </a:p>
        </p:txBody>
      </p:sp>
    </p:spTree>
    <p:extLst>
      <p:ext uri="{BB962C8B-B14F-4D97-AF65-F5344CB8AC3E}">
        <p14:creationId xmlns:p14="http://schemas.microsoft.com/office/powerpoint/2010/main" val="238112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Comedic Language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b="1" dirty="0"/>
              <a:t>Incongruous juxtaposition</a:t>
            </a:r>
            <a:r>
              <a:rPr lang="en-GB" dirty="0"/>
              <a:t>:  “</a:t>
            </a:r>
            <a:r>
              <a:rPr lang="en-GB" dirty="0" err="1"/>
              <a:t>foldy</a:t>
            </a:r>
            <a:r>
              <a:rPr lang="en-GB" dirty="0"/>
              <a:t> chairs” and “go </a:t>
            </a:r>
            <a:r>
              <a:rPr lang="en-GB" dirty="0" err="1"/>
              <a:t>beserk</a:t>
            </a:r>
            <a:r>
              <a:rPr lang="en-GB" dirty="0"/>
              <a:t>” – (the practical juxtaposed with an extreme emotion that suggests a lack of control)</a:t>
            </a:r>
          </a:p>
          <a:p>
            <a:r>
              <a:rPr lang="en-GB" b="1" dirty="0"/>
              <a:t>Allusion</a:t>
            </a:r>
            <a:r>
              <a:rPr lang="en-GB" dirty="0"/>
              <a:t> to Greek myth etc.  “snakes on their neck” – incongruity of all encompassing Greek myth with the villagers in the hall</a:t>
            </a:r>
          </a:p>
          <a:p>
            <a:r>
              <a:rPr lang="en-GB" b="1" dirty="0"/>
              <a:t>Hyperbole</a:t>
            </a:r>
            <a:r>
              <a:rPr lang="en-GB" dirty="0"/>
              <a:t>:  “weeping with rage.  Tearing their hair out.” followed by </a:t>
            </a:r>
            <a:r>
              <a:rPr lang="en-GB" b="1" dirty="0"/>
              <a:t>litotes</a:t>
            </a:r>
            <a:r>
              <a:rPr lang="en-GB" dirty="0"/>
              <a:t> “Everyone gets very red in the face”</a:t>
            </a:r>
          </a:p>
          <a:p>
            <a:r>
              <a:rPr lang="en-GB" b="1" dirty="0"/>
              <a:t>Incongruous juxtaposition</a:t>
            </a:r>
            <a:r>
              <a:rPr lang="en-GB" dirty="0"/>
              <a:t>:  “I swear to Christ I was shagging her…” (the sacred and the profane)</a:t>
            </a:r>
          </a:p>
          <a:p>
            <a:r>
              <a:rPr lang="en-GB" b="1" dirty="0"/>
              <a:t>Repetition</a:t>
            </a:r>
            <a:r>
              <a:rPr lang="en-GB" dirty="0"/>
              <a:t>:  “I painted her house”, “skirting boards seeing to” “sixteen coats” “those </a:t>
            </a:r>
            <a:r>
              <a:rPr lang="en-GB" dirty="0" err="1"/>
              <a:t>houses’ll</a:t>
            </a:r>
            <a:r>
              <a:rPr lang="en-GB" dirty="0"/>
              <a:t> need painting” “red in the face”, “red in the face” “lot redder in the face” – delayed resolution </a:t>
            </a:r>
          </a:p>
          <a:p>
            <a:r>
              <a:rPr lang="en-GB" b="1" dirty="0"/>
              <a:t>Euphemisms</a:t>
            </a:r>
            <a:r>
              <a:rPr lang="en-GB" dirty="0"/>
              <a:t>:  “seeing to” “sixteen coats” contrasts with the overtly taboo language that Johnny usually uses.</a:t>
            </a:r>
          </a:p>
          <a:p>
            <a:r>
              <a:rPr lang="en-GB" b="1" dirty="0"/>
              <a:t>Parody</a:t>
            </a:r>
            <a:r>
              <a:rPr lang="en-GB" dirty="0"/>
              <a:t> of Kelly </a:t>
            </a:r>
            <a:r>
              <a:rPr lang="en-GB" dirty="0" err="1"/>
              <a:t>Wetherley</a:t>
            </a:r>
            <a:r>
              <a:rPr lang="en-GB" dirty="0"/>
              <a:t> in the use of the direct speech:  “Johnny Byron is a filthy menace.  Johnny Byron is a disgrace to </a:t>
            </a:r>
            <a:r>
              <a:rPr lang="en-GB" dirty="0" err="1"/>
              <a:t>Flintock</a:t>
            </a:r>
            <a:r>
              <a:rPr lang="en-GB"/>
              <a:t>.”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357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Comedic language….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Language turned on its head.  </a:t>
            </a:r>
          </a:p>
          <a:p>
            <a:endParaRPr lang="en-GB" dirty="0"/>
          </a:p>
          <a:p>
            <a:r>
              <a:rPr lang="en-GB" dirty="0"/>
              <a:t>Used subversively to disorientate us:  we laugh at Johnny’s adultery, we laugh at the villagers’ anger.</a:t>
            </a:r>
          </a:p>
          <a:p>
            <a:endParaRPr lang="en-GB" dirty="0"/>
          </a:p>
          <a:p>
            <a:r>
              <a:rPr lang="en-GB" dirty="0"/>
              <a:t>“Giddy language” according to </a:t>
            </a:r>
            <a:r>
              <a:rPr lang="en-GB" dirty="0" err="1"/>
              <a:t>Keirnan</a:t>
            </a:r>
            <a:r>
              <a:rPr lang="en-GB" dirty="0"/>
              <a:t> Ryan:    “the dialogue is free to dance, however dark and painful the realities that lie beneath it.”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891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Green 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 descr="image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01037" y="1324973"/>
            <a:ext cx="7198877" cy="485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2132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Your Task: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You are responsible for one page (allocated to you)</a:t>
            </a:r>
          </a:p>
          <a:p>
            <a:pPr marL="0" indent="0">
              <a:buNone/>
            </a:pPr>
            <a:r>
              <a:rPr lang="en-GB" dirty="0"/>
              <a:t>You should identify the central quote on your page, analysing it from a </a:t>
            </a:r>
          </a:p>
          <a:p>
            <a:r>
              <a:rPr lang="en-GB" dirty="0"/>
              <a:t>Stylistic perspective</a:t>
            </a:r>
          </a:p>
          <a:p>
            <a:r>
              <a:rPr lang="en-GB" dirty="0"/>
              <a:t>Dramatic perspective</a:t>
            </a:r>
          </a:p>
          <a:p>
            <a:r>
              <a:rPr lang="en-GB" dirty="0"/>
              <a:t>In terms of your contextual knowledge about comedic conventions and language</a:t>
            </a:r>
          </a:p>
          <a:p>
            <a:r>
              <a:rPr lang="en-GB" dirty="0"/>
              <a:t>Its relevance to the play as a whole. (thematic focus)</a:t>
            </a:r>
          </a:p>
        </p:txBody>
      </p:sp>
    </p:spTree>
    <p:extLst>
      <p:ext uri="{BB962C8B-B14F-4D97-AF65-F5344CB8AC3E}">
        <p14:creationId xmlns:p14="http://schemas.microsoft.com/office/powerpoint/2010/main" val="3013858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3809" y="1884480"/>
            <a:ext cx="9579194" cy="422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540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http://image.slidesharecdn.com/thegreenworld-extendedversion-121026034411-phpapp01/95/slide-3-638.jpg?1351241121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554" y="1690688"/>
            <a:ext cx="8744505" cy="4470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066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dirty="0" err="1"/>
              <a:t>Carnivalesque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887" y="1881981"/>
            <a:ext cx="3324225" cy="4238625"/>
          </a:xfrm>
        </p:spPr>
      </p:pic>
      <p:pic>
        <p:nvPicPr>
          <p:cNvPr id="4" name="Content Placeholder 3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51214" y="1483797"/>
            <a:ext cx="6381998" cy="486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11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dirty="0" err="1"/>
              <a:t>Carnivalesque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93" b="6212"/>
          <a:stretch/>
        </p:blipFill>
        <p:spPr>
          <a:xfrm>
            <a:off x="3852909" y="1813221"/>
            <a:ext cx="4731798" cy="4662954"/>
          </a:xfrm>
        </p:spPr>
      </p:pic>
    </p:spTree>
    <p:extLst>
      <p:ext uri="{BB962C8B-B14F-4D97-AF65-F5344CB8AC3E}">
        <p14:creationId xmlns:p14="http://schemas.microsoft.com/office/powerpoint/2010/main" val="1807551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dirty="0" err="1"/>
              <a:t>Carnivalesque</a:t>
            </a:r>
            <a:r>
              <a:rPr lang="en-GB" dirty="0"/>
              <a:t>….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brings unlikely people together, encouraging interaction</a:t>
            </a:r>
          </a:p>
          <a:p>
            <a:endParaRPr lang="en-US" dirty="0"/>
          </a:p>
          <a:p>
            <a:r>
              <a:rPr lang="en-US" dirty="0"/>
              <a:t>welcomes usually unacceptable behavior </a:t>
            </a:r>
          </a:p>
          <a:p>
            <a:endParaRPr lang="en-US" dirty="0"/>
          </a:p>
          <a:p>
            <a:r>
              <a:rPr lang="en-US" dirty="0"/>
              <a:t>The freedom allows everything that may normally be separated to reunite </a:t>
            </a:r>
          </a:p>
          <a:p>
            <a:endParaRPr lang="en-GB" dirty="0"/>
          </a:p>
          <a:p>
            <a:r>
              <a:rPr lang="en-US" dirty="0"/>
              <a:t>Allows normally unacceptable events to occur without the need for punishment.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3370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Lord of Misrule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992" y="1825625"/>
            <a:ext cx="2864016" cy="4351338"/>
          </a:xfrm>
        </p:spPr>
      </p:pic>
    </p:spTree>
    <p:extLst>
      <p:ext uri="{BB962C8B-B14F-4D97-AF65-F5344CB8AC3E}">
        <p14:creationId xmlns:p14="http://schemas.microsoft.com/office/powerpoint/2010/main" val="2764224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Lord of Misrule</a:t>
            </a:r>
          </a:p>
        </p:txBody>
      </p:sp>
      <p:pic>
        <p:nvPicPr>
          <p:cNvPr id="4" name="Content Placeholder 3" descr="http://4.bp.blogspot.com/-UUgTr6qXeDk/UqlMl8GrXSI/AAAAAAAAMJ4/Dv_votzxxEU/s1600/misrule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2420144"/>
            <a:ext cx="4762500" cy="3162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711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617</Words>
  <Application>Microsoft Office PowerPoint</Application>
  <PresentationFormat>Widescreen</PresentationFormat>
  <Paragraphs>70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Jerusalem</vt:lpstr>
      <vt:lpstr>The Green World</vt:lpstr>
      <vt:lpstr>PowerPoint Presentation</vt:lpstr>
      <vt:lpstr>PowerPoint Presentation</vt:lpstr>
      <vt:lpstr>The Carnivalesque</vt:lpstr>
      <vt:lpstr>The Carnivalesque</vt:lpstr>
      <vt:lpstr>The Carnivalesque…. </vt:lpstr>
      <vt:lpstr>The Lord of Misrule</vt:lpstr>
      <vt:lpstr>The Lord of Misrule</vt:lpstr>
      <vt:lpstr>Lord of Misrule …</vt:lpstr>
      <vt:lpstr>Relief theory</vt:lpstr>
      <vt:lpstr>Superiority theory</vt:lpstr>
      <vt:lpstr>Incongruity Theory</vt:lpstr>
      <vt:lpstr>What’s so funny?  </vt:lpstr>
      <vt:lpstr>What’s so funny?</vt:lpstr>
      <vt:lpstr>What’s so funny?</vt:lpstr>
      <vt:lpstr>Comedic Language Features</vt:lpstr>
      <vt:lpstr>Comedic Language Features</vt:lpstr>
      <vt:lpstr>Comedic language….</vt:lpstr>
      <vt:lpstr>Your Task: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Kinder</dc:creator>
  <cp:lastModifiedBy>David Kinder</cp:lastModifiedBy>
  <cp:revision>5</cp:revision>
  <dcterms:created xsi:type="dcterms:W3CDTF">2016-10-10T09:26:58Z</dcterms:created>
  <dcterms:modified xsi:type="dcterms:W3CDTF">2016-10-10T10:43:58Z</dcterms:modified>
</cp:coreProperties>
</file>