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5" r:id="rId10"/>
    <p:sldId id="263" r:id="rId11"/>
    <p:sldId id="267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75048E-BED0-44F1-B676-A9D19A771786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25BB36-0D66-49F5-B2A5-F25DA433EA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16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Aims and objectives.</a:t>
            </a:r>
            <a:r>
              <a:rPr lang="en-GB" baseline="0" dirty="0"/>
              <a:t>  Introduction:  overview of the </a:t>
            </a:r>
            <a:r>
              <a:rPr lang="en-GB" baseline="0" dirty="0" err="1"/>
              <a:t>Aos</a:t>
            </a:r>
            <a:r>
              <a:rPr lang="en-GB" baseline="0" dirty="0"/>
              <a:t>; tackling the question of the way in which this text adheres to or subverts the comic or tragic genre, applying our findings to the text, and completing a piece of work responding to either pp 6-7 or p 17. 5 mins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5BB36-0D66-49F5-B2A5-F25DA433EA5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9315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pairs to repeat with tragedy – plotting an event against each stage of the Greek tragedy.  Does it fit more neatly?  Could you repeat this with any structural overview?  Discuss.  20 mins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5BB36-0D66-49F5-B2A5-F25DA433EA5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2242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do we deduce about the employment of the Shakespearean comedic structure?  What do we deduce about the relevance of the Greek tragedy stages? </a:t>
            </a:r>
            <a:r>
              <a:rPr lang="en-GB" dirty="0"/>
              <a:t>On a continuum:  where does </a:t>
            </a:r>
            <a:r>
              <a:rPr lang="en-GB" i="1" dirty="0"/>
              <a:t>Jerusalem</a:t>
            </a:r>
            <a:r>
              <a:rPr lang="en-GB" dirty="0"/>
              <a:t> sit?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If time, run a debate.  20</a:t>
            </a:r>
            <a:r>
              <a:rPr lang="en-GB" baseline="0" dirty="0"/>
              <a:t> mins.  Read on to p 30. 20 mins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5BB36-0D66-49F5-B2A5-F25DA433EA5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5628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do we deduce about the employment of the Shakespearean comedic structure?  What do we deduce about the relevance of the Greek tragedy stages? </a:t>
            </a:r>
            <a:r>
              <a:rPr lang="en-GB" dirty="0"/>
              <a:t>On a continuum:  where does </a:t>
            </a:r>
            <a:r>
              <a:rPr lang="en-GB" i="1" dirty="0"/>
              <a:t>Jerusalem</a:t>
            </a:r>
            <a:r>
              <a:rPr lang="en-GB" dirty="0"/>
              <a:t> sit?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5BB36-0D66-49F5-B2A5-F25DA433EA5D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6401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Given 10 minutes to respond.  Pulling</a:t>
            </a:r>
            <a:r>
              <a:rPr lang="en-GB" baseline="0" dirty="0"/>
              <a:t> together dramatic, stylistic, discourse, context….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5BB36-0D66-49F5-B2A5-F25DA433EA5D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340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Students to summarise each</a:t>
            </a:r>
            <a:r>
              <a:rPr lang="en-GB" baseline="0" dirty="0"/>
              <a:t> AO to one word.  Note the weightings.  5 mins  </a:t>
            </a:r>
            <a:r>
              <a:rPr lang="en-GB" dirty="0"/>
              <a:t>The language of poetry and plays (02) Closed text 64 marks Written paper: 2 hours 32% of total A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5BB36-0D66-49F5-B2A5-F25DA433EA5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306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 pairs:  to decide which of these fits into which</a:t>
            </a:r>
            <a:r>
              <a:rPr lang="en-GB" baseline="0" dirty="0"/>
              <a:t> AO – these are taken from the specification (Content and Learners should be able to).  Compare to following slides. 10 mins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5BB36-0D66-49F5-B2A5-F25DA433EA5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204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5BB36-0D66-49F5-B2A5-F25DA433EA5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63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5BB36-0D66-49F5-B2A5-F25DA433EA5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466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5BB36-0D66-49F5-B2A5-F25DA433EA5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954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Hand out Shakespearean comedy structure cards.  They need to find their pair:  a match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the ingredient from Jerusalem. 10 mins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5BB36-0D66-49F5-B2A5-F25DA433EA5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5633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 students are given various events from Jerusalem.  The pairs should attempt to find each other.  Discuss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connections.  Discuss whether anyone is missing a pair, and why that might be.  If they have found a pair find the two connections between them, and find one more example.  If they haven’t found a pair, try and find an example from the text, or a reason why there might not be one. 20 mins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5BB36-0D66-49F5-B2A5-F25DA433EA5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6535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Discussion about what</a:t>
            </a:r>
            <a:r>
              <a:rPr lang="en-GB" baseline="0" dirty="0"/>
              <a:t> has happened in terms of the comedic structure.  Where does the festival come in the play?  Where does the reconciliation appear?  What has Butterworth done? 5 mins  Lead to the idea that perhaps it is a tragedy?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5BB36-0D66-49F5-B2A5-F25DA433EA5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51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B4A3-3735-4AD7-AF8C-018684E2A926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B88B-CF1C-41A4-9DAC-76F79FD362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100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B4A3-3735-4AD7-AF8C-018684E2A926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B88B-CF1C-41A4-9DAC-76F79FD362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041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B4A3-3735-4AD7-AF8C-018684E2A926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B88B-CF1C-41A4-9DAC-76F79FD362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22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B4A3-3735-4AD7-AF8C-018684E2A926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B88B-CF1C-41A4-9DAC-76F79FD362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348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B4A3-3735-4AD7-AF8C-018684E2A926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B88B-CF1C-41A4-9DAC-76F79FD362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60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B4A3-3735-4AD7-AF8C-018684E2A926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B88B-CF1C-41A4-9DAC-76F79FD362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977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B4A3-3735-4AD7-AF8C-018684E2A926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B88B-CF1C-41A4-9DAC-76F79FD362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493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B4A3-3735-4AD7-AF8C-018684E2A926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B88B-CF1C-41A4-9DAC-76F79FD362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23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B4A3-3735-4AD7-AF8C-018684E2A926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B88B-CF1C-41A4-9DAC-76F79FD362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460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B4A3-3735-4AD7-AF8C-018684E2A926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B88B-CF1C-41A4-9DAC-76F79FD362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378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B4A3-3735-4AD7-AF8C-018684E2A926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B88B-CF1C-41A4-9DAC-76F79FD362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288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4B4A3-3735-4AD7-AF8C-018684E2A926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1B88B-CF1C-41A4-9DAC-76F79FD362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577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... genres, and add a few more for good measure (he was limited to just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6925" y="3127692"/>
            <a:ext cx="5285232" cy="36210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Exam and Genre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Assessment Objectives.</a:t>
            </a:r>
          </a:p>
        </p:txBody>
      </p:sp>
    </p:spTree>
    <p:extLst>
      <p:ext uri="{BB962C8B-B14F-4D97-AF65-F5344CB8AC3E}">
        <p14:creationId xmlns:p14="http://schemas.microsoft.com/office/powerpoint/2010/main" val="4026827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Aristotle (384-322 BC) provided a structure for the genre of tragedy</a:t>
            </a:r>
            <a:b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3477260" algn="l"/>
              </a:tabLs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each stage, work in a pair to </a:t>
            </a: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 a quote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illustrate it.  Include the page reference.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3477260" algn="l"/>
              </a:tabLs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the start, there are clues that all will not be well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3477260" algn="l"/>
              </a:tabLs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hero starts at a high position of happiness, prosperity and success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3477260" algn="l"/>
              </a:tabLs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hero, due to some tragic flaw in his nature, begins to fall and reaches a moment of extreme suffering (“</a:t>
            </a: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pathos”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3477260" algn="l"/>
              </a:tabLs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results in “</a:t>
            </a:r>
            <a:r>
              <a:rPr lang="en-GB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anagnorisis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”, where the hero begins to understand and realise his mistakes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3477260" algn="l"/>
              </a:tabLs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is a cleansing of the old order; the hero dies and another one prepares to take over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3477260" algn="l"/>
              </a:tabLs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 the hero’s suffering and death, the audience experiences “</a:t>
            </a: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catharsis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– a kind of purification.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5549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Comedy or tragedy?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Decide in pairs whether this text sits more neatly in comedy or tragedy</a:t>
            </a:r>
          </a:p>
          <a:p>
            <a:r>
              <a:rPr lang="en-GB" dirty="0"/>
              <a:t>Select the single event that proves that </a:t>
            </a:r>
            <a:r>
              <a:rPr lang="en-GB" i="1" dirty="0"/>
              <a:t>Jerusalem</a:t>
            </a:r>
            <a:r>
              <a:rPr lang="en-GB" dirty="0"/>
              <a:t> is adhering to either the comic sub-genre.  </a:t>
            </a:r>
          </a:p>
          <a:p>
            <a:r>
              <a:rPr lang="en-GB" dirty="0"/>
              <a:t>Select one event/quote to prove that it is adhering to the tragic sub-genre.  </a:t>
            </a:r>
          </a:p>
        </p:txBody>
      </p:sp>
    </p:spTree>
    <p:extLst>
      <p:ext uri="{BB962C8B-B14F-4D97-AF65-F5344CB8AC3E}">
        <p14:creationId xmlns:p14="http://schemas.microsoft.com/office/powerpoint/2010/main" val="3368280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Comedy or tragedy?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Comedy is not the opposite of tragedy but the same, viewed from a different perspective. 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1925" y="2589667"/>
            <a:ext cx="3675355" cy="3341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326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Return to pp6-7 OR to pp 16-17 (from Just a tick mate, to the bottom of p 17)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Explore how Butterworth presents power in this extract.</a:t>
            </a:r>
          </a:p>
          <a:p>
            <a:endParaRPr lang="en-GB" dirty="0"/>
          </a:p>
          <a:p>
            <a:r>
              <a:rPr lang="en-GB" dirty="0"/>
              <a:t>You should consider Butterworth’s use of dramatic and stylistic techniques and the relationship of the extract to the rest of the play.</a:t>
            </a:r>
          </a:p>
          <a:p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Remember:  writing – meaning – context.</a:t>
            </a:r>
          </a:p>
        </p:txBody>
      </p:sp>
    </p:spTree>
    <p:extLst>
      <p:ext uri="{BB962C8B-B14F-4D97-AF65-F5344CB8AC3E}">
        <p14:creationId xmlns:p14="http://schemas.microsoft.com/office/powerpoint/2010/main" val="1401186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AO1 Apply concepts and methods from integrated linguistic and literary study as appropriate, using associated terminology and coherent written expression. 9% </a:t>
            </a:r>
          </a:p>
          <a:p>
            <a:r>
              <a:rPr lang="en-GB" dirty="0"/>
              <a:t>AO2 Analyse ways in which meanings are shaped in texts. </a:t>
            </a:r>
            <a:r>
              <a:rPr lang="en-GB" dirty="0">
                <a:solidFill>
                  <a:srgbClr val="FF0000"/>
                </a:solidFill>
              </a:rPr>
              <a:t>12% </a:t>
            </a:r>
          </a:p>
          <a:p>
            <a:r>
              <a:rPr lang="en-GB" dirty="0"/>
              <a:t>AO3 Demonstrate understanding of the significance and influence of the contexts in which texts are produced and received. 8.5%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007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Plays: dramatic and stylistic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• Use linguistic and stylistic approaches and an understanding of dramatic techniques to develop an analysis of the text</a:t>
            </a:r>
          </a:p>
          <a:p>
            <a:pPr marL="0" indent="0">
              <a:buNone/>
            </a:pPr>
            <a:r>
              <a:rPr lang="en-GB" dirty="0"/>
              <a:t>• analyse aspects of the text foregrounded through the use of repetition, pattern-making, pattern breaking and deviation </a:t>
            </a:r>
          </a:p>
          <a:p>
            <a:pPr marL="0" indent="0">
              <a:buNone/>
            </a:pPr>
            <a:r>
              <a:rPr lang="en-GB" dirty="0"/>
              <a:t>• explore dramatic techniques such as on-stage and off-stage action, paralinguistic features (gesture/ manner of speech/facial expressions), soliloquy, asides and dramatic irony </a:t>
            </a:r>
          </a:p>
          <a:p>
            <a:pPr marL="0" indent="0">
              <a:buNone/>
            </a:pPr>
            <a:r>
              <a:rPr lang="en-GB" dirty="0"/>
              <a:t>• Apply relevant methods for text analysis, drawing on linguistic and literary fields.</a:t>
            </a:r>
          </a:p>
          <a:p>
            <a:pPr marL="0" indent="0">
              <a:buNone/>
            </a:pPr>
            <a:r>
              <a:rPr lang="en-GB" dirty="0"/>
              <a:t> • Explore contexts and connections between the scene and the play as a whole, as well as literary and generic contexts. </a:t>
            </a:r>
          </a:p>
          <a:p>
            <a:r>
              <a:rPr lang="en-GB" dirty="0"/>
              <a:t>consider the significance of relevant dramatic or other contexts </a:t>
            </a:r>
          </a:p>
          <a:p>
            <a:pPr marL="0" indent="0">
              <a:buNone/>
            </a:pPr>
            <a:r>
              <a:rPr lang="en-GB" dirty="0"/>
              <a:t>• make accurate references to texts.</a:t>
            </a:r>
          </a:p>
          <a:p>
            <a:pPr marL="0" indent="0">
              <a:buNone/>
            </a:pPr>
            <a:r>
              <a:rPr lang="en-GB" dirty="0"/>
              <a:t>• identify and describe how meanings and effects are created and conveyed through language </a:t>
            </a:r>
          </a:p>
          <a:p>
            <a:pPr marL="0" indent="0">
              <a:buNone/>
            </a:pPr>
            <a:r>
              <a:rPr lang="en-GB" dirty="0"/>
              <a:t>• use English and terminology appropriately and coherently </a:t>
            </a:r>
          </a:p>
        </p:txBody>
      </p:sp>
    </p:spTree>
    <p:extLst>
      <p:ext uri="{BB962C8B-B14F-4D97-AF65-F5344CB8AC3E}">
        <p14:creationId xmlns:p14="http://schemas.microsoft.com/office/powerpoint/2010/main" val="500991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AO1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Use linguistic and stylistic approaches and an understanding of dramatic techniques to develop an analysis of the text </a:t>
            </a:r>
          </a:p>
          <a:p>
            <a:r>
              <a:rPr lang="en-GB" dirty="0"/>
              <a:t>use English and terminology appropriately and coherently </a:t>
            </a:r>
          </a:p>
          <a:p>
            <a:r>
              <a:rPr lang="en-GB" dirty="0"/>
              <a:t>explore dramatic techniques such as on-stage and off-stage action, paralinguistic features (gesture/ manner of speech/facial expressions), soliloquy, asides and dramatic irony </a:t>
            </a:r>
          </a:p>
          <a:p>
            <a:r>
              <a:rPr lang="en-GB" dirty="0"/>
              <a:t>Apply relevant methods for text analysis, drawing on linguistic and literary fields.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6223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A02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analyse aspects of the text foregrounded through the use of repetition, pattern-making, pattern breaking and deviation </a:t>
            </a:r>
          </a:p>
          <a:p>
            <a:r>
              <a:rPr lang="en-GB" dirty="0"/>
              <a:t>make accurate references to texts. </a:t>
            </a:r>
          </a:p>
          <a:p>
            <a:pPr marL="0" indent="0">
              <a:buNone/>
            </a:pPr>
            <a:r>
              <a:rPr lang="en-GB" dirty="0"/>
              <a:t>• identify and describe how meanings and effects are created and conveyed through language</a:t>
            </a:r>
          </a:p>
        </p:txBody>
      </p:sp>
    </p:spTree>
    <p:extLst>
      <p:ext uri="{BB962C8B-B14F-4D97-AF65-F5344CB8AC3E}">
        <p14:creationId xmlns:p14="http://schemas.microsoft.com/office/powerpoint/2010/main" val="1574734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AO3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Explore contexts and connections between the scene and the play as a whole, as well as literary and generic contexts. </a:t>
            </a:r>
          </a:p>
          <a:p>
            <a:endParaRPr lang="en-GB" dirty="0"/>
          </a:p>
          <a:p>
            <a:r>
              <a:rPr lang="en-GB" dirty="0"/>
              <a:t>consider the significance of relevant dramatic or other contexts</a:t>
            </a:r>
          </a:p>
        </p:txBody>
      </p:sp>
    </p:spTree>
    <p:extLst>
      <p:ext uri="{BB962C8B-B14F-4D97-AF65-F5344CB8AC3E}">
        <p14:creationId xmlns:p14="http://schemas.microsoft.com/office/powerpoint/2010/main" val="2187591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Ingredients of a Shakespearean comedy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GB" dirty="0"/>
              <a:t>A celebration</a:t>
            </a:r>
          </a:p>
          <a:p>
            <a:r>
              <a:rPr lang="en-GB" dirty="0"/>
              <a:t>An argument or misunderstanding</a:t>
            </a:r>
          </a:p>
          <a:p>
            <a:r>
              <a:rPr lang="en-GB" dirty="0"/>
              <a:t>A new arrival</a:t>
            </a:r>
          </a:p>
          <a:p>
            <a:r>
              <a:rPr lang="en-GB" dirty="0"/>
              <a:t>Legal order or decree from someone in authority</a:t>
            </a:r>
          </a:p>
          <a:p>
            <a:r>
              <a:rPr lang="en-GB" dirty="0"/>
              <a:t>Character (villainous) is punished or expelled</a:t>
            </a:r>
          </a:p>
          <a:p>
            <a:r>
              <a:rPr lang="en-GB" dirty="0"/>
              <a:t>A journey to another space</a:t>
            </a:r>
          </a:p>
          <a:p>
            <a:r>
              <a:rPr lang="en-GB" dirty="0"/>
              <a:t>A muddle/disguise adopted/malicious trick exacted</a:t>
            </a:r>
          </a:p>
          <a:p>
            <a:r>
              <a:rPr lang="en-GB" dirty="0"/>
              <a:t>Thwarted love</a:t>
            </a:r>
          </a:p>
          <a:p>
            <a:r>
              <a:rPr lang="en-GB" dirty="0"/>
              <a:t>Muddle/misunderstanding sorted/disguise thrown off</a:t>
            </a:r>
          </a:p>
          <a:p>
            <a:r>
              <a:rPr lang="en-GB" dirty="0"/>
              <a:t>Journey back</a:t>
            </a:r>
          </a:p>
          <a:p>
            <a:r>
              <a:rPr lang="en-GB" dirty="0"/>
              <a:t>Reconciliation of characters</a:t>
            </a:r>
          </a:p>
          <a:p>
            <a:r>
              <a:rPr lang="en-GB" dirty="0"/>
              <a:t>Festival, carnival, party, marriage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8552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70000" lnSpcReduction="20000"/>
          </a:bodyPr>
          <a:lstStyle/>
          <a:p>
            <a:r>
              <a:rPr lang="en-GB" dirty="0"/>
              <a:t>Serving Notice F-17003 in contravention of the Public Health Act of 1878 (p 7)</a:t>
            </a:r>
          </a:p>
          <a:p>
            <a:r>
              <a:rPr lang="en-GB" dirty="0"/>
              <a:t>A man, PARSONS, in a suit with a reflective jacket and case enters the copse.  (p 6)</a:t>
            </a:r>
          </a:p>
          <a:p>
            <a:r>
              <a:rPr lang="en-GB" dirty="0"/>
              <a:t>You now have just over two hours to submit to the enforcement notice and quit this site or you will be forcibly evicted.  (P 94)</a:t>
            </a:r>
          </a:p>
          <a:p>
            <a:r>
              <a:rPr lang="en-GB" dirty="0"/>
              <a:t>Kids come here.  Half of them are safer here than they are at home.  You got nowhere else to go, come on over […] What do you […] think an English forest is for?  (P 98)</a:t>
            </a:r>
          </a:p>
          <a:p>
            <a:r>
              <a:rPr lang="en-GB" dirty="0"/>
              <a:t>And, you know what they done?  They undone their flies and they pissed on you too.  (P 82)</a:t>
            </a:r>
          </a:p>
          <a:p>
            <a:r>
              <a:rPr lang="en-GB" dirty="0"/>
              <a:t>It’s Lee and Davey.  We’ve come … we’ve come to say sorry.  (P85)</a:t>
            </a:r>
          </a:p>
          <a:p>
            <a:r>
              <a:rPr lang="en-GB" dirty="0"/>
              <a:t>There will be free booze, bangers, draw, whizz and whatnot, for all the minions of my kingdom.  P50</a:t>
            </a:r>
          </a:p>
          <a:p>
            <a:r>
              <a:rPr lang="en-GB" dirty="0"/>
              <a:t>I’m only the May Queen till six o’clock.  After six that’s that.  I’m just Phaedra Cox again.  P 105</a:t>
            </a:r>
          </a:p>
          <a:p>
            <a:r>
              <a:rPr lang="en-GB" dirty="0"/>
              <a:t>The trailer door opens.  PHAEDRA, still dressed as a fairy, comes out.  P 84</a:t>
            </a:r>
          </a:p>
          <a:p>
            <a:r>
              <a:rPr lang="en-GB" dirty="0"/>
              <a:t>We’re not friends.  I’m not your friend.  I’m Johnny Byron.  I’m nobody’s friend.  Is that clear?  You and all these rats.  Just leave me alone.  P 106</a:t>
            </a:r>
          </a:p>
          <a:p>
            <a:r>
              <a:rPr lang="en-GB" dirty="0"/>
              <a:t>Tanya, I’ve listened to the offer.  I respect the offer.  I do not want to eat your peaches.  P72</a:t>
            </a:r>
          </a:p>
          <a:p>
            <a:r>
              <a:rPr lang="en-GB" dirty="0"/>
              <a:t>I </a:t>
            </a:r>
            <a:r>
              <a:rPr lang="en-GB" dirty="0" err="1"/>
              <a:t>ain’t</a:t>
            </a:r>
            <a:r>
              <a:rPr lang="en-GB" dirty="0"/>
              <a:t> going up the fair today.  p46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746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Order…  what has happened in </a:t>
            </a:r>
            <a:r>
              <a:rPr lang="en-GB" i="1" dirty="0"/>
              <a:t>Jerusalem</a:t>
            </a:r>
            <a:r>
              <a:rPr lang="en-GB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Reconciliation of characters</a:t>
            </a:r>
          </a:p>
          <a:p>
            <a:r>
              <a:rPr lang="en-GB" dirty="0"/>
              <a:t>Festival, carnival, party, marriage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5570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1407</Words>
  <Application>Microsoft Office PowerPoint</Application>
  <PresentationFormat>Widescreen</PresentationFormat>
  <Paragraphs>102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The Exam and Genre</vt:lpstr>
      <vt:lpstr>PowerPoint Presentation</vt:lpstr>
      <vt:lpstr>Plays: dramatic and stylistic analysis</vt:lpstr>
      <vt:lpstr>AO1</vt:lpstr>
      <vt:lpstr>A02</vt:lpstr>
      <vt:lpstr>AO3</vt:lpstr>
      <vt:lpstr>Some Ingredients of a Shakespearean comedy</vt:lpstr>
      <vt:lpstr>PowerPoint Presentation</vt:lpstr>
      <vt:lpstr>Order…  what has happened in Jerusalem?</vt:lpstr>
      <vt:lpstr>Aristotle (384-322 BC) provided a structure for the genre of tragedy </vt:lpstr>
      <vt:lpstr>Comedy or tragedy?</vt:lpstr>
      <vt:lpstr>Comedy or tragedy?</vt:lpstr>
      <vt:lpstr>Return to pp6-7 OR to pp 16-17 (from Just a tick mate, to the bottom of p 17)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Kinder</dc:creator>
  <cp:lastModifiedBy>David Kinder</cp:lastModifiedBy>
  <cp:revision>8</cp:revision>
  <cp:lastPrinted>2016-10-03T10:59:21Z</cp:lastPrinted>
  <dcterms:created xsi:type="dcterms:W3CDTF">2016-10-03T09:54:23Z</dcterms:created>
  <dcterms:modified xsi:type="dcterms:W3CDTF">2016-10-03T11:24:32Z</dcterms:modified>
</cp:coreProperties>
</file>