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E98B1-004F-426D-B647-B4C2302A68AB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19623-A94F-41B2-9420-AE822936C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6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Introduction.  Aims and objectives.</a:t>
            </a:r>
            <a:r>
              <a:rPr lang="en-GB" baseline="0" dirty="0"/>
              <a:t>  Revise comedic language features; finish presentations on the end of Act 1; to look at possible essay structures, and at what the examiners expect from an essay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9623-A94F-41B2-9420-AE822936C14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37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Overview</a:t>
            </a:r>
            <a:r>
              <a:rPr lang="en-GB" baseline="0" dirty="0"/>
              <a:t> – flag up the quote from the critic here – useful in an essay for context.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9623-A94F-41B2-9420-AE822936C14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626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Each student is handed a muddled</a:t>
            </a:r>
            <a:r>
              <a:rPr lang="en-GB" baseline="0" dirty="0"/>
              <a:t> essay, and their task is to decide what each paragraph is about:  which are dedicated to dramatic, which to stylistic, and which to context?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9623-A94F-41B2-9420-AE822936C14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508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pairs:</a:t>
            </a:r>
            <a:r>
              <a:rPr lang="en-GB" baseline="0" dirty="0"/>
              <a:t>  decide which one might come first, and which last, and why?  Can they go further than this?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9623-A94F-41B2-9420-AE822936C14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22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Before this slide, hand out the essay in the correct</a:t>
            </a:r>
            <a:r>
              <a:rPr lang="en-GB" baseline="0" dirty="0"/>
              <a:t> order – with comments added.  What observations can they make about the structure of this essay?  What will they apply to their own work?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9623-A94F-41B2-9420-AE822936C14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63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After half term:  character, and then critical reception</a:t>
            </a:r>
            <a:r>
              <a:rPr lang="en-GB" baseline="0" dirty="0"/>
              <a:t> and production.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19623-A94F-41B2-9420-AE822936C14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57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LrHlp4WTDAY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Jerusalem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Week 6:  comedic language revised, essay structure</a:t>
            </a:r>
          </a:p>
        </p:txBody>
      </p:sp>
      <p:pic>
        <p:nvPicPr>
          <p:cNvPr id="4" name="LrHlp4WTDAY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043169" y="4209958"/>
            <a:ext cx="4148831" cy="233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33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Comedic Language snap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each have a feature of comedic language</a:t>
            </a:r>
          </a:p>
          <a:p>
            <a:r>
              <a:rPr lang="en-GB" dirty="0"/>
              <a:t>Call “SNAP” if you hear an example of your feature.</a:t>
            </a:r>
          </a:p>
        </p:txBody>
      </p:sp>
    </p:spTree>
    <p:extLst>
      <p:ext uri="{BB962C8B-B14F-4D97-AF65-F5344CB8AC3E}">
        <p14:creationId xmlns:p14="http://schemas.microsoft.com/office/powerpoint/2010/main" val="44058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Comedic language….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Language turned on its head.  </a:t>
            </a:r>
          </a:p>
          <a:p>
            <a:endParaRPr lang="en-GB" dirty="0"/>
          </a:p>
          <a:p>
            <a:r>
              <a:rPr lang="en-GB" dirty="0"/>
              <a:t>Used subversively to disorientate us:  we laugh at Johnny’s adultery, we laugh at the villagers’ anger.</a:t>
            </a:r>
          </a:p>
          <a:p>
            <a:endParaRPr lang="en-GB" dirty="0"/>
          </a:p>
          <a:p>
            <a:r>
              <a:rPr lang="en-GB" dirty="0"/>
              <a:t>“Giddy language” according to </a:t>
            </a:r>
            <a:r>
              <a:rPr lang="en-GB" dirty="0" err="1"/>
              <a:t>Keirnan</a:t>
            </a:r>
            <a:r>
              <a:rPr lang="en-GB" dirty="0"/>
              <a:t> Ryan:    “the dialogue is free to dance, however dark and painful the realities that lie beneath it.”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19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Presentations</a:t>
            </a:r>
          </a:p>
        </p:txBody>
      </p:sp>
      <p:pic>
        <p:nvPicPr>
          <p:cNvPr id="7" name="Content Placeholder 6" descr="... Byron is a proud non-conformist in &quot;Jerusalem.&quot; Photo by Simon Annand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2751" y="1480729"/>
            <a:ext cx="3165501" cy="4310471"/>
          </a:xfrm>
        </p:spPr>
      </p:pic>
    </p:spTree>
    <p:extLst>
      <p:ext uri="{BB962C8B-B14F-4D97-AF65-F5344CB8AC3E}">
        <p14:creationId xmlns:p14="http://schemas.microsoft.com/office/powerpoint/2010/main" val="1545706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Muddled essay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b="1" dirty="0">
                <a:effectLst/>
              </a:rPr>
              <a:t>Read the paragraphs.  </a:t>
            </a:r>
            <a:endParaRPr lang="en-GB" dirty="0"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effectLst/>
              </a:rPr>
              <a:t>Allocate one of these labels to each paragraph:  (</a:t>
            </a:r>
            <a:r>
              <a:rPr lang="en-GB" b="1" dirty="0" err="1">
                <a:effectLst/>
              </a:rPr>
              <a:t>ie</a:t>
            </a:r>
            <a:r>
              <a:rPr lang="en-GB" b="1" dirty="0">
                <a:effectLst/>
              </a:rPr>
              <a:t>.  What is the focus of each paragraph?)</a:t>
            </a:r>
            <a:endParaRPr lang="en-GB" dirty="0">
              <a:effectLst/>
            </a:endParaRPr>
          </a:p>
          <a:p>
            <a:r>
              <a:rPr lang="en-GB" b="1" i="1" dirty="0">
                <a:effectLst/>
              </a:rPr>
              <a:t>discourse </a:t>
            </a:r>
            <a:endParaRPr lang="en-GB" i="1" dirty="0">
              <a:effectLst/>
            </a:endParaRPr>
          </a:p>
          <a:p>
            <a:r>
              <a:rPr lang="en-GB" b="1" i="1" dirty="0">
                <a:effectLst/>
              </a:rPr>
              <a:t>dramatic features</a:t>
            </a:r>
            <a:endParaRPr lang="en-GB" i="1" dirty="0">
              <a:effectLst/>
            </a:endParaRPr>
          </a:p>
          <a:p>
            <a:r>
              <a:rPr lang="en-GB" b="1" i="1" dirty="0">
                <a:effectLst/>
              </a:rPr>
              <a:t>stylistic analysis</a:t>
            </a:r>
            <a:r>
              <a:rPr lang="en-GB" b="1" dirty="0">
                <a:effectLst/>
              </a:rPr>
              <a:t>:  repetition, deviation, lexical, syntactical, grammatical analysis</a:t>
            </a:r>
          </a:p>
          <a:p>
            <a:r>
              <a:rPr lang="en-GB" b="1" i="1" dirty="0">
                <a:effectLst/>
              </a:rPr>
              <a:t>Figurative language</a:t>
            </a:r>
            <a:r>
              <a:rPr lang="en-GB" b="1" dirty="0">
                <a:effectLst/>
              </a:rPr>
              <a:t>: symbol, motif </a:t>
            </a:r>
            <a:r>
              <a:rPr lang="en-GB" b="1" dirty="0" err="1">
                <a:effectLst/>
              </a:rPr>
              <a:t>etc</a:t>
            </a:r>
            <a:endParaRPr lang="en-GB" dirty="0">
              <a:effectLst/>
            </a:endParaRPr>
          </a:p>
          <a:p>
            <a:r>
              <a:rPr lang="en-GB" b="1" i="1" dirty="0">
                <a:effectLst/>
              </a:rPr>
              <a:t>context </a:t>
            </a:r>
            <a:r>
              <a:rPr lang="en-GB" b="1" dirty="0">
                <a:effectLst/>
              </a:rPr>
              <a:t>(position of the extract in the play; context of the play in the genre; production and critical reception)</a:t>
            </a:r>
            <a:endParaRPr lang="en-GB" dirty="0">
              <a:effectLst/>
            </a:endParaRPr>
          </a:p>
          <a:p>
            <a:r>
              <a:rPr lang="en-GB" b="1" i="1" dirty="0">
                <a:effectLst/>
              </a:rPr>
              <a:t>development and structure </a:t>
            </a:r>
            <a:r>
              <a:rPr lang="en-GB" b="1" dirty="0">
                <a:effectLst/>
              </a:rPr>
              <a:t>of the passage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62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effectLst/>
              </a:rPr>
              <a:t>Can you now re-order it?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492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Skeleton Structure of this essay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rgbClr val="FF0000"/>
                </a:solidFill>
              </a:rPr>
              <a:t>Context:  </a:t>
            </a:r>
            <a:r>
              <a:rPr lang="en-GB" dirty="0"/>
              <a:t>placing the extract in the play, explaining its function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rgbClr val="FF0000"/>
                </a:solidFill>
              </a:rPr>
              <a:t>Context:  </a:t>
            </a:r>
            <a:r>
              <a:rPr lang="en-GB" dirty="0"/>
              <a:t>demonstrating knowledge of the whole play, what goes before and after the extract; explaining the structure of the essay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rgbClr val="FF0000"/>
                </a:solidFill>
              </a:rPr>
              <a:t>Context:  </a:t>
            </a:r>
            <a:r>
              <a:rPr lang="en-GB" dirty="0"/>
              <a:t>focus on the extract with reference to the rest of the play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rgbClr val="FF0000"/>
                </a:solidFill>
              </a:rPr>
              <a:t>Discourse</a:t>
            </a:r>
            <a:r>
              <a:rPr lang="en-GB" dirty="0"/>
              <a:t> analysis:  turn taking, imperatives, taboo language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solidFill>
                  <a:srgbClr val="FF0000"/>
                </a:solidFill>
              </a:rPr>
              <a:t>Dramatic</a:t>
            </a:r>
            <a:r>
              <a:rPr lang="en-GB" dirty="0"/>
              <a:t> features:  stage directions (use of “beat”)</a:t>
            </a:r>
          </a:p>
        </p:txBody>
      </p:sp>
    </p:spTree>
    <p:extLst>
      <p:ext uri="{BB962C8B-B14F-4D97-AF65-F5344CB8AC3E}">
        <p14:creationId xmlns:p14="http://schemas.microsoft.com/office/powerpoint/2010/main" val="250222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Skeleton structure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en-GB" b="1" dirty="0">
                <a:solidFill>
                  <a:srgbClr val="FF0000"/>
                </a:solidFill>
              </a:rPr>
              <a:t>Stylistic </a:t>
            </a:r>
            <a:r>
              <a:rPr lang="en-GB" dirty="0"/>
              <a:t>analysis:  repetition, deviation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GB" b="1" dirty="0">
                <a:solidFill>
                  <a:srgbClr val="FF0000"/>
                </a:solidFill>
              </a:rPr>
              <a:t>Context:  </a:t>
            </a:r>
            <a:r>
              <a:rPr lang="en-GB" dirty="0"/>
              <a:t>reference to comedic conventions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GB" b="1" dirty="0">
                <a:solidFill>
                  <a:srgbClr val="FF0000"/>
                </a:solidFill>
              </a:rPr>
              <a:t>Stylistic</a:t>
            </a:r>
            <a:r>
              <a:rPr lang="en-GB" dirty="0"/>
              <a:t> analysis:  analysis of lexis and syntax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GB" b="1" dirty="0">
                <a:solidFill>
                  <a:srgbClr val="FF0000"/>
                </a:solidFill>
              </a:rPr>
              <a:t>Discourse </a:t>
            </a:r>
            <a:r>
              <a:rPr lang="en-GB" dirty="0"/>
              <a:t>analysis:  sociolect – and stylistic:  lexical repetition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GB" b="1" dirty="0">
                <a:solidFill>
                  <a:srgbClr val="FF0000"/>
                </a:solidFill>
              </a:rPr>
              <a:t>Context:  </a:t>
            </a:r>
            <a:r>
              <a:rPr lang="en-GB" dirty="0"/>
              <a:t>overview- critical reception, demonstrating knowledge of whole text (re-visiting quote, for example)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14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Finishing Act 1</a:t>
            </a:r>
          </a:p>
        </p:txBody>
      </p:sp>
      <p:pic>
        <p:nvPicPr>
          <p:cNvPr id="4" name="Content Placeholder 3" descr="Werewolf by quarridors on DeviantArt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23324" y="2095500"/>
            <a:ext cx="4935826" cy="3695700"/>
          </a:xfrm>
        </p:spPr>
      </p:pic>
    </p:spTree>
    <p:extLst>
      <p:ext uri="{BB962C8B-B14F-4D97-AF65-F5344CB8AC3E}">
        <p14:creationId xmlns:p14="http://schemas.microsoft.com/office/powerpoint/2010/main" val="1306503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65</TotalTime>
  <Words>476</Words>
  <Application>Microsoft Office PowerPoint</Application>
  <PresentationFormat>Widescreen</PresentationFormat>
  <Paragraphs>47</Paragraphs>
  <Slides>9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Bookman Old Style</vt:lpstr>
      <vt:lpstr>Calibri</vt:lpstr>
      <vt:lpstr>Rockwell</vt:lpstr>
      <vt:lpstr>Damask</vt:lpstr>
      <vt:lpstr>Jerusalem</vt:lpstr>
      <vt:lpstr>Comedic Language snap</vt:lpstr>
      <vt:lpstr>Comedic language….</vt:lpstr>
      <vt:lpstr>Your Presentations</vt:lpstr>
      <vt:lpstr>Muddled essay</vt:lpstr>
      <vt:lpstr>PowerPoint Presentation</vt:lpstr>
      <vt:lpstr>Skeleton Structure of this essay</vt:lpstr>
      <vt:lpstr>Skeleton structure continued</vt:lpstr>
      <vt:lpstr>Finishing Act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Jerusalem</dc:title>
  <dc:creator>Juliet Harrison</dc:creator>
  <cp:lastModifiedBy>Juliet Harrison</cp:lastModifiedBy>
  <cp:revision>6</cp:revision>
  <dcterms:created xsi:type="dcterms:W3CDTF">2016-10-17T09:15:09Z</dcterms:created>
  <dcterms:modified xsi:type="dcterms:W3CDTF">2016-10-17T10:20:26Z</dcterms:modified>
</cp:coreProperties>
</file>