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69"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5" d="100"/>
          <a:sy n="85" d="100"/>
        </p:scale>
        <p:origin x="32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B374-7743-44D1-BF8E-6A22D81E4185}" type="datetimeFigureOut">
              <a:rPr lang="en-GB" smtClean="0"/>
              <a:t>22/09/2016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01DEC0-09B2-4D4C-B719-E1E4FD449E70}" type="slidenum">
              <a:rPr lang="en-GB" smtClean="0"/>
              <a:t>‹#›</a:t>
            </a:fld>
            <a:endParaRPr lang="en-GB"/>
          </a:p>
        </p:txBody>
      </p:sp>
    </p:spTree>
    <p:extLst>
      <p:ext uri="{BB962C8B-B14F-4D97-AF65-F5344CB8AC3E}">
        <p14:creationId xmlns:p14="http://schemas.microsoft.com/office/powerpoint/2010/main" val="351133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Introduction.</a:t>
            </a:r>
            <a:r>
              <a:rPr lang="en-GB" baseline="0" dirty="0"/>
              <a:t>  Aims and objectives:  to revise some terms introduced in last week’s lesson; to explore the theory of stylistics; to apply dramatic and stylistic analysis to the text; to begin to think about the themes within the text.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a:t>
            </a:fld>
            <a:endParaRPr lang="en-GB"/>
          </a:p>
        </p:txBody>
      </p:sp>
    </p:spTree>
    <p:extLst>
      <p:ext uri="{BB962C8B-B14F-4D97-AF65-F5344CB8AC3E}">
        <p14:creationId xmlns:p14="http://schemas.microsoft.com/office/powerpoint/2010/main" val="3183680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Snowballing</a:t>
            </a:r>
            <a:r>
              <a:rPr lang="en-GB" baseline="0" dirty="0"/>
              <a:t> discussion, </a:t>
            </a:r>
            <a:r>
              <a:rPr lang="en-GB" baseline="0" dirty="0" smtClean="0"/>
              <a:t>prompted by images.  Asked to find links between the images in terms of theme - ideas </a:t>
            </a:r>
            <a:r>
              <a:rPr lang="en-GB" baseline="0" dirty="0"/>
              <a:t>being written up at the front of the class.  10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12</a:t>
            </a:fld>
            <a:endParaRPr lang="en-GB"/>
          </a:p>
        </p:txBody>
      </p:sp>
    </p:spTree>
    <p:extLst>
      <p:ext uri="{BB962C8B-B14F-4D97-AF65-F5344CB8AC3E}">
        <p14:creationId xmlns:p14="http://schemas.microsoft.com/office/powerpoint/2010/main" val="490124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class:  to identify this term.</a:t>
            </a:r>
          </a:p>
        </p:txBody>
      </p:sp>
      <p:sp>
        <p:nvSpPr>
          <p:cNvPr id="4" name="Slide Number Placeholder 3"/>
          <p:cNvSpPr>
            <a:spLocks noGrp="1"/>
          </p:cNvSpPr>
          <p:nvPr>
            <p:ph type="sldNum" sz="quarter" idx="10"/>
          </p:nvPr>
        </p:nvSpPr>
        <p:spPr/>
        <p:txBody>
          <a:bodyPr/>
          <a:lstStyle/>
          <a:p>
            <a:fld id="{4001DEC0-09B2-4D4C-B719-E1E4FD449E70}" type="slidenum">
              <a:rPr lang="en-GB" smtClean="0"/>
              <a:t>2</a:t>
            </a:fld>
            <a:endParaRPr lang="en-GB"/>
          </a:p>
        </p:txBody>
      </p:sp>
    </p:spTree>
    <p:extLst>
      <p:ext uri="{BB962C8B-B14F-4D97-AF65-F5344CB8AC3E}">
        <p14:creationId xmlns:p14="http://schemas.microsoft.com/office/powerpoint/2010/main" val="383589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Repeat with first hand up – no conferring.</a:t>
            </a:r>
          </a:p>
        </p:txBody>
      </p:sp>
      <p:sp>
        <p:nvSpPr>
          <p:cNvPr id="4" name="Slide Number Placeholder 3"/>
          <p:cNvSpPr>
            <a:spLocks noGrp="1"/>
          </p:cNvSpPr>
          <p:nvPr>
            <p:ph type="sldNum" sz="quarter" idx="10"/>
          </p:nvPr>
        </p:nvSpPr>
        <p:spPr/>
        <p:txBody>
          <a:bodyPr/>
          <a:lstStyle/>
          <a:p>
            <a:fld id="{4001DEC0-09B2-4D4C-B719-E1E4FD449E70}" type="slidenum">
              <a:rPr lang="en-GB" smtClean="0"/>
              <a:t>4</a:t>
            </a:fld>
            <a:endParaRPr lang="en-GB"/>
          </a:p>
        </p:txBody>
      </p:sp>
    </p:spTree>
    <p:extLst>
      <p:ext uri="{BB962C8B-B14F-4D97-AF65-F5344CB8AC3E}">
        <p14:creationId xmlns:p14="http://schemas.microsoft.com/office/powerpoint/2010/main" val="4108103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 them about the meaning of</a:t>
            </a:r>
            <a:r>
              <a:rPr lang="en-GB" baseline="0" dirty="0"/>
              <a:t> “soliloquy” – ask for meaning and spelling….</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5</a:t>
            </a:fld>
            <a:endParaRPr lang="en-GB"/>
          </a:p>
        </p:txBody>
      </p:sp>
    </p:spTree>
    <p:extLst>
      <p:ext uri="{BB962C8B-B14F-4D97-AF65-F5344CB8AC3E}">
        <p14:creationId xmlns:p14="http://schemas.microsoft.com/office/powerpoint/2010/main" val="2786502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out sheets of paper – each group can have either one or two.  They need to read and agree on a definition</a:t>
            </a:r>
            <a:r>
              <a:rPr lang="en-GB" baseline="0" dirty="0"/>
              <a:t> that they feed back to the board.  20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6</a:t>
            </a:fld>
            <a:endParaRPr lang="en-GB"/>
          </a:p>
        </p:txBody>
      </p:sp>
    </p:spTree>
    <p:extLst>
      <p:ext uri="{BB962C8B-B14F-4D97-AF65-F5344CB8AC3E}">
        <p14:creationId xmlns:p14="http://schemas.microsoft.com/office/powerpoint/2010/main" val="1729101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Compare to this version:  what has</a:t>
            </a:r>
            <a:r>
              <a:rPr lang="en-GB" baseline="0" dirty="0"/>
              <a:t> been lost and what gained?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7</a:t>
            </a:fld>
            <a:endParaRPr lang="en-GB"/>
          </a:p>
        </p:txBody>
      </p:sp>
    </p:spTree>
    <p:extLst>
      <p:ext uri="{BB962C8B-B14F-4D97-AF65-F5344CB8AC3E}">
        <p14:creationId xmlns:p14="http://schemas.microsoft.com/office/powerpoint/2010/main" val="184913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Tongue</a:t>
            </a:r>
            <a:r>
              <a:rPr lang="en-GB" baseline="0" dirty="0"/>
              <a:t> in cheek illustration of stylistics in its diluted form 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8</a:t>
            </a:fld>
            <a:endParaRPr lang="en-GB"/>
          </a:p>
        </p:txBody>
      </p:sp>
    </p:spTree>
    <p:extLst>
      <p:ext uri="{BB962C8B-B14F-4D97-AF65-F5344CB8AC3E}">
        <p14:creationId xmlns:p14="http://schemas.microsoft.com/office/powerpoint/2010/main" val="25222106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remind the students of</a:t>
            </a:r>
            <a:r>
              <a:rPr lang="en-GB" baseline="0" dirty="0"/>
              <a:t> the role and techniques used by drama…. 15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9</a:t>
            </a:fld>
            <a:endParaRPr lang="en-GB"/>
          </a:p>
        </p:txBody>
      </p:sp>
    </p:spTree>
    <p:extLst>
      <p:ext uri="{BB962C8B-B14F-4D97-AF65-F5344CB8AC3E}">
        <p14:creationId xmlns:p14="http://schemas.microsoft.com/office/powerpoint/2010/main" val="372191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students</a:t>
            </a:r>
            <a:r>
              <a:rPr lang="en-GB" baseline="0" dirty="0"/>
              <a:t> should prepare to present on pp 6-8 with the focus on either dramatic or stylistic features.  20 mins</a:t>
            </a:r>
            <a:endParaRPr lang="en-GB" dirty="0"/>
          </a:p>
        </p:txBody>
      </p:sp>
      <p:sp>
        <p:nvSpPr>
          <p:cNvPr id="4" name="Slide Number Placeholder 3"/>
          <p:cNvSpPr>
            <a:spLocks noGrp="1"/>
          </p:cNvSpPr>
          <p:nvPr>
            <p:ph type="sldNum" sz="quarter" idx="10"/>
          </p:nvPr>
        </p:nvSpPr>
        <p:spPr/>
        <p:txBody>
          <a:bodyPr/>
          <a:lstStyle/>
          <a:p>
            <a:fld id="{4001DEC0-09B2-4D4C-B719-E1E4FD449E70}" type="slidenum">
              <a:rPr lang="en-GB" smtClean="0"/>
              <a:t>11</a:t>
            </a:fld>
            <a:endParaRPr lang="en-GB"/>
          </a:p>
        </p:txBody>
      </p:sp>
    </p:spTree>
    <p:extLst>
      <p:ext uri="{BB962C8B-B14F-4D97-AF65-F5344CB8AC3E}">
        <p14:creationId xmlns:p14="http://schemas.microsoft.com/office/powerpoint/2010/main" val="12060120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9/22/2016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stylistics</a:t>
            </a:r>
          </a:p>
        </p:txBody>
      </p:sp>
      <p:sp>
        <p:nvSpPr>
          <p:cNvPr id="3" name="Subtitle 2"/>
          <p:cNvSpPr>
            <a:spLocks noGrp="1"/>
          </p:cNvSpPr>
          <p:nvPr>
            <p:ph type="subTitle" idx="1"/>
          </p:nvPr>
        </p:nvSpPr>
        <p:spPr/>
        <p:txBody>
          <a:bodyPr/>
          <a:lstStyle/>
          <a:p>
            <a:r>
              <a:rPr lang="en-GB" dirty="0"/>
              <a:t>Theory and practice</a:t>
            </a:r>
          </a:p>
        </p:txBody>
      </p:sp>
    </p:spTree>
    <p:extLst>
      <p:ext uri="{BB962C8B-B14F-4D97-AF65-F5344CB8AC3E}">
        <p14:creationId xmlns:p14="http://schemas.microsoft.com/office/powerpoint/2010/main" val="1837417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Commentary</a:t>
            </a:r>
          </a:p>
        </p:txBody>
      </p:sp>
      <p:sp>
        <p:nvSpPr>
          <p:cNvPr id="3" name="Content Placeholder 2"/>
          <p:cNvSpPr>
            <a:spLocks noGrp="1"/>
          </p:cNvSpPr>
          <p:nvPr>
            <p:ph idx="1"/>
          </p:nvPr>
        </p:nvSpPr>
        <p:spPr/>
        <p:txBody>
          <a:bodyPr>
            <a:normAutofit fontScale="92500" lnSpcReduction="10000"/>
          </a:bodyPr>
          <a:lstStyle/>
          <a:p>
            <a:r>
              <a:rPr lang="en-GB" dirty="0"/>
              <a:t>The use of adverbs increase the sense of the descriptive nature of the prose version</a:t>
            </a:r>
          </a:p>
          <a:p>
            <a:r>
              <a:rPr lang="en-GB" dirty="0"/>
              <a:t>The inclusion of analeptic references (back stories) </a:t>
            </a:r>
          </a:p>
          <a:p>
            <a:r>
              <a:rPr lang="en-GB" dirty="0"/>
              <a:t>The explicit recognition of the power balance between the two characters</a:t>
            </a:r>
          </a:p>
          <a:p>
            <a:r>
              <a:rPr lang="en-GB" dirty="0"/>
              <a:t>The use of the third person narrative, with one character as the </a:t>
            </a:r>
            <a:r>
              <a:rPr lang="en-GB" dirty="0" err="1"/>
              <a:t>focaliser</a:t>
            </a:r>
            <a:r>
              <a:rPr lang="en-GB" dirty="0"/>
              <a:t> of the action</a:t>
            </a:r>
          </a:p>
          <a:p>
            <a:r>
              <a:rPr lang="en-GB" dirty="0"/>
              <a:t>The distance from the characters in the prose version</a:t>
            </a:r>
          </a:p>
          <a:p>
            <a:r>
              <a:rPr lang="en-GB" dirty="0"/>
              <a:t>The work that the writer does in the prose version, compared to that of the actor/director </a:t>
            </a:r>
            <a:r>
              <a:rPr lang="en-GB" dirty="0" err="1"/>
              <a:t>etc</a:t>
            </a:r>
            <a:endParaRPr lang="en-GB" dirty="0"/>
          </a:p>
          <a:p>
            <a:endParaRPr lang="en-GB" dirty="0"/>
          </a:p>
        </p:txBody>
      </p:sp>
    </p:spTree>
    <p:extLst>
      <p:ext uri="{BB962C8B-B14F-4D97-AF65-F5344CB8AC3E}">
        <p14:creationId xmlns:p14="http://schemas.microsoft.com/office/powerpoint/2010/main" val="2868423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the text</a:t>
            </a:r>
          </a:p>
        </p:txBody>
      </p:sp>
      <p:sp>
        <p:nvSpPr>
          <p:cNvPr id="3" name="Content Placeholder 2"/>
          <p:cNvSpPr>
            <a:spLocks noGrp="1"/>
          </p:cNvSpPr>
          <p:nvPr>
            <p:ph idx="1"/>
          </p:nvPr>
        </p:nvSpPr>
        <p:spPr/>
        <p:txBody>
          <a:bodyPr/>
          <a:lstStyle/>
          <a:p>
            <a:r>
              <a:rPr lang="en-GB" dirty="0"/>
              <a:t>Your task is to analyse the text (pp6-8).</a:t>
            </a:r>
          </a:p>
          <a:p>
            <a:r>
              <a:rPr lang="en-GB" dirty="0"/>
              <a:t>With the focus on either:</a:t>
            </a:r>
          </a:p>
          <a:p>
            <a:r>
              <a:rPr lang="en-GB" dirty="0"/>
              <a:t>Dramatic or</a:t>
            </a:r>
          </a:p>
          <a:p>
            <a:r>
              <a:rPr lang="en-GB" dirty="0"/>
              <a:t>Stylistic features.</a:t>
            </a:r>
          </a:p>
        </p:txBody>
      </p:sp>
    </p:spTree>
    <p:extLst>
      <p:ext uri="{BB962C8B-B14F-4D97-AF65-F5344CB8AC3E}">
        <p14:creationId xmlns:p14="http://schemas.microsoft.com/office/powerpoint/2010/main" val="31642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themes…</a:t>
            </a:r>
          </a:p>
        </p:txBody>
      </p:sp>
      <p:sp>
        <p:nvSpPr>
          <p:cNvPr id="3" name="Content Placeholder 2"/>
          <p:cNvSpPr>
            <a:spLocks noGrp="1"/>
          </p:cNvSpPr>
          <p:nvPr>
            <p:ph idx="1"/>
          </p:nvPr>
        </p:nvSpPr>
        <p:spPr/>
        <p:txBody>
          <a:bodyPr/>
          <a:lstStyle/>
          <a:p>
            <a:endParaRPr lang="en-GB" dirty="0"/>
          </a:p>
          <a:p>
            <a:endParaRPr lang="en-GB" dirty="0"/>
          </a:p>
          <a:p>
            <a:r>
              <a:rPr lang="en-GB" dirty="0"/>
              <a:t>What do you see as the themes of </a:t>
            </a:r>
            <a:r>
              <a:rPr lang="en-GB" i="1" dirty="0"/>
              <a:t>Jerusalem</a:t>
            </a:r>
            <a:r>
              <a:rPr lang="en-GB" dirty="0"/>
              <a:t>?</a:t>
            </a:r>
          </a:p>
          <a:p>
            <a:endParaRPr lang="en-GB" dirty="0"/>
          </a:p>
        </p:txBody>
      </p:sp>
    </p:spTree>
    <p:extLst>
      <p:ext uri="{BB962C8B-B14F-4D97-AF65-F5344CB8AC3E}">
        <p14:creationId xmlns:p14="http://schemas.microsoft.com/office/powerpoint/2010/main" val="1848654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7" name="Picture 6"/>
          <p:cNvPicPr>
            <a:picLocks noChangeAspect="1"/>
          </p:cNvPicPr>
          <p:nvPr/>
        </p:nvPicPr>
        <p:blipFill>
          <a:blip r:embed="rId2"/>
          <a:stretch>
            <a:fillRect/>
          </a:stretch>
        </p:blipFill>
        <p:spPr>
          <a:xfrm>
            <a:off x="4289778" y="1039626"/>
            <a:ext cx="3578577" cy="4733947"/>
          </a:xfrm>
          <a:prstGeom prst="rect">
            <a:avLst/>
          </a:prstGeom>
        </p:spPr>
      </p:pic>
    </p:spTree>
    <p:extLst>
      <p:ext uri="{BB962C8B-B14F-4D97-AF65-F5344CB8AC3E}">
        <p14:creationId xmlns:p14="http://schemas.microsoft.com/office/powerpoint/2010/main" val="2051150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start you off…</a:t>
            </a:r>
          </a:p>
        </p:txBody>
      </p:sp>
      <p:sp>
        <p:nvSpPr>
          <p:cNvPr id="3" name="Content Placeholder 2"/>
          <p:cNvSpPr>
            <a:spLocks noGrp="1"/>
          </p:cNvSpPr>
          <p:nvPr>
            <p:ph idx="1"/>
          </p:nvPr>
        </p:nvSpPr>
        <p:spPr>
          <a:xfrm>
            <a:off x="1295401" y="2285999"/>
            <a:ext cx="9601196" cy="3589869"/>
          </a:xfrm>
        </p:spPr>
        <p:txBody>
          <a:bodyPr>
            <a:normAutofit fontScale="55000" lnSpcReduction="20000"/>
          </a:bodyPr>
          <a:lstStyle/>
          <a:p>
            <a:endParaRPr lang="en-GB" dirty="0"/>
          </a:p>
          <a:p>
            <a:r>
              <a:rPr lang="en-GB" dirty="0"/>
              <a:t>“Englishness”</a:t>
            </a:r>
          </a:p>
          <a:p>
            <a:r>
              <a:rPr lang="en-GB" dirty="0"/>
              <a:t>Role of myth in contemporary England</a:t>
            </a:r>
          </a:p>
          <a:p>
            <a:r>
              <a:rPr lang="en-GB" dirty="0"/>
              <a:t>Anarchic v civilised world</a:t>
            </a:r>
          </a:p>
          <a:p>
            <a:r>
              <a:rPr lang="en-GB" dirty="0"/>
              <a:t>Creation of stories</a:t>
            </a:r>
          </a:p>
          <a:p>
            <a:r>
              <a:rPr lang="en-GB" dirty="0"/>
              <a:t>Truth/reality</a:t>
            </a:r>
          </a:p>
          <a:p>
            <a:r>
              <a:rPr lang="en-GB" dirty="0"/>
              <a:t>Official and the anarchic</a:t>
            </a:r>
          </a:p>
          <a:p>
            <a:r>
              <a:rPr lang="en-GB" dirty="0"/>
              <a:t>Society v the outsider</a:t>
            </a:r>
          </a:p>
          <a:p>
            <a:r>
              <a:rPr lang="en-GB" dirty="0"/>
              <a:t>Urban v rural</a:t>
            </a:r>
          </a:p>
          <a:p>
            <a:r>
              <a:rPr lang="en-GB" dirty="0"/>
              <a:t>Ancient v the modern</a:t>
            </a:r>
          </a:p>
          <a:p>
            <a:r>
              <a:rPr lang="en-GB" dirty="0"/>
              <a:t>Love</a:t>
            </a:r>
          </a:p>
          <a:p>
            <a:r>
              <a:rPr lang="en-GB" dirty="0"/>
              <a:t>Friendship</a:t>
            </a:r>
          </a:p>
          <a:p>
            <a:r>
              <a:rPr lang="en-GB" dirty="0"/>
              <a:t>Loyalty </a:t>
            </a:r>
            <a:r>
              <a:rPr lang="en-GB" dirty="0" err="1"/>
              <a:t>etc</a:t>
            </a:r>
            <a:r>
              <a:rPr lang="en-GB" dirty="0"/>
              <a:t> </a:t>
            </a:r>
            <a:r>
              <a:rPr lang="en-GB" dirty="0" err="1"/>
              <a:t>etc</a:t>
            </a:r>
            <a:endParaRPr lang="en-GB" dirty="0"/>
          </a:p>
        </p:txBody>
      </p:sp>
    </p:spTree>
    <p:extLst>
      <p:ext uri="{BB962C8B-B14F-4D97-AF65-F5344CB8AC3E}">
        <p14:creationId xmlns:p14="http://schemas.microsoft.com/office/powerpoint/2010/main" val="2115018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Identifying the themes</a:t>
            </a:r>
          </a:p>
        </p:txBody>
      </p:sp>
      <p:sp>
        <p:nvSpPr>
          <p:cNvPr id="3" name="Content Placeholder 2"/>
          <p:cNvSpPr>
            <a:spLocks noGrp="1"/>
          </p:cNvSpPr>
          <p:nvPr>
            <p:ph idx="1"/>
          </p:nvPr>
        </p:nvSpPr>
        <p:spPr/>
        <p:txBody>
          <a:bodyPr/>
          <a:lstStyle/>
          <a:p>
            <a:r>
              <a:rPr lang="en-GB" dirty="0"/>
              <a:t>Your task is to look at one of the allocated pages from the text, and to find three themes illustrated in your page.</a:t>
            </a:r>
          </a:p>
          <a:p>
            <a:endParaRPr lang="en-GB" dirty="0"/>
          </a:p>
        </p:txBody>
      </p:sp>
    </p:spTree>
    <p:extLst>
      <p:ext uri="{BB962C8B-B14F-4D97-AF65-F5344CB8AC3E}">
        <p14:creationId xmlns:p14="http://schemas.microsoft.com/office/powerpoint/2010/main" val="2945613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couple of terms </a:t>
            </a:r>
          </a:p>
        </p:txBody>
      </p:sp>
      <p:sp>
        <p:nvSpPr>
          <p:cNvPr id="5" name="Content Placeholder 4"/>
          <p:cNvSpPr>
            <a:spLocks noGrp="1"/>
          </p:cNvSpPr>
          <p:nvPr>
            <p:ph idx="1"/>
          </p:nvPr>
        </p:nvSpPr>
        <p:spPr/>
        <p:txBody>
          <a:bodyPr/>
          <a:lstStyle/>
          <a:p>
            <a:endParaRPr lang="en-GB" dirty="0"/>
          </a:p>
          <a:p>
            <a:r>
              <a:rPr lang="en-GB" dirty="0"/>
              <a:t>technique in drama where sequences of single or half or two-line speeches  are spoken by alternating characters.  It typically features repetition and antithesis.  Derivation:  Greek </a:t>
            </a:r>
            <a:r>
              <a:rPr lang="en-GB" i="1" dirty="0" err="1"/>
              <a:t>stikhos</a:t>
            </a:r>
            <a:r>
              <a:rPr lang="en-GB" dirty="0"/>
              <a:t> ("row, line of verse") + </a:t>
            </a:r>
            <a:r>
              <a:rPr lang="en-GB" i="1" dirty="0" err="1"/>
              <a:t>muthos</a:t>
            </a:r>
            <a:r>
              <a:rPr lang="en-GB" dirty="0"/>
              <a:t> ("speech, talk").</a:t>
            </a:r>
          </a:p>
        </p:txBody>
      </p:sp>
      <p:pic>
        <p:nvPicPr>
          <p:cNvPr id="6" name="Picture 5" descr="Birthday celebrations - Giveaway NOW CLOSED | Adventures of a London ..."/>
          <p:cNvPicPr>
            <a:picLocks noChangeAspect="1"/>
          </p:cNvPicPr>
          <p:nvPr/>
        </p:nvPicPr>
        <p:blipFill>
          <a:blip r:embed="rId3"/>
          <a:stretch>
            <a:fillRect/>
          </a:stretch>
        </p:blipFill>
        <p:spPr>
          <a:xfrm>
            <a:off x="8650677" y="1395098"/>
            <a:ext cx="2052735" cy="2052735"/>
          </a:xfrm>
          <a:prstGeom prst="rect">
            <a:avLst/>
          </a:prstGeom>
        </p:spPr>
      </p:pic>
    </p:spTree>
    <p:extLst>
      <p:ext uri="{BB962C8B-B14F-4D97-AF65-F5344CB8AC3E}">
        <p14:creationId xmlns:p14="http://schemas.microsoft.com/office/powerpoint/2010/main" val="30241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t>  </a:t>
            </a:r>
          </a:p>
          <a:p>
            <a:endParaRPr lang="en-GB" dirty="0"/>
          </a:p>
          <a:p>
            <a:pPr algn="ctr"/>
            <a:r>
              <a:rPr lang="en-GB" dirty="0"/>
              <a:t>stichomythia</a:t>
            </a:r>
          </a:p>
        </p:txBody>
      </p:sp>
      <p:pic>
        <p:nvPicPr>
          <p:cNvPr id="4" name="Picture 3" descr="Birthday celebrations - Giveaway NOW CLOSED | Adventures of a London ..."/>
          <p:cNvPicPr>
            <a:picLocks noChangeAspect="1"/>
          </p:cNvPicPr>
          <p:nvPr/>
        </p:nvPicPr>
        <p:blipFill>
          <a:blip r:embed="rId2"/>
          <a:stretch>
            <a:fillRect/>
          </a:stretch>
        </p:blipFill>
        <p:spPr>
          <a:xfrm>
            <a:off x="8650677" y="1395098"/>
            <a:ext cx="2052735" cy="2052735"/>
          </a:xfrm>
          <a:prstGeom prst="rect">
            <a:avLst/>
          </a:prstGeom>
        </p:spPr>
      </p:pic>
    </p:spTree>
    <p:extLst>
      <p:ext uri="{BB962C8B-B14F-4D97-AF65-F5344CB8AC3E}">
        <p14:creationId xmlns:p14="http://schemas.microsoft.com/office/powerpoint/2010/main" val="146822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t> </a:t>
            </a:r>
          </a:p>
          <a:p>
            <a:r>
              <a:rPr lang="en-GB" dirty="0"/>
              <a:t>The analysis of the physical space between characters on the stage: how close they stand to one another, the contact between them etc.</a:t>
            </a:r>
          </a:p>
        </p:txBody>
      </p:sp>
      <p:pic>
        <p:nvPicPr>
          <p:cNvPr id="4" name="Picture 3" descr="Birthday celebrations - Giveaway NOW CLOSED | Adventures of a London ..."/>
          <p:cNvPicPr>
            <a:picLocks noChangeAspect="1"/>
          </p:cNvPicPr>
          <p:nvPr/>
        </p:nvPicPr>
        <p:blipFill>
          <a:blip r:embed="rId3"/>
          <a:stretch>
            <a:fillRect/>
          </a:stretch>
        </p:blipFill>
        <p:spPr>
          <a:xfrm>
            <a:off x="9489576" y="607697"/>
            <a:ext cx="2052735" cy="2052735"/>
          </a:xfrm>
          <a:prstGeom prst="rect">
            <a:avLst/>
          </a:prstGeom>
        </p:spPr>
      </p:pic>
    </p:spTree>
    <p:extLst>
      <p:ext uri="{BB962C8B-B14F-4D97-AF65-F5344CB8AC3E}">
        <p14:creationId xmlns:p14="http://schemas.microsoft.com/office/powerpoint/2010/main" val="28427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a:p>
            <a:endParaRPr lang="en-GB" dirty="0"/>
          </a:p>
          <a:p>
            <a:endParaRPr lang="en-GB" dirty="0"/>
          </a:p>
          <a:p>
            <a:pPr algn="ctr"/>
            <a:r>
              <a:rPr lang="en-GB" dirty="0"/>
              <a:t>proxemics</a:t>
            </a:r>
          </a:p>
        </p:txBody>
      </p:sp>
      <p:pic>
        <p:nvPicPr>
          <p:cNvPr id="4" name="Picture 3" descr="Birthday celebrations - Giveaway NOW CLOSED | Adventures of a London ..."/>
          <p:cNvPicPr>
            <a:picLocks noChangeAspect="1"/>
          </p:cNvPicPr>
          <p:nvPr/>
        </p:nvPicPr>
        <p:blipFill>
          <a:blip r:embed="rId3"/>
          <a:stretch>
            <a:fillRect/>
          </a:stretch>
        </p:blipFill>
        <p:spPr>
          <a:xfrm>
            <a:off x="9489576" y="607697"/>
            <a:ext cx="2052735" cy="2052735"/>
          </a:xfrm>
          <a:prstGeom prst="rect">
            <a:avLst/>
          </a:prstGeom>
        </p:spPr>
      </p:pic>
    </p:spTree>
    <p:extLst>
      <p:ext uri="{BB962C8B-B14F-4D97-AF65-F5344CB8AC3E}">
        <p14:creationId xmlns:p14="http://schemas.microsoft.com/office/powerpoint/2010/main" val="344443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stylistics</a:t>
            </a:r>
          </a:p>
        </p:txBody>
      </p:sp>
      <p:sp>
        <p:nvSpPr>
          <p:cNvPr id="3" name="Content Placeholder 2"/>
          <p:cNvSpPr>
            <a:spLocks noGrp="1"/>
          </p:cNvSpPr>
          <p:nvPr>
            <p:ph idx="1"/>
          </p:nvPr>
        </p:nvSpPr>
        <p:spPr/>
        <p:txBody>
          <a:bodyPr/>
          <a:lstStyle/>
          <a:p>
            <a:r>
              <a:rPr lang="en-GB" dirty="0"/>
              <a:t>Look at the information you have in front of you.</a:t>
            </a:r>
          </a:p>
          <a:p>
            <a:r>
              <a:rPr lang="en-GB" dirty="0"/>
              <a:t>Your task is to paraphrase it so that a 10 year old could understand it.</a:t>
            </a:r>
          </a:p>
          <a:p>
            <a:r>
              <a:rPr lang="en-GB" dirty="0"/>
              <a:t>You may use up to five sentences to do so.</a:t>
            </a:r>
          </a:p>
        </p:txBody>
      </p:sp>
    </p:spTree>
    <p:extLst>
      <p:ext uri="{BB962C8B-B14F-4D97-AF65-F5344CB8AC3E}">
        <p14:creationId xmlns:p14="http://schemas.microsoft.com/office/powerpoint/2010/main" val="138342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Stylistics – a simplified version in three sentences.</a:t>
            </a:r>
          </a:p>
        </p:txBody>
      </p:sp>
      <p:sp>
        <p:nvSpPr>
          <p:cNvPr id="3" name="Content Placeholder 2"/>
          <p:cNvSpPr>
            <a:spLocks noGrp="1"/>
          </p:cNvSpPr>
          <p:nvPr>
            <p:ph idx="1"/>
          </p:nvPr>
        </p:nvSpPr>
        <p:spPr/>
        <p:txBody>
          <a:bodyPr/>
          <a:lstStyle/>
          <a:p>
            <a:r>
              <a:rPr lang="en-GB" dirty="0"/>
              <a:t>An method used to help understand literature, where you identify the patterns made and the patterns broken.  You look for patterns of words (lexis), or patterns of sentences (“parallelism”), or patterns of sound (“phonetic parallelism”).  You can look for unusual use of words (“lexical deviation”) or grammar (“syntactical deviation”), or even unusual ways of presenting the words (“</a:t>
            </a:r>
            <a:r>
              <a:rPr lang="en-GB" dirty="0" err="1"/>
              <a:t>graphological</a:t>
            </a:r>
            <a:r>
              <a:rPr lang="en-GB" dirty="0"/>
              <a:t> deviation”).</a:t>
            </a:r>
          </a:p>
          <a:p>
            <a:endParaRPr lang="en-GB" dirty="0"/>
          </a:p>
        </p:txBody>
      </p:sp>
    </p:spTree>
    <p:extLst>
      <p:ext uri="{BB962C8B-B14F-4D97-AF65-F5344CB8AC3E}">
        <p14:creationId xmlns:p14="http://schemas.microsoft.com/office/powerpoint/2010/main" val="316765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There was an old man with a beard</a:t>
            </a:r>
          </a:p>
          <a:p>
            <a:r>
              <a:rPr lang="en-GB" dirty="0"/>
              <a:t>Who said, “It is just as I feared</a:t>
            </a:r>
          </a:p>
          <a:p>
            <a:r>
              <a:rPr lang="en-GB" dirty="0"/>
              <a:t>Two owls and a wren</a:t>
            </a:r>
          </a:p>
          <a:p>
            <a:r>
              <a:rPr lang="en-GB" dirty="0"/>
              <a:t>Two larks and a hen</a:t>
            </a:r>
          </a:p>
          <a:p>
            <a:r>
              <a:rPr lang="en-GB" dirty="0"/>
              <a:t>Have all made their nests in my beard.”</a:t>
            </a:r>
          </a:p>
        </p:txBody>
      </p:sp>
      <p:sp>
        <p:nvSpPr>
          <p:cNvPr id="4" name="Speech Bubble: Oval 3"/>
          <p:cNvSpPr/>
          <p:nvPr/>
        </p:nvSpPr>
        <p:spPr>
          <a:xfrm>
            <a:off x="3880608" y="1040545"/>
            <a:ext cx="2676088" cy="145797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Lexical repetition of noun “beard” (x2), foregrounding the focus of the text</a:t>
            </a:r>
          </a:p>
        </p:txBody>
      </p:sp>
      <p:sp>
        <p:nvSpPr>
          <p:cNvPr id="5" name="Speech Bubble: Oval 4"/>
          <p:cNvSpPr/>
          <p:nvPr/>
        </p:nvSpPr>
        <p:spPr>
          <a:xfrm>
            <a:off x="5956182" y="1870666"/>
            <a:ext cx="4102217" cy="17975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syntactical repetition of “Two… and a”:  building the sense of the number of resident birds  </a:t>
            </a:r>
          </a:p>
        </p:txBody>
      </p:sp>
      <p:sp>
        <p:nvSpPr>
          <p:cNvPr id="6" name="Speech Bubble: Oval 5"/>
          <p:cNvSpPr/>
          <p:nvPr/>
        </p:nvSpPr>
        <p:spPr>
          <a:xfrm>
            <a:off x="6334385" y="3854039"/>
            <a:ext cx="4562212" cy="18360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Lexical deviation in the shift from indefinite article in line 1 to the first person possessive in the final line, to emphasise the focalisation on the old man here, in the use of direct speech</a:t>
            </a:r>
          </a:p>
        </p:txBody>
      </p:sp>
    </p:spTree>
    <p:extLst>
      <p:ext uri="{BB962C8B-B14F-4D97-AF65-F5344CB8AC3E}">
        <p14:creationId xmlns:p14="http://schemas.microsoft.com/office/powerpoint/2010/main" val="129339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Your transformed lines</a:t>
            </a:r>
          </a:p>
        </p:txBody>
      </p:sp>
      <p:sp>
        <p:nvSpPr>
          <p:cNvPr id="3" name="Content Placeholder 2"/>
          <p:cNvSpPr>
            <a:spLocks noGrp="1"/>
          </p:cNvSpPr>
          <p:nvPr>
            <p:ph idx="1"/>
          </p:nvPr>
        </p:nvSpPr>
        <p:spPr/>
        <p:txBody>
          <a:bodyPr>
            <a:normAutofit fontScale="92500" lnSpcReduction="10000"/>
          </a:bodyPr>
          <a:lstStyle/>
          <a:p>
            <a:r>
              <a:rPr lang="en-GB" dirty="0"/>
              <a:t>Look at the original and at the transformed text.</a:t>
            </a:r>
          </a:p>
          <a:p>
            <a:r>
              <a:rPr lang="en-GB" dirty="0"/>
              <a:t>Decide what has been lost and what gained in the transformation.</a:t>
            </a:r>
          </a:p>
          <a:p>
            <a:r>
              <a:rPr lang="en-GB" dirty="0"/>
              <a:t>You may choose to look at:</a:t>
            </a:r>
          </a:p>
          <a:p>
            <a:r>
              <a:rPr lang="en-GB" dirty="0"/>
              <a:t>use of adverbs</a:t>
            </a:r>
          </a:p>
          <a:p>
            <a:r>
              <a:rPr lang="en-GB" dirty="0"/>
              <a:t>use of tense</a:t>
            </a:r>
          </a:p>
          <a:p>
            <a:r>
              <a:rPr lang="en-GB" dirty="0"/>
              <a:t>use of narrative perspective</a:t>
            </a:r>
          </a:p>
          <a:p>
            <a:r>
              <a:rPr lang="en-GB" dirty="0"/>
              <a:t>use of analeptic references</a:t>
            </a:r>
          </a:p>
          <a:p>
            <a:endParaRPr lang="en-GB" dirty="0"/>
          </a:p>
        </p:txBody>
      </p:sp>
    </p:spTree>
    <p:extLst>
      <p:ext uri="{BB962C8B-B14F-4D97-AF65-F5344CB8AC3E}">
        <p14:creationId xmlns:p14="http://schemas.microsoft.com/office/powerpoint/2010/main" val="4053131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172</TotalTime>
  <Words>749</Words>
  <Application>Microsoft Office PowerPoint</Application>
  <PresentationFormat>Widescreen</PresentationFormat>
  <Paragraphs>88</Paragraphs>
  <Slides>15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Garamond</vt:lpstr>
      <vt:lpstr>Organic</vt:lpstr>
      <vt:lpstr>stylistics</vt:lpstr>
      <vt:lpstr>A couple of terms </vt:lpstr>
      <vt:lpstr>PowerPoint Presentation</vt:lpstr>
      <vt:lpstr>PowerPoint Presentation</vt:lpstr>
      <vt:lpstr>PowerPoint Presentation</vt:lpstr>
      <vt:lpstr>stylistics</vt:lpstr>
      <vt:lpstr>Stylistics – a simplified version in three sentences.</vt:lpstr>
      <vt:lpstr>PowerPoint Presentation</vt:lpstr>
      <vt:lpstr>Your transformed lines</vt:lpstr>
      <vt:lpstr>Commentary</vt:lpstr>
      <vt:lpstr>Analysing the text</vt:lpstr>
      <vt:lpstr>The themes…</vt:lpstr>
      <vt:lpstr>PowerPoint Presentation</vt:lpstr>
      <vt:lpstr>To start you off…</vt:lpstr>
      <vt:lpstr>Identifying the themes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stylistics</dc:title>
  <dc:creator>David Kinder</dc:creator>
  <cp:lastModifiedBy>Juliet Harrison</cp:lastModifiedBy>
  <cp:revision>8</cp:revision>
  <dcterms:created xsi:type="dcterms:W3CDTF">2016-09-18T11:52:43Z</dcterms:created>
  <dcterms:modified xsi:type="dcterms:W3CDTF">2016-09-22T12:09:51Z</dcterms:modified>
</cp:coreProperties>
</file>