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0" r:id="rId6"/>
    <p:sldId id="261" r:id="rId7"/>
    <p:sldId id="263"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4" autoAdjust="0"/>
    <p:restoredTop sz="94660"/>
  </p:normalViewPr>
  <p:slideViewPr>
    <p:cSldViewPr snapToGrid="0">
      <p:cViewPr varScale="1">
        <p:scale>
          <a:sx n="62" d="100"/>
          <a:sy n="62" d="100"/>
        </p:scale>
        <p:origin x="17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1/4/2017</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8300" y="1122363"/>
            <a:ext cx="9001462" cy="2387600"/>
          </a:xfrm>
        </p:spPr>
        <p:txBody>
          <a:bodyPr/>
          <a:lstStyle/>
          <a:p>
            <a:r>
              <a:rPr lang="en-GB" dirty="0" smtClean="0"/>
              <a:t>Language and the media</a:t>
            </a:r>
            <a:endParaRPr lang="en-GB" dirty="0"/>
          </a:p>
        </p:txBody>
      </p:sp>
      <p:sp>
        <p:nvSpPr>
          <p:cNvPr id="3" name="Subtitle 2"/>
          <p:cNvSpPr>
            <a:spLocks noGrp="1"/>
          </p:cNvSpPr>
          <p:nvPr>
            <p:ph type="subTitle" idx="1"/>
          </p:nvPr>
        </p:nvSpPr>
        <p:spPr/>
        <p:txBody>
          <a:bodyPr/>
          <a:lstStyle/>
          <a:p>
            <a:r>
              <a:rPr lang="en-GB" dirty="0" smtClean="0"/>
              <a:t>Linked to gender, power and technology</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5502" y="4429919"/>
            <a:ext cx="2962793" cy="2226187"/>
          </a:xfrm>
          <a:prstGeom prst="rect">
            <a:avLst/>
          </a:prstGeom>
        </p:spPr>
      </p:pic>
    </p:spTree>
    <p:extLst>
      <p:ext uri="{BB962C8B-B14F-4D97-AF65-F5344CB8AC3E}">
        <p14:creationId xmlns:p14="http://schemas.microsoft.com/office/powerpoint/2010/main" val="773451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Representation</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26659" y="2465095"/>
            <a:ext cx="2857500" cy="2190750"/>
          </a:xfrm>
        </p:spPr>
      </p:pic>
      <p:sp>
        <p:nvSpPr>
          <p:cNvPr id="5" name="TextBox 4"/>
          <p:cNvSpPr txBox="1"/>
          <p:nvPr/>
        </p:nvSpPr>
        <p:spPr>
          <a:xfrm>
            <a:off x="3274540" y="2706130"/>
            <a:ext cx="2496065" cy="1200329"/>
          </a:xfrm>
          <a:prstGeom prst="rect">
            <a:avLst/>
          </a:prstGeom>
          <a:noFill/>
        </p:spPr>
        <p:txBody>
          <a:bodyPr wrap="square" rtlCol="0">
            <a:spAutoFit/>
          </a:bodyPr>
          <a:lstStyle/>
          <a:p>
            <a:r>
              <a:rPr lang="en-GB" sz="3600" dirty="0" smtClean="0"/>
              <a:t>What is this?</a:t>
            </a:r>
            <a:endParaRPr lang="en-GB" sz="3600" dirty="0"/>
          </a:p>
        </p:txBody>
      </p:sp>
    </p:spTree>
    <p:extLst>
      <p:ext uri="{BB962C8B-B14F-4D97-AF65-F5344CB8AC3E}">
        <p14:creationId xmlns:p14="http://schemas.microsoft.com/office/powerpoint/2010/main" val="3800460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Arbitrary Nature of the sign (Saussure)</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85155" y="2780269"/>
            <a:ext cx="4896861" cy="2986217"/>
          </a:xfrm>
        </p:spPr>
      </p:pic>
      <p:sp>
        <p:nvSpPr>
          <p:cNvPr id="6" name="TextBox 5"/>
          <p:cNvSpPr txBox="1"/>
          <p:nvPr/>
        </p:nvSpPr>
        <p:spPr>
          <a:xfrm>
            <a:off x="1643449" y="2780269"/>
            <a:ext cx="2557848" cy="1569660"/>
          </a:xfrm>
          <a:prstGeom prst="rect">
            <a:avLst/>
          </a:prstGeom>
          <a:noFill/>
        </p:spPr>
        <p:txBody>
          <a:bodyPr wrap="square" rtlCol="0">
            <a:spAutoFit/>
          </a:bodyPr>
          <a:lstStyle/>
          <a:p>
            <a:r>
              <a:rPr lang="en-GB" sz="2600" dirty="0" smtClean="0"/>
              <a:t>Everything is a representation.</a:t>
            </a:r>
          </a:p>
          <a:p>
            <a:endParaRPr lang="en-GB" sz="2600" dirty="0"/>
          </a:p>
          <a:p>
            <a:endParaRPr lang="en-GB" dirty="0" smtClean="0"/>
          </a:p>
        </p:txBody>
      </p:sp>
    </p:spTree>
    <p:extLst>
      <p:ext uri="{BB962C8B-B14F-4D97-AF65-F5344CB8AC3E}">
        <p14:creationId xmlns:p14="http://schemas.microsoft.com/office/powerpoint/2010/main" val="1251687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Fairclough – Discourse as text, Interaction and Context</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931244" y="2169820"/>
            <a:ext cx="4584355" cy="4320236"/>
          </a:xfrm>
        </p:spPr>
      </p:pic>
      <p:sp>
        <p:nvSpPr>
          <p:cNvPr id="5" name="TextBox 4"/>
          <p:cNvSpPr txBox="1"/>
          <p:nvPr/>
        </p:nvSpPr>
        <p:spPr>
          <a:xfrm>
            <a:off x="1445741" y="2169820"/>
            <a:ext cx="3991232" cy="2308324"/>
          </a:xfrm>
          <a:prstGeom prst="rect">
            <a:avLst/>
          </a:prstGeom>
          <a:noFill/>
        </p:spPr>
        <p:txBody>
          <a:bodyPr wrap="square" rtlCol="0">
            <a:spAutoFit/>
          </a:bodyPr>
          <a:lstStyle/>
          <a:p>
            <a:r>
              <a:rPr lang="en-GB" dirty="0" smtClean="0"/>
              <a:t>The language of the media must be viewed in terms of context.</a:t>
            </a:r>
          </a:p>
          <a:p>
            <a:endParaRPr lang="en-GB" dirty="0"/>
          </a:p>
          <a:p>
            <a:r>
              <a:rPr lang="en-GB" dirty="0" smtClean="0"/>
              <a:t>You should always consider bias, agenda and ideology.</a:t>
            </a:r>
          </a:p>
          <a:p>
            <a:endParaRPr lang="en-GB" dirty="0"/>
          </a:p>
          <a:p>
            <a:r>
              <a:rPr lang="en-GB" dirty="0" smtClean="0"/>
              <a:t>This process is known as Critical Discourse Analysis.</a:t>
            </a:r>
            <a:endParaRPr lang="en-GB" dirty="0"/>
          </a:p>
        </p:txBody>
      </p:sp>
    </p:spTree>
    <p:extLst>
      <p:ext uri="{BB962C8B-B14F-4D97-AF65-F5344CB8AC3E}">
        <p14:creationId xmlns:p14="http://schemas.microsoft.com/office/powerpoint/2010/main" val="1925841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Linking this to the media…</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effectLst/>
              </a:rPr>
              <a:t>What is ‘news’? Is it new? Is it neutral? Is it reliable?</a:t>
            </a:r>
          </a:p>
          <a:p>
            <a:r>
              <a:rPr lang="en-GB" dirty="0" smtClean="0">
                <a:effectLst/>
              </a:rPr>
              <a:t>Who decides what is important and how do they make these judgements, do you think?</a:t>
            </a:r>
          </a:p>
          <a:p>
            <a:r>
              <a:rPr lang="en-GB" dirty="0" smtClean="0">
                <a:effectLst/>
              </a:rPr>
              <a:t>Bell </a:t>
            </a:r>
            <a:r>
              <a:rPr lang="en-GB" dirty="0">
                <a:effectLst/>
              </a:rPr>
              <a:t>(1991</a:t>
            </a:r>
            <a:r>
              <a:rPr lang="en-GB" dirty="0" smtClean="0">
                <a:effectLst/>
              </a:rPr>
              <a:t>), in ‘The </a:t>
            </a:r>
            <a:r>
              <a:rPr lang="en-GB" dirty="0">
                <a:effectLst/>
              </a:rPr>
              <a:t>Language of News </a:t>
            </a:r>
            <a:r>
              <a:rPr lang="en-GB" dirty="0" smtClean="0">
                <a:effectLst/>
              </a:rPr>
              <a:t>Media,’ suggested that ‘Journalists </a:t>
            </a:r>
            <a:r>
              <a:rPr lang="en-GB" dirty="0">
                <a:effectLst/>
              </a:rPr>
              <a:t>do not write articles. They write </a:t>
            </a:r>
            <a:r>
              <a:rPr lang="en-GB" dirty="0" smtClean="0">
                <a:effectLst/>
              </a:rPr>
              <a:t>stories.’  What’s the difference?</a:t>
            </a:r>
          </a:p>
          <a:p>
            <a:r>
              <a:rPr lang="en-GB" dirty="0" smtClean="0">
                <a:effectLst/>
              </a:rPr>
              <a:t> </a:t>
            </a:r>
            <a:r>
              <a:rPr lang="en-GB" dirty="0" err="1">
                <a:effectLst/>
              </a:rPr>
              <a:t>Labov</a:t>
            </a:r>
            <a:r>
              <a:rPr lang="en-GB" dirty="0">
                <a:effectLst/>
              </a:rPr>
              <a:t> and </a:t>
            </a:r>
            <a:r>
              <a:rPr lang="en-GB" dirty="0" err="1">
                <a:effectLst/>
              </a:rPr>
              <a:t>Waletsky’s</a:t>
            </a:r>
            <a:r>
              <a:rPr lang="en-GB" dirty="0">
                <a:effectLst/>
              </a:rPr>
              <a:t> narrative structure (</a:t>
            </a:r>
            <a:r>
              <a:rPr lang="en-GB" dirty="0" smtClean="0">
                <a:effectLst/>
              </a:rPr>
              <a:t>1967): Abstract, orientation, complicating action, evaluation, resolution, coda. Take a news article and try to find these aspects of narrative structure. Are they there? Are they in this order?</a:t>
            </a:r>
          </a:p>
          <a:p>
            <a:r>
              <a:rPr lang="en-GB" dirty="0" smtClean="0">
                <a:effectLst/>
              </a:rPr>
              <a:t>Hall </a:t>
            </a:r>
            <a:r>
              <a:rPr lang="en-GB" dirty="0">
                <a:effectLst/>
              </a:rPr>
              <a:t>(1978) </a:t>
            </a:r>
            <a:r>
              <a:rPr lang="en-GB" dirty="0" smtClean="0">
                <a:effectLst/>
              </a:rPr>
              <a:t>said that the media </a:t>
            </a:r>
            <a:r>
              <a:rPr lang="en-GB" dirty="0">
                <a:effectLst/>
              </a:rPr>
              <a:t>is ‘the translation of official viewpoints into a public idiom.’ </a:t>
            </a:r>
            <a:r>
              <a:rPr lang="en-GB" dirty="0" smtClean="0">
                <a:effectLst/>
              </a:rPr>
              <a:t> What does this mean? Do you agree?</a:t>
            </a:r>
          </a:p>
          <a:p>
            <a:r>
              <a:rPr lang="en-GB" dirty="0" smtClean="0">
                <a:effectLst/>
              </a:rPr>
              <a:t>Does the media promote hegemony?</a:t>
            </a:r>
            <a:endParaRPr lang="en-GB" dirty="0">
              <a:effectLst/>
            </a:endParaRPr>
          </a:p>
          <a:p>
            <a:endParaRPr lang="en-GB" dirty="0"/>
          </a:p>
        </p:txBody>
      </p:sp>
    </p:spTree>
    <p:extLst>
      <p:ext uri="{BB962C8B-B14F-4D97-AF65-F5344CB8AC3E}">
        <p14:creationId xmlns:p14="http://schemas.microsoft.com/office/powerpoint/2010/main" val="3946656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Some Features to consider when analysing representation in the media</a:t>
            </a:r>
            <a:endParaRPr lang="en-GB" dirty="0"/>
          </a:p>
        </p:txBody>
      </p:sp>
      <p:sp>
        <p:nvSpPr>
          <p:cNvPr id="3" name="Content Placeholder 2"/>
          <p:cNvSpPr>
            <a:spLocks noGrp="1"/>
          </p:cNvSpPr>
          <p:nvPr>
            <p:ph idx="1"/>
          </p:nvPr>
        </p:nvSpPr>
        <p:spPr>
          <a:xfrm>
            <a:off x="913795" y="2096063"/>
            <a:ext cx="10353762" cy="4415947"/>
          </a:xfrm>
        </p:spPr>
        <p:txBody>
          <a:bodyPr>
            <a:normAutofit fontScale="92500" lnSpcReduction="10000"/>
          </a:bodyPr>
          <a:lstStyle/>
          <a:p>
            <a:r>
              <a:rPr lang="en-GB" dirty="0" smtClean="0"/>
              <a:t>Lexis and Semantics: </a:t>
            </a:r>
          </a:p>
          <a:p>
            <a:pPr lvl="1"/>
            <a:r>
              <a:rPr lang="en-GB" dirty="0" smtClean="0"/>
              <a:t>Euphemisms</a:t>
            </a:r>
          </a:p>
          <a:p>
            <a:pPr lvl="1"/>
            <a:r>
              <a:rPr lang="en-GB" dirty="0"/>
              <a:t>M</a:t>
            </a:r>
            <a:r>
              <a:rPr lang="en-GB" dirty="0" smtClean="0"/>
              <a:t>arkedly formal or informal words</a:t>
            </a:r>
          </a:p>
          <a:p>
            <a:pPr lvl="1"/>
            <a:r>
              <a:rPr lang="en-GB" dirty="0" smtClean="0"/>
              <a:t>Metaphors or other figurative language</a:t>
            </a:r>
          </a:p>
          <a:p>
            <a:r>
              <a:rPr lang="en-GB" dirty="0" smtClean="0"/>
              <a:t>Grammar: </a:t>
            </a:r>
          </a:p>
          <a:p>
            <a:pPr lvl="1"/>
            <a:r>
              <a:rPr lang="en-GB" dirty="0"/>
              <a:t>N</a:t>
            </a:r>
            <a:r>
              <a:rPr lang="en-GB" dirty="0" smtClean="0"/>
              <a:t>oun phrases</a:t>
            </a:r>
          </a:p>
          <a:p>
            <a:pPr lvl="1"/>
            <a:r>
              <a:rPr lang="en-GB" dirty="0" smtClean="0"/>
              <a:t>Verbs</a:t>
            </a:r>
          </a:p>
          <a:p>
            <a:pPr lvl="1"/>
            <a:r>
              <a:rPr lang="en-GB" dirty="0" smtClean="0"/>
              <a:t>Adverbials</a:t>
            </a:r>
          </a:p>
          <a:p>
            <a:pPr lvl="1"/>
            <a:r>
              <a:rPr lang="en-GB" dirty="0"/>
              <a:t>S</a:t>
            </a:r>
            <a:r>
              <a:rPr lang="en-GB" dirty="0" smtClean="0"/>
              <a:t>ubject and object positions (voice)</a:t>
            </a:r>
          </a:p>
          <a:p>
            <a:pPr lvl="1"/>
            <a:r>
              <a:rPr lang="en-GB" dirty="0" smtClean="0"/>
              <a:t>Pronouns</a:t>
            </a:r>
          </a:p>
          <a:p>
            <a:pPr lvl="1"/>
            <a:r>
              <a:rPr lang="en-GB" dirty="0" smtClean="0"/>
              <a:t>Conjunctions</a:t>
            </a:r>
          </a:p>
          <a:p>
            <a:pPr lvl="1"/>
            <a:r>
              <a:rPr lang="en-GB" dirty="0"/>
              <a:t>M</a:t>
            </a:r>
            <a:r>
              <a:rPr lang="en-GB" dirty="0" smtClean="0"/>
              <a:t>odals and imperatives.</a:t>
            </a:r>
          </a:p>
          <a:p>
            <a:endParaRPr lang="en-GB" dirty="0"/>
          </a:p>
        </p:txBody>
      </p:sp>
    </p:spTree>
    <p:extLst>
      <p:ext uri="{BB962C8B-B14F-4D97-AF65-F5344CB8AC3E}">
        <p14:creationId xmlns:p14="http://schemas.microsoft.com/office/powerpoint/2010/main" val="3980379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own Representations</a:t>
            </a:r>
            <a:endParaRPr lang="en-GB" dirty="0"/>
          </a:p>
        </p:txBody>
      </p:sp>
      <p:sp>
        <p:nvSpPr>
          <p:cNvPr id="3" name="Content Placeholder 2"/>
          <p:cNvSpPr>
            <a:spLocks noGrp="1"/>
          </p:cNvSpPr>
          <p:nvPr>
            <p:ph idx="1"/>
          </p:nvPr>
        </p:nvSpPr>
        <p:spPr/>
        <p:txBody>
          <a:bodyPr/>
          <a:lstStyle/>
          <a:p>
            <a:r>
              <a:rPr lang="en-GB" dirty="0" smtClean="0"/>
              <a:t>In pairs, take an event, a person, a social group, or an institution and write two contrasting representations, considering the context of each one carefully (they should be convincing).</a:t>
            </a:r>
          </a:p>
          <a:p>
            <a:r>
              <a:rPr lang="en-GB" dirty="0" smtClean="0"/>
              <a:t>Now swap your representations with another pair and annotate each other’s with the features we have considered. </a:t>
            </a:r>
          </a:p>
          <a:p>
            <a:r>
              <a:rPr lang="en-GB" dirty="0" smtClean="0"/>
              <a:t>Take one feature and write a point about the representation behind it. Try to bring in your knowledge of language and power.</a:t>
            </a:r>
            <a:endParaRPr lang="en-GB" dirty="0"/>
          </a:p>
        </p:txBody>
      </p:sp>
    </p:spTree>
    <p:extLst>
      <p:ext uri="{BB962C8B-B14F-4D97-AF65-F5344CB8AC3E}">
        <p14:creationId xmlns:p14="http://schemas.microsoft.com/office/powerpoint/2010/main" val="1756110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Homework</a:t>
            </a:r>
            <a:endParaRPr lang="en-GB" dirty="0"/>
          </a:p>
        </p:txBody>
      </p:sp>
      <p:sp>
        <p:nvSpPr>
          <p:cNvPr id="3" name="Content Placeholder 2"/>
          <p:cNvSpPr>
            <a:spLocks noGrp="1"/>
          </p:cNvSpPr>
          <p:nvPr>
            <p:ph idx="1"/>
          </p:nvPr>
        </p:nvSpPr>
        <p:spPr/>
        <p:txBody>
          <a:bodyPr/>
          <a:lstStyle/>
          <a:p>
            <a:r>
              <a:rPr lang="en-GB" dirty="0" smtClean="0"/>
              <a:t>Collect three versions of the same story (they must be from different publications). Annotate according to the features we have discussed and then consider their differences in context. Is there power behind discourse as well as within it?</a:t>
            </a:r>
          </a:p>
          <a:p>
            <a:r>
              <a:rPr lang="en-GB" dirty="0" smtClean="0"/>
              <a:t>Bring your notes in next week and be prepared to discuss your findings.</a:t>
            </a:r>
            <a:endParaRPr lang="en-GB" dirty="0"/>
          </a:p>
        </p:txBody>
      </p:sp>
    </p:spTree>
    <p:extLst>
      <p:ext uri="{BB962C8B-B14F-4D97-AF65-F5344CB8AC3E}">
        <p14:creationId xmlns:p14="http://schemas.microsoft.com/office/powerpoint/2010/main" val="39861717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42</TotalTime>
  <Words>403</Words>
  <Application>Microsoft Office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Bookman Old Style</vt:lpstr>
      <vt:lpstr>Rockwell</vt:lpstr>
      <vt:lpstr>Damask</vt:lpstr>
      <vt:lpstr>Language and the media</vt:lpstr>
      <vt:lpstr>Representation</vt:lpstr>
      <vt:lpstr>The Arbitrary Nature of the sign (Saussure)</vt:lpstr>
      <vt:lpstr>Fairclough – Discourse as text, Interaction and Context</vt:lpstr>
      <vt:lpstr>Linking this to the media…</vt:lpstr>
      <vt:lpstr>Some Features to consider when analysing representation in the media</vt:lpstr>
      <vt:lpstr>Your own Representations</vt:lpstr>
      <vt:lpstr>Homework</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and the media</dc:title>
  <dc:creator>Jennifer Hunter-Phillips</dc:creator>
  <cp:lastModifiedBy>Jennifer Hunter-Phillips</cp:lastModifiedBy>
  <cp:revision>12</cp:revision>
  <dcterms:created xsi:type="dcterms:W3CDTF">2017-01-04T13:52:29Z</dcterms:created>
  <dcterms:modified xsi:type="dcterms:W3CDTF">2017-01-04T14:34:38Z</dcterms:modified>
</cp:coreProperties>
</file>