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5" r:id="rId4"/>
    <p:sldId id="266" r:id="rId5"/>
    <p:sldId id="267" r:id="rId6"/>
    <p:sldId id="268" r:id="rId7"/>
    <p:sldId id="258" r:id="rId8"/>
    <p:sldId id="259" r:id="rId9"/>
    <p:sldId id="260" r:id="rId10"/>
    <p:sldId id="261" r:id="rId11"/>
    <p:sldId id="262" r:id="rId12"/>
    <p:sldId id="263" r:id="rId13"/>
    <p:sldId id="269" r:id="rId14"/>
    <p:sldId id="270" r:id="rId15"/>
    <p:sldId id="271" r:id="rId16"/>
    <p:sldId id="272" r:id="rId17"/>
    <p:sldId id="26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68" autoAdjust="0"/>
    <p:restoredTop sz="94660"/>
  </p:normalViewPr>
  <p:slideViewPr>
    <p:cSldViewPr snapToGrid="0">
      <p:cViewPr varScale="1">
        <p:scale>
          <a:sx n="73" d="100"/>
          <a:sy n="73" d="100"/>
        </p:scale>
        <p:origin x="-46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1/28/2017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1/28/2017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1/28/2017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1/28/2017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pPr/>
              <a:t>1/28/2017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pPr/>
              <a:t>1/28/2017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pPr/>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1/28/2017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1/28/2017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1/28/2017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pPr/>
              <a:t>1/28/2017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1/28/2017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1/28/2017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1/28/2017</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Language and the Media</a:t>
            </a:r>
            <a:endParaRPr lang="en-GB" dirty="0"/>
          </a:p>
        </p:txBody>
      </p:sp>
      <p:sp>
        <p:nvSpPr>
          <p:cNvPr id="3" name="Subtitle 2"/>
          <p:cNvSpPr>
            <a:spLocks noGrp="1"/>
          </p:cNvSpPr>
          <p:nvPr>
            <p:ph type="subTitle" idx="1"/>
          </p:nvPr>
        </p:nvSpPr>
        <p:spPr/>
        <p:txBody>
          <a:bodyPr/>
          <a:lstStyle/>
          <a:p>
            <a:r>
              <a:rPr lang="en-GB" dirty="0" smtClean="0"/>
              <a:t>News as Ideology</a:t>
            </a:r>
            <a:endParaRPr lang="en-GB" dirty="0"/>
          </a:p>
        </p:txBody>
      </p:sp>
    </p:spTree>
    <p:extLst>
      <p:ext uri="{BB962C8B-B14F-4D97-AF65-F5344CB8AC3E}">
        <p14:creationId xmlns="" xmlns:p14="http://schemas.microsoft.com/office/powerpoint/2010/main" val="17675677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is ideology conveyed?</a:t>
            </a:r>
            <a:endParaRPr lang="en-GB" dirty="0"/>
          </a:p>
        </p:txBody>
      </p:sp>
      <p:sp>
        <p:nvSpPr>
          <p:cNvPr id="3" name="Content Placeholder 2"/>
          <p:cNvSpPr>
            <a:spLocks noGrp="1"/>
          </p:cNvSpPr>
          <p:nvPr>
            <p:ph idx="1"/>
          </p:nvPr>
        </p:nvSpPr>
        <p:spPr/>
        <p:txBody>
          <a:bodyPr/>
          <a:lstStyle/>
          <a:p>
            <a:r>
              <a:rPr lang="en-GB" b="1" dirty="0" smtClean="0"/>
              <a:t>Bias</a:t>
            </a:r>
            <a:r>
              <a:rPr lang="en-GB" dirty="0" smtClean="0"/>
              <a:t> - </a:t>
            </a:r>
            <a:r>
              <a:rPr lang="en-GB" dirty="0" smtClean="0">
                <a:effectLst/>
              </a:rPr>
              <a:t>an </a:t>
            </a:r>
            <a:r>
              <a:rPr lang="en-GB" dirty="0">
                <a:effectLst/>
              </a:rPr>
              <a:t>inclination or outlook to present or hold a </a:t>
            </a:r>
            <a:r>
              <a:rPr lang="en-GB" b="1" dirty="0">
                <a:effectLst/>
              </a:rPr>
              <a:t>partial perspective</a:t>
            </a:r>
            <a:r>
              <a:rPr lang="en-GB" dirty="0">
                <a:effectLst/>
              </a:rPr>
              <a:t>, often accompanied by a </a:t>
            </a:r>
            <a:r>
              <a:rPr lang="en-GB" b="1" dirty="0">
                <a:effectLst/>
              </a:rPr>
              <a:t>refusal to consider the possible merits of alternative points of view</a:t>
            </a:r>
            <a:r>
              <a:rPr lang="en-GB" dirty="0">
                <a:effectLst/>
              </a:rPr>
              <a:t>. Biases can be learned implicitly within cultural contexts. People may develop biases toward or against an individual, an ethnic group, a nation, a religion, a social class, a political party, theoretical paradigms and ideologies within academic domains, or a species. Biased means </a:t>
            </a:r>
            <a:r>
              <a:rPr lang="en-GB" b="1" dirty="0">
                <a:effectLst/>
              </a:rPr>
              <a:t>one-sided, lacking a neutral viewpoint</a:t>
            </a:r>
            <a:r>
              <a:rPr lang="en-GB" dirty="0">
                <a:effectLst/>
              </a:rPr>
              <a:t>, or not having an open mind. Bias can come in many forms and is related to prejudice and intuition.</a:t>
            </a:r>
            <a:endParaRPr lang="en-GB" b="1" dirty="0"/>
          </a:p>
        </p:txBody>
      </p:sp>
    </p:spTree>
    <p:extLst>
      <p:ext uri="{BB962C8B-B14F-4D97-AF65-F5344CB8AC3E}">
        <p14:creationId xmlns="" xmlns:p14="http://schemas.microsoft.com/office/powerpoint/2010/main" val="12930581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Left Wing vs. Right Wing:</a:t>
            </a:r>
            <a:endParaRPr lang="en-GB" dirty="0"/>
          </a:p>
        </p:txBody>
      </p:sp>
      <p:cxnSp>
        <p:nvCxnSpPr>
          <p:cNvPr id="5" name="Straight Connector 4"/>
          <p:cNvCxnSpPr/>
          <p:nvPr/>
        </p:nvCxnSpPr>
        <p:spPr>
          <a:xfrm>
            <a:off x="1876723" y="3558447"/>
            <a:ext cx="8427904"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410160" y="3558447"/>
            <a:ext cx="1154483" cy="369332"/>
          </a:xfrm>
          <a:prstGeom prst="rect">
            <a:avLst/>
          </a:prstGeom>
          <a:noFill/>
        </p:spPr>
        <p:txBody>
          <a:bodyPr wrap="none" rtlCol="0">
            <a:spAutoFit/>
          </a:bodyPr>
          <a:lstStyle/>
          <a:p>
            <a:r>
              <a:rPr lang="en-GB" dirty="0" smtClean="0"/>
              <a:t>Left wing</a:t>
            </a:r>
            <a:endParaRPr lang="en-GB" dirty="0"/>
          </a:p>
        </p:txBody>
      </p:sp>
      <p:sp>
        <p:nvSpPr>
          <p:cNvPr id="7" name="TextBox 6"/>
          <p:cNvSpPr txBox="1"/>
          <p:nvPr/>
        </p:nvSpPr>
        <p:spPr>
          <a:xfrm>
            <a:off x="9727385" y="3558447"/>
            <a:ext cx="1317990" cy="369332"/>
          </a:xfrm>
          <a:prstGeom prst="rect">
            <a:avLst/>
          </a:prstGeom>
          <a:noFill/>
        </p:spPr>
        <p:txBody>
          <a:bodyPr wrap="none" rtlCol="0">
            <a:spAutoFit/>
          </a:bodyPr>
          <a:lstStyle/>
          <a:p>
            <a:r>
              <a:rPr lang="en-GB" dirty="0" smtClean="0"/>
              <a:t>Right wing</a:t>
            </a:r>
            <a:endParaRPr lang="en-GB" dirty="0"/>
          </a:p>
        </p:txBody>
      </p:sp>
      <p:sp>
        <p:nvSpPr>
          <p:cNvPr id="8" name="TextBox 7"/>
          <p:cNvSpPr txBox="1"/>
          <p:nvPr/>
        </p:nvSpPr>
        <p:spPr>
          <a:xfrm>
            <a:off x="5363453" y="4383322"/>
            <a:ext cx="1591333" cy="369332"/>
          </a:xfrm>
          <a:prstGeom prst="rect">
            <a:avLst/>
          </a:prstGeom>
          <a:solidFill>
            <a:srgbClr val="00B0F0"/>
          </a:solidFill>
        </p:spPr>
        <p:txBody>
          <a:bodyPr wrap="none" rtlCol="0">
            <a:spAutoFit/>
          </a:bodyPr>
          <a:lstStyle/>
          <a:p>
            <a:r>
              <a:rPr lang="en-GB" dirty="0" smtClean="0"/>
              <a:t>Conservative</a:t>
            </a:r>
            <a:endParaRPr lang="en-GB" dirty="0"/>
          </a:p>
        </p:txBody>
      </p:sp>
      <p:sp>
        <p:nvSpPr>
          <p:cNvPr id="9" name="TextBox 8"/>
          <p:cNvSpPr txBox="1"/>
          <p:nvPr/>
        </p:nvSpPr>
        <p:spPr>
          <a:xfrm>
            <a:off x="5558873" y="3759240"/>
            <a:ext cx="934871" cy="369332"/>
          </a:xfrm>
          <a:prstGeom prst="rect">
            <a:avLst/>
          </a:prstGeom>
          <a:solidFill>
            <a:srgbClr val="FF0000"/>
          </a:solidFill>
        </p:spPr>
        <p:txBody>
          <a:bodyPr wrap="none" rtlCol="0">
            <a:spAutoFit/>
          </a:bodyPr>
          <a:lstStyle/>
          <a:p>
            <a:r>
              <a:rPr lang="en-GB" dirty="0" smtClean="0"/>
              <a:t>Labour</a:t>
            </a:r>
            <a:endParaRPr lang="en-GB" dirty="0"/>
          </a:p>
        </p:txBody>
      </p:sp>
      <p:sp>
        <p:nvSpPr>
          <p:cNvPr id="10" name="TextBox 9"/>
          <p:cNvSpPr txBox="1"/>
          <p:nvPr/>
        </p:nvSpPr>
        <p:spPr>
          <a:xfrm>
            <a:off x="5669078" y="5574340"/>
            <a:ext cx="689612" cy="369332"/>
          </a:xfrm>
          <a:prstGeom prst="rect">
            <a:avLst/>
          </a:prstGeom>
          <a:solidFill>
            <a:srgbClr val="7030A0"/>
          </a:solidFill>
        </p:spPr>
        <p:txBody>
          <a:bodyPr wrap="none" rtlCol="0">
            <a:spAutoFit/>
          </a:bodyPr>
          <a:lstStyle/>
          <a:p>
            <a:r>
              <a:rPr lang="en-GB" dirty="0" smtClean="0"/>
              <a:t>UKIP</a:t>
            </a:r>
            <a:endParaRPr lang="en-GB" dirty="0"/>
          </a:p>
        </p:txBody>
      </p:sp>
      <p:sp>
        <p:nvSpPr>
          <p:cNvPr id="11" name="TextBox 10"/>
          <p:cNvSpPr txBox="1"/>
          <p:nvPr/>
        </p:nvSpPr>
        <p:spPr>
          <a:xfrm>
            <a:off x="5092322" y="4984124"/>
            <a:ext cx="2133597" cy="369332"/>
          </a:xfrm>
          <a:prstGeom prst="rect">
            <a:avLst/>
          </a:prstGeom>
          <a:solidFill>
            <a:srgbClr val="FFC000"/>
          </a:solidFill>
        </p:spPr>
        <p:txBody>
          <a:bodyPr wrap="none" rtlCol="0">
            <a:spAutoFit/>
          </a:bodyPr>
          <a:lstStyle/>
          <a:p>
            <a:r>
              <a:rPr lang="en-GB" dirty="0" smtClean="0"/>
              <a:t>Liberal Democrats</a:t>
            </a:r>
            <a:endParaRPr lang="en-GB" dirty="0"/>
          </a:p>
        </p:txBody>
      </p:sp>
      <p:sp>
        <p:nvSpPr>
          <p:cNvPr id="12" name="TextBox 11"/>
          <p:cNvSpPr txBox="1"/>
          <p:nvPr/>
        </p:nvSpPr>
        <p:spPr>
          <a:xfrm>
            <a:off x="865067" y="4107453"/>
            <a:ext cx="3894220" cy="2308324"/>
          </a:xfrm>
          <a:prstGeom prst="rect">
            <a:avLst/>
          </a:prstGeom>
          <a:noFill/>
        </p:spPr>
        <p:txBody>
          <a:bodyPr wrap="square" rtlCol="0">
            <a:spAutoFit/>
          </a:bodyPr>
          <a:lstStyle/>
          <a:p>
            <a:pPr marL="285750" indent="-285750">
              <a:buFont typeface="Arial" panose="020B0604020202020204" pitchFamily="34" charset="0"/>
              <a:buChar char="•"/>
            </a:pPr>
            <a:r>
              <a:rPr lang="en-GB" dirty="0" smtClean="0"/>
              <a:t>Social equality</a:t>
            </a:r>
          </a:p>
          <a:p>
            <a:pPr marL="285750" indent="-285750">
              <a:buFont typeface="Arial" panose="020B0604020202020204" pitchFamily="34" charset="0"/>
              <a:buChar char="•"/>
            </a:pPr>
            <a:r>
              <a:rPr lang="en-GB" dirty="0" smtClean="0"/>
              <a:t>Egalitarianism (all people are equal and deserve equal rights)</a:t>
            </a:r>
          </a:p>
          <a:p>
            <a:pPr marL="285750" indent="-285750">
              <a:buFont typeface="Arial" panose="020B0604020202020204" pitchFamily="34" charset="0"/>
              <a:buChar char="•"/>
            </a:pPr>
            <a:r>
              <a:rPr lang="en-GB" dirty="0" smtClean="0"/>
              <a:t>Civil rights</a:t>
            </a:r>
          </a:p>
          <a:p>
            <a:pPr marL="285750" indent="-285750">
              <a:buFont typeface="Arial" panose="020B0604020202020204" pitchFamily="34" charset="0"/>
              <a:buChar char="•"/>
            </a:pPr>
            <a:r>
              <a:rPr lang="en-GB" dirty="0" smtClean="0"/>
              <a:t>Community ethos</a:t>
            </a:r>
          </a:p>
          <a:p>
            <a:pPr marL="285750" indent="-285750">
              <a:buFont typeface="Arial" panose="020B0604020202020204" pitchFamily="34" charset="0"/>
              <a:buChar char="•"/>
            </a:pPr>
            <a:r>
              <a:rPr lang="en-GB" dirty="0" smtClean="0"/>
              <a:t>Anti-war</a:t>
            </a:r>
          </a:p>
          <a:p>
            <a:pPr marL="285750" indent="-285750">
              <a:buFont typeface="Arial" panose="020B0604020202020204" pitchFamily="34" charset="0"/>
              <a:buChar char="•"/>
            </a:pPr>
            <a:r>
              <a:rPr lang="en-GB" dirty="0" smtClean="0"/>
              <a:t>Environment</a:t>
            </a:r>
          </a:p>
          <a:p>
            <a:pPr marL="285750" indent="-285750">
              <a:buFont typeface="Arial" panose="020B0604020202020204" pitchFamily="34" charset="0"/>
              <a:buChar char="•"/>
            </a:pPr>
            <a:r>
              <a:rPr lang="en-GB" dirty="0" smtClean="0"/>
              <a:t>Public services/nationalisation</a:t>
            </a:r>
            <a:endParaRPr lang="en-GB" dirty="0"/>
          </a:p>
        </p:txBody>
      </p:sp>
      <p:sp>
        <p:nvSpPr>
          <p:cNvPr id="13" name="TextBox 12"/>
          <p:cNvSpPr txBox="1"/>
          <p:nvPr/>
        </p:nvSpPr>
        <p:spPr>
          <a:xfrm>
            <a:off x="7958094" y="4107453"/>
            <a:ext cx="3894220" cy="2031325"/>
          </a:xfrm>
          <a:prstGeom prst="rect">
            <a:avLst/>
          </a:prstGeom>
          <a:noFill/>
        </p:spPr>
        <p:txBody>
          <a:bodyPr wrap="square" rtlCol="0">
            <a:spAutoFit/>
          </a:bodyPr>
          <a:lstStyle/>
          <a:p>
            <a:pPr marL="285750" indent="-285750">
              <a:buFont typeface="Arial" panose="020B0604020202020204" pitchFamily="34" charset="0"/>
              <a:buChar char="•"/>
            </a:pPr>
            <a:r>
              <a:rPr lang="en-GB" dirty="0" smtClean="0"/>
              <a:t>Natural hierarchy</a:t>
            </a:r>
          </a:p>
          <a:p>
            <a:pPr marL="285750" indent="-285750">
              <a:buFont typeface="Arial" panose="020B0604020202020204" pitchFamily="34" charset="0"/>
              <a:buChar char="•"/>
            </a:pPr>
            <a:r>
              <a:rPr lang="en-GB" dirty="0" smtClean="0"/>
              <a:t>Economic freedom/competition </a:t>
            </a:r>
          </a:p>
          <a:p>
            <a:pPr marL="285750" indent="-285750">
              <a:buFont typeface="Arial" panose="020B0604020202020204" pitchFamily="34" charset="0"/>
              <a:buChar char="•"/>
            </a:pPr>
            <a:r>
              <a:rPr lang="en-GB" dirty="0" smtClean="0"/>
              <a:t>Privatisation</a:t>
            </a:r>
          </a:p>
          <a:p>
            <a:pPr marL="285750" indent="-285750">
              <a:buFont typeface="Arial" panose="020B0604020202020204" pitchFamily="34" charset="0"/>
              <a:buChar char="•"/>
            </a:pPr>
            <a:r>
              <a:rPr lang="en-GB" dirty="0" smtClean="0"/>
              <a:t>Individual liberty</a:t>
            </a:r>
          </a:p>
          <a:p>
            <a:pPr marL="285750" indent="-285750">
              <a:buFont typeface="Arial" panose="020B0604020202020204" pitchFamily="34" charset="0"/>
              <a:buChar char="•"/>
            </a:pPr>
            <a:r>
              <a:rPr lang="en-GB" dirty="0" smtClean="0"/>
              <a:t>Tradition</a:t>
            </a:r>
          </a:p>
          <a:p>
            <a:pPr marL="285750" indent="-285750">
              <a:buFont typeface="Arial" panose="020B0604020202020204" pitchFamily="34" charset="0"/>
              <a:buChar char="•"/>
            </a:pPr>
            <a:r>
              <a:rPr lang="en-GB" dirty="0" smtClean="0"/>
              <a:t>Low taxation</a:t>
            </a:r>
          </a:p>
          <a:p>
            <a:pPr marL="285750" indent="-285750">
              <a:buFont typeface="Arial" panose="020B0604020202020204" pitchFamily="34" charset="0"/>
              <a:buChar char="•"/>
            </a:pPr>
            <a:r>
              <a:rPr lang="en-GB" dirty="0" smtClean="0"/>
              <a:t>Nationalistic/patrioti</a:t>
            </a:r>
            <a:r>
              <a:rPr lang="en-GB" dirty="0"/>
              <a:t>c</a:t>
            </a:r>
          </a:p>
        </p:txBody>
      </p:sp>
      <p:sp>
        <p:nvSpPr>
          <p:cNvPr id="14" name="TextBox 13"/>
          <p:cNvSpPr txBox="1"/>
          <p:nvPr/>
        </p:nvSpPr>
        <p:spPr>
          <a:xfrm>
            <a:off x="5599877" y="6170646"/>
            <a:ext cx="852862" cy="369332"/>
          </a:xfrm>
          <a:prstGeom prst="rect">
            <a:avLst/>
          </a:prstGeom>
          <a:solidFill>
            <a:srgbClr val="00B050"/>
          </a:solidFill>
        </p:spPr>
        <p:txBody>
          <a:bodyPr wrap="none" rtlCol="0">
            <a:spAutoFit/>
          </a:bodyPr>
          <a:lstStyle/>
          <a:p>
            <a:r>
              <a:rPr lang="en-GB" dirty="0" smtClean="0"/>
              <a:t>Green</a:t>
            </a:r>
            <a:endParaRPr lang="en-GB" dirty="0"/>
          </a:p>
        </p:txBody>
      </p:sp>
      <p:sp>
        <p:nvSpPr>
          <p:cNvPr id="3" name="TextBox 2"/>
          <p:cNvSpPr txBox="1"/>
          <p:nvPr/>
        </p:nvSpPr>
        <p:spPr>
          <a:xfrm>
            <a:off x="3018547" y="1677031"/>
            <a:ext cx="6281143" cy="369332"/>
          </a:xfrm>
          <a:prstGeom prst="rect">
            <a:avLst/>
          </a:prstGeom>
          <a:noFill/>
        </p:spPr>
        <p:txBody>
          <a:bodyPr wrap="none" rtlCol="0">
            <a:spAutoFit/>
          </a:bodyPr>
          <a:lstStyle/>
          <a:p>
            <a:r>
              <a:rPr lang="en-GB" dirty="0" smtClean="0"/>
              <a:t>Try to come up with a list of left wing and right wing views</a:t>
            </a:r>
            <a:endParaRPr lang="en-GB" dirty="0"/>
          </a:p>
        </p:txBody>
      </p:sp>
      <p:sp>
        <p:nvSpPr>
          <p:cNvPr id="15" name="TextBox 14"/>
          <p:cNvSpPr txBox="1"/>
          <p:nvPr/>
        </p:nvSpPr>
        <p:spPr>
          <a:xfrm>
            <a:off x="3446241" y="2163692"/>
            <a:ext cx="5512791" cy="369332"/>
          </a:xfrm>
          <a:prstGeom prst="rect">
            <a:avLst/>
          </a:prstGeom>
          <a:noFill/>
        </p:spPr>
        <p:txBody>
          <a:bodyPr wrap="none" rtlCol="0">
            <a:spAutoFit/>
          </a:bodyPr>
          <a:lstStyle/>
          <a:p>
            <a:r>
              <a:rPr lang="en-GB" dirty="0" smtClean="0"/>
              <a:t>Now place the political parties along the spectrum</a:t>
            </a:r>
            <a:endParaRPr lang="en-GB" dirty="0"/>
          </a:p>
        </p:txBody>
      </p:sp>
    </p:spTree>
    <p:extLst>
      <p:ext uri="{BB962C8B-B14F-4D97-AF65-F5344CB8AC3E}">
        <p14:creationId xmlns="" xmlns:p14="http://schemas.microsoft.com/office/powerpoint/2010/main" val="2640368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p:cTn id="19" dur="500" fill="hold"/>
                                        <p:tgtEl>
                                          <p:spTgt spid="15"/>
                                        </p:tgtEl>
                                        <p:attrNameLst>
                                          <p:attrName>ppt_w</p:attrName>
                                        </p:attrNameLst>
                                      </p:cBhvr>
                                      <p:tavLst>
                                        <p:tav tm="0">
                                          <p:val>
                                            <p:fltVal val="0"/>
                                          </p:val>
                                        </p:tav>
                                        <p:tav tm="100000">
                                          <p:val>
                                            <p:strVal val="#ppt_w"/>
                                          </p:val>
                                        </p:tav>
                                      </p:tavLst>
                                    </p:anim>
                                    <p:anim calcmode="lin" valueType="num">
                                      <p:cBhvr>
                                        <p:cTn id="20" dur="500" fill="hold"/>
                                        <p:tgtEl>
                                          <p:spTgt spid="15"/>
                                        </p:tgtEl>
                                        <p:attrNameLst>
                                          <p:attrName>ppt_h</p:attrName>
                                        </p:attrNameLst>
                                      </p:cBhvr>
                                      <p:tavLst>
                                        <p:tav tm="0">
                                          <p:val>
                                            <p:fltVal val="0"/>
                                          </p:val>
                                        </p:tav>
                                        <p:tav tm="100000">
                                          <p:val>
                                            <p:strVal val="#ppt_h"/>
                                          </p:val>
                                        </p:tav>
                                      </p:tavLst>
                                    </p:anim>
                                    <p:animEffect transition="in" filter="fade">
                                      <p:cBhvr>
                                        <p:cTn id="21" dur="500"/>
                                        <p:tgtEl>
                                          <p:spTgt spid="15"/>
                                        </p:tgtEl>
                                      </p:cBhvr>
                                    </p:animEffect>
                                  </p:childTnLst>
                                </p:cTn>
                              </p:par>
                            </p:childTnLst>
                          </p:cTn>
                        </p:par>
                      </p:childTnLst>
                    </p:cTn>
                  </p:par>
                  <p:par>
                    <p:cTn id="22" fill="hold">
                      <p:stCondLst>
                        <p:cond delay="indefinite"/>
                      </p:stCondLst>
                      <p:childTnLst>
                        <p:par>
                          <p:cTn id="23" fill="hold">
                            <p:stCondLst>
                              <p:cond delay="0"/>
                            </p:stCondLst>
                            <p:childTnLst>
                              <p:par>
                                <p:cTn id="24" presetID="0" presetClass="path" presetSubtype="0" accel="50000" decel="50000" fill="hold" grpId="0" nodeType="clickEffect">
                                  <p:stCondLst>
                                    <p:cond delay="0"/>
                                  </p:stCondLst>
                                  <p:childTnLst>
                                    <p:animMotion origin="layout" path="M 0 0 L 0 0 C -0.00247 -0.00324 -0.00495 -0.00648 -0.00742 -0.00949 C -0.0099 -0.01227 -0.01289 -0.01343 -0.01484 -0.0169 C -0.01992 -0.02593 -0.01745 -0.03033 -0.02227 -0.03773 C -0.0332 -0.05417 -0.02904 -0.04861 -0.03815 -0.05255 C -0.03919 -0.05301 -0.04024 -0.05394 -0.04128 -0.0544 C -0.05391 -0.07685 -0.04271 -0.06042 -0.05925 -0.07523 C -0.06758 -0.08264 -0.06602 -0.08658 -0.075 -0.09769 C -0.08203 -0.10602 -0.08906 -0.10417 -0.09727 -0.1051 C -0.11341 -0.10996 -0.09336 -0.10185 -0.10885 -0.11644 C -0.11211 -0.11945 -0.11576 -0.1206 -0.1194 -0.12199 C -0.13359 -0.12755 -0.1362 -0.12755 -0.14896 -0.1294 C -0.15039 -0.12824 -0.15169 -0.12685 -0.15326 -0.1257 C -0.16471 -0.11806 -0.14987 -0.13056 -0.16159 -0.12014 C -0.16237 -0.11459 -0.16185 -0.10787 -0.1638 -0.10324 C -0.16615 -0.09792 -0.17253 -0.0956 -0.17643 -0.09398 C -0.17747 -0.0926 -0.17852 -0.09121 -0.17956 -0.09005 C -0.18333 -0.08681 -0.18568 -0.0882 -0.1901 -0.0882 " pathEditMode="relative" ptsTypes="AAAAAAAAAAAAAAAAAAA">
                                      <p:cBhvr>
                                        <p:cTn id="25" dur="2000" fill="hold"/>
                                        <p:tgtEl>
                                          <p:spTgt spid="9"/>
                                        </p:tgtEl>
                                        <p:attrNameLst>
                                          <p:attrName>ppt_x</p:attrName>
                                          <p:attrName>ppt_y</p:attrName>
                                        </p:attrNameLst>
                                      </p:cBhvr>
                                    </p:animMotion>
                                  </p:childTnLst>
                                </p:cTn>
                              </p:par>
                            </p:childTnLst>
                          </p:cTn>
                        </p:par>
                      </p:childTnLst>
                    </p:cTn>
                  </p:par>
                  <p:par>
                    <p:cTn id="26" fill="hold">
                      <p:stCondLst>
                        <p:cond delay="indefinite"/>
                      </p:stCondLst>
                      <p:childTnLst>
                        <p:par>
                          <p:cTn id="27" fill="hold">
                            <p:stCondLst>
                              <p:cond delay="0"/>
                            </p:stCondLst>
                            <p:childTnLst>
                              <p:par>
                                <p:cTn id="28" presetID="0" presetClass="path" presetSubtype="0" accel="50000" decel="50000" fill="hold" grpId="0" nodeType="clickEffect">
                                  <p:stCondLst>
                                    <p:cond delay="0"/>
                                  </p:stCondLst>
                                  <p:childTnLst>
                                    <p:animMotion origin="layout" path="M 0 0 L 0 0 C 0.00131 -0.00648 0.00261 -0.01273 0.00417 -0.01898 C 0.00651 -0.02778 0.00964 -0.03611 0.01159 -0.04514 C 0.01263 -0.05023 0.01368 -0.05509 0.01472 -0.06018 C 0.01667 -0.06968 0.0168 -0.075 0.0211 -0.08264 C 0.02214 -0.08472 0.02383 -0.08518 0.02526 -0.08657 C 0.0267 -0.09028 0.02891 -0.09329 0.02956 -0.09768 C 0.02982 -0.10023 0.02982 -0.10301 0.0306 -0.10532 C 0.03165 -0.1088 0.03347 -0.11134 0.03477 -0.11458 C 0.03555 -0.11643 0.03607 -0.11875 0.03685 -0.12037 C 0.03855 -0.12315 0.0405 -0.12523 0.04219 -0.12778 C 0.04362 -0.13009 0.04506 -0.13287 0.04636 -0.13542 C 0.05 -0.16435 0.04584 -0.14097 0.05378 -0.16528 C 0.05482 -0.16829 0.05508 -0.17176 0.05599 -0.17477 C 0.05717 -0.1787 0.05886 -0.18218 0.06016 -0.18611 C 0.06198 -0.19143 0.06342 -0.19745 0.0655 -0.20301 C 0.06719 -0.20741 0.07201 -0.21273 0.07383 -0.21597 C 0.08295 -0.23218 0.06563 -0.20694 0.07813 -0.23287 C 0.07904 -0.23495 0.08099 -0.23426 0.0823 -0.23472 C 0.08477 -0.23426 0.08724 -0.2338 0.08972 -0.23287 C 0.09089 -0.23264 0.09206 -0.23241 0.09284 -0.23102 C 0.09375 -0.22963 0.09349 -0.22731 0.09401 -0.22546 C 0.09454 -0.22338 0.09532 -0.22176 0.0961 -0.21991 C 0.09649 -0.21736 0.09636 -0.21435 0.09714 -0.21227 C 0.09883 -0.20787 0.10326 -0.20741 0.1056 -0.20671 C 0.10625 -0.20486 0.10665 -0.20231 0.10769 -0.20093 C 0.10886 -0.19954 0.11055 -0.2 0.11198 -0.19907 C 0.11342 -0.19815 0.11485 -0.19699 0.11615 -0.19537 C 0.12709 -0.1831 0.11394 -0.1956 0.12461 -0.18611 C 0.12709 -0.1794 0.12774 -0.17593 0.13308 -0.17292 L 0.13933 -0.16921 C 0.1405 -0.16782 0.14128 -0.16528 0.14258 -0.16528 C 0.14493 -0.16528 0.15105 -0.16921 0.15417 -0.17106 C 0.15899 -0.17662 0.1556 -0.17361 0.16159 -0.17662 C 0.16263 -0.17708 0.16368 -0.17917 0.16472 -0.17847 C 0.16537 -0.17801 0.16472 -0.17593 0.16472 -0.17477 " pathEditMode="relative" ptsTypes="AAAAAAAAAAAAAAAAAAAAAAAAAAAAAAAAAAAAA">
                                      <p:cBhvr>
                                        <p:cTn id="29" dur="2000" fill="hold"/>
                                        <p:tgtEl>
                                          <p:spTgt spid="8"/>
                                        </p:tgtEl>
                                        <p:attrNameLst>
                                          <p:attrName>ppt_x</p:attrName>
                                          <p:attrName>ppt_y</p:attrName>
                                        </p:attrNameLst>
                                      </p:cBhvr>
                                    </p:animMotion>
                                  </p:childTnLst>
                                </p:cTn>
                              </p:par>
                            </p:childTnLst>
                          </p:cTn>
                        </p:par>
                      </p:childTnLst>
                    </p:cTn>
                  </p:par>
                  <p:par>
                    <p:cTn id="30" fill="hold">
                      <p:stCondLst>
                        <p:cond delay="indefinite"/>
                      </p:stCondLst>
                      <p:childTnLst>
                        <p:par>
                          <p:cTn id="31" fill="hold">
                            <p:stCondLst>
                              <p:cond delay="0"/>
                            </p:stCondLst>
                            <p:childTnLst>
                              <p:par>
                                <p:cTn id="32" presetID="0" presetClass="path" presetSubtype="0" accel="50000" decel="50000" fill="hold" grpId="0" nodeType="clickEffect">
                                  <p:stCondLst>
                                    <p:cond delay="0"/>
                                  </p:stCondLst>
                                  <p:childTnLst>
                                    <p:animMotion origin="layout" path="M -2.70833E-6 2.59259E-6 L -2.70833E-6 2.59259E-6 C -0.00117 -0.00648 -0.00169 -0.01296 -0.00325 -0.01898 C -0.00807 -0.03773 -0.0082 -0.03704 -0.0138 -0.04699 C -0.01992 -0.07523 -0.01758 -0.06319 -0.02122 -0.08264 C -0.02187 -0.13542 -0.02344 -0.15069 -0.02122 -0.19352 C -0.02096 -0.19722 -0.02044 -0.20092 -0.02018 -0.20463 C -0.01979 -0.21667 -0.01992 -0.22847 -0.01901 -0.24028 C -0.01888 -0.24259 -0.0168 -0.24375 -0.01693 -0.24606 C -0.01719 -0.25139 -0.01914 -0.25602 -0.02018 -0.26111 C -0.02057 -0.26296 -0.02109 -0.26458 -0.02122 -0.26667 C -0.02135 -0.26967 -0.02122 -0.27292 -0.02122 -0.27592 " pathEditMode="relative" ptsTypes="AAAAAAAAAAAA">
                                      <p:cBhvr>
                                        <p:cTn id="33" dur="2000" fill="hold"/>
                                        <p:tgtEl>
                                          <p:spTgt spid="11"/>
                                        </p:tgtEl>
                                        <p:attrNameLst>
                                          <p:attrName>ppt_x</p:attrName>
                                          <p:attrName>ppt_y</p:attrName>
                                        </p:attrNameLst>
                                      </p:cBhvr>
                                    </p:animMotion>
                                  </p:childTnLst>
                                </p:cTn>
                              </p:par>
                            </p:childTnLst>
                          </p:cTn>
                        </p:par>
                      </p:childTnLst>
                    </p:cTn>
                  </p:par>
                  <p:par>
                    <p:cTn id="34" fill="hold">
                      <p:stCondLst>
                        <p:cond delay="indefinite"/>
                      </p:stCondLst>
                      <p:childTnLst>
                        <p:par>
                          <p:cTn id="35" fill="hold">
                            <p:stCondLst>
                              <p:cond delay="0"/>
                            </p:stCondLst>
                            <p:childTnLst>
                              <p:par>
                                <p:cTn id="36" presetID="0" presetClass="path" presetSubtype="0" accel="50000" decel="50000" fill="hold" grpId="0" nodeType="clickEffect">
                                  <p:stCondLst>
                                    <p:cond delay="0"/>
                                  </p:stCondLst>
                                  <p:childTnLst>
                                    <p:animMotion origin="layout" path="M -2.08333E-7 -3.7037E-7 L -2.08333E-7 -3.7037E-7 C 0.0013 -0.00578 0.00221 -0.0118 0.00417 -0.01689 C 0.00508 -0.01967 0.00703 -0.0206 0.00833 -0.02268 C 0.02031 -0.04027 0.0125 -0.0331 0.0263 -0.04143 C 0.03034 -0.05023 0.03672 -0.06597 0.04219 -0.07338 C 0.04544 -0.07777 0.04935 -0.08055 0.05273 -0.08449 C 0.06016 -0.09305 0.07487 -0.11088 0.07487 -0.11088 C 0.11536 -0.10625 0.06497 -0.11088 0.11406 -0.11088 C 0.11667 -0.11088 0.12031 -0.1074 0.12253 -0.10532 C 0.12357 -0.10416 0.12448 -0.10231 0.12565 -0.10139 C 0.12695 -0.10046 0.12852 -0.10023 0.12982 -0.09953 C 0.13086 -0.09768 0.1319 -0.09583 0.13307 -0.09398 C 0.13724 -0.08726 0.14154 -0.08078 0.14674 -0.07708 C 0.15065 -0.0743 0.15456 -0.07199 0.15833 -0.06944 C 0.14635 -0.06597 0.14779 -0.0625 0.14779 -0.10532 C 0.14779 -0.11088 0.15195 -0.13194 0.15417 -0.14097 C 0.15482 -0.14351 0.15573 -0.14583 0.15625 -0.14838 C 0.15716 -0.15208 0.15742 -0.15601 0.15833 -0.15972 C 0.16094 -0.16875 0.1668 -0.18588 0.1668 -0.18588 C 0.16862 -0.19814 0.16693 -0.18958 0.17109 -0.20277 C 0.17187 -0.20532 0.17213 -0.2081 0.17318 -0.21041 C 0.17435 -0.21273 0.17617 -0.21365 0.17734 -0.21597 C 0.17904 -0.21875 0.17995 -0.22268 0.18164 -0.22523 C 0.18346 -0.22824 0.1862 -0.22963 0.18802 -0.23287 C 0.19818 -0.25092 0.18151 -0.2206 0.19531 -0.24976 C 0.19766 -0.25439 0.20117 -0.2574 0.20273 -0.26296 C 0.20521 -0.27152 0.20521 -0.27268 0.20911 -0.28171 C 0.21016 -0.28402 0.21081 -0.2875 0.21224 -0.28912 C 0.2138 -0.29074 0.21575 -0.29027 0.21758 -0.29097 C 0.21901 -0.29467 0.22005 -0.29884 0.22174 -0.30231 C 0.22695 -0.31273 0.22357 -0.29907 0.22604 -0.31157 C 0.22656 -0.31944 0.22669 -0.3368 0.22917 -0.34722 C 0.22982 -0.35 0.23073 -0.35231 0.23125 -0.35486 C 0.23216 -0.35856 0.23112 -0.36597 0.23333 -0.36597 L 0.24401 -0.36597 " pathEditMode="relative" ptsTypes="AAAAAAAAAAAAAAAAAAAAAAAAAAAAAAAAAAAA">
                                      <p:cBhvr>
                                        <p:cTn id="37" dur="2000" fill="hold"/>
                                        <p:tgtEl>
                                          <p:spTgt spid="10"/>
                                        </p:tgtEl>
                                        <p:attrNameLst>
                                          <p:attrName>ppt_x</p:attrName>
                                          <p:attrName>ppt_y</p:attrName>
                                        </p:attrNameLst>
                                      </p:cBhvr>
                                    </p:animMotion>
                                  </p:childTnLst>
                                </p:cTn>
                              </p:par>
                            </p:childTnLst>
                          </p:cTn>
                        </p:par>
                      </p:childTnLst>
                    </p:cTn>
                  </p:par>
                  <p:par>
                    <p:cTn id="38" fill="hold">
                      <p:stCondLst>
                        <p:cond delay="indefinite"/>
                      </p:stCondLst>
                      <p:childTnLst>
                        <p:par>
                          <p:cTn id="39" fill="hold">
                            <p:stCondLst>
                              <p:cond delay="0"/>
                            </p:stCondLst>
                            <p:childTnLst>
                              <p:par>
                                <p:cTn id="40" presetID="0" presetClass="path" presetSubtype="0" accel="50000" decel="50000" fill="hold" grpId="0" nodeType="clickEffect">
                                  <p:stCondLst>
                                    <p:cond delay="0"/>
                                  </p:stCondLst>
                                  <p:childTnLst>
                                    <p:animMotion origin="layout" path="M 0 0 L 0 0 C -0.00039 -0.0088 0.00026 -0.01806 -0.00117 -0.02639 C -0.0017 -0.02987 -0.0043 -0.03102 -0.00534 -0.03403 C -0.01341 -0.05625 -0.00313 -0.0382 -0.01172 -0.06574 C -0.0138 -0.07292 -0.01836 -0.07732 -0.02018 -0.08473 C -0.02123 -0.08912 -0.02188 -0.09375 -0.02331 -0.09769 C -0.02409 -0.1 -0.02552 -0.10139 -0.02643 -0.10348 C -0.02839 -0.10764 -0.02995 -0.11227 -0.03177 -0.11667 C -0.03386 -0.13496 -0.03073 -0.11945 -0.03594 -0.12963 C -0.03867 -0.13519 -0.04258 -0.14746 -0.04649 -0.15232 C -0.05052 -0.15718 -0.05508 -0.16088 -0.05925 -0.16551 C -0.0694 -0.17639 -0.07761 -0.18519 -0.08672 -0.19723 C -0.09128 -0.20348 -0.09636 -0.2088 -0.10039 -0.21621 C -0.10143 -0.21806 -0.10235 -0.22037 -0.10365 -0.22176 C -0.10534 -0.22362 -0.1138 -0.22848 -0.11524 -0.22917 C -0.11693 -0.23542 -0.11771 -0.24306 -0.12045 -0.24815 C -0.12162 -0.25 -0.12227 -0.25278 -0.1237 -0.25371 C -0.13086 -0.25787 -0.13841 -0.25996 -0.14584 -0.26297 C -0.15222 -0.27431 -0.14909 -0.27037 -0.15964 -0.2801 C -0.16446 -0.28449 -0.17005 -0.28704 -0.17435 -0.29306 L -0.18386 -0.30625 C -0.18464 -0.3088 -0.18594 -0.31088 -0.18594 -0.31389 C -0.18672 -0.33357 -0.18672 -0.33149 -0.18281 -0.3419 C -0.17904 -0.36181 -0.18399 -0.33033 -0.1849 -0.35324 C -0.18516 -0.35926 -0.18386 -0.37199 -0.18073 -0.37755 C -0.17982 -0.37917 -0.17865 -0.3801 -0.17761 -0.38149 C -0.17787 -0.39769 -0.178 -0.41389 -0.17865 -0.43033 C -0.17865 -0.43218 -0.17891 -0.43426 -0.17969 -0.43588 C -0.1806 -0.4382 -0.18607 -0.44237 -0.18711 -0.44329 C -0.18737 -0.44537 -0.18763 -0.44723 -0.18815 -0.44908 C -0.18933 -0.45301 -0.19232 -0.46019 -0.19232 -0.46019 C -0.19466 -0.47477 -0.19336 -0.46945 -0.19545 -0.47709 " pathEditMode="relative" ptsTypes="AAAAAAAAAAAAAAAAAAAAAAAAAAAAAAAAA">
                                      <p:cBhvr>
                                        <p:cTn id="41" dur="2000" fill="hold"/>
                                        <p:tgtEl>
                                          <p:spTgt spid="1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p:bldP spid="13" grpId="0"/>
      <p:bldP spid="14" grpId="0" animBg="1"/>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Tabloid vs. Broadsheet?</a:t>
            </a:r>
            <a:endParaRPr lang="en-GB" dirty="0"/>
          </a:p>
        </p:txBody>
      </p:sp>
      <p:sp>
        <p:nvSpPr>
          <p:cNvPr id="3" name="Content Placeholder 2"/>
          <p:cNvSpPr>
            <a:spLocks noGrp="1"/>
          </p:cNvSpPr>
          <p:nvPr>
            <p:ph idx="1"/>
          </p:nvPr>
        </p:nvSpPr>
        <p:spPr/>
        <p:txBody>
          <a:bodyPr/>
          <a:lstStyle/>
          <a:p>
            <a:r>
              <a:rPr lang="en-GB" b="1" dirty="0" smtClean="0"/>
              <a:t>Tabloid </a:t>
            </a:r>
            <a:r>
              <a:rPr lang="en-GB" dirty="0" smtClean="0"/>
              <a:t>- </a:t>
            </a:r>
            <a:r>
              <a:rPr lang="en-GB" dirty="0" smtClean="0">
                <a:effectLst/>
              </a:rPr>
              <a:t>a </a:t>
            </a:r>
            <a:r>
              <a:rPr lang="en-GB" dirty="0">
                <a:effectLst/>
              </a:rPr>
              <a:t>newspaper having pages half the size of those of the average broadsheet, typically popular in style and dominated by sensational </a:t>
            </a:r>
            <a:r>
              <a:rPr lang="en-GB" dirty="0" smtClean="0">
                <a:effectLst/>
              </a:rPr>
              <a:t>stories</a:t>
            </a:r>
            <a:r>
              <a:rPr lang="en-GB" dirty="0">
                <a:effectLst/>
              </a:rPr>
              <a:t> </a:t>
            </a:r>
            <a:r>
              <a:rPr lang="en-GB" dirty="0" smtClean="0">
                <a:effectLst/>
              </a:rPr>
              <a:t>e.g. </a:t>
            </a:r>
            <a:r>
              <a:rPr lang="en-GB" i="1" dirty="0" smtClean="0">
                <a:effectLst/>
              </a:rPr>
              <a:t>The Daily Mail, The Sun.</a:t>
            </a:r>
            <a:endParaRPr lang="en-GB" dirty="0" smtClean="0">
              <a:effectLst/>
            </a:endParaRPr>
          </a:p>
          <a:p>
            <a:r>
              <a:rPr lang="en-GB" b="1" dirty="0" smtClean="0">
                <a:effectLst/>
              </a:rPr>
              <a:t>Broadsheet </a:t>
            </a:r>
            <a:r>
              <a:rPr lang="en-GB" dirty="0" smtClean="0">
                <a:effectLst/>
              </a:rPr>
              <a:t>- </a:t>
            </a:r>
            <a:r>
              <a:rPr lang="en-GB" dirty="0">
                <a:effectLst/>
              </a:rPr>
              <a:t>a newspaper with a large format, regarded as more serious and less sensationalist than </a:t>
            </a:r>
            <a:r>
              <a:rPr lang="en-GB" dirty="0" smtClean="0">
                <a:effectLst/>
              </a:rPr>
              <a:t>tabloids e.g. </a:t>
            </a:r>
            <a:r>
              <a:rPr lang="en-GB" i="1" dirty="0" smtClean="0">
                <a:effectLst/>
              </a:rPr>
              <a:t>The Guardian, The Daily Telegraph</a:t>
            </a:r>
            <a:endParaRPr lang="en-GB" b="1" dirty="0">
              <a:effectLst/>
            </a:endParaRPr>
          </a:p>
          <a:p>
            <a:endParaRPr lang="en-GB" b="1" dirty="0"/>
          </a:p>
        </p:txBody>
      </p:sp>
    </p:spTree>
    <p:extLst>
      <p:ext uri="{BB962C8B-B14F-4D97-AF65-F5344CB8AC3E}">
        <p14:creationId xmlns="" xmlns:p14="http://schemas.microsoft.com/office/powerpoint/2010/main" val="3374920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Understanding political bias:</a:t>
            </a:r>
            <a:endParaRPr lang="en-GB" dirty="0"/>
          </a:p>
        </p:txBody>
      </p:sp>
      <p:sp>
        <p:nvSpPr>
          <p:cNvPr id="3" name="Content Placeholder 2"/>
          <p:cNvSpPr>
            <a:spLocks noGrp="1"/>
          </p:cNvSpPr>
          <p:nvPr>
            <p:ph idx="1"/>
          </p:nvPr>
        </p:nvSpPr>
        <p:spPr/>
        <p:txBody>
          <a:bodyPr/>
          <a:lstStyle/>
          <a:p>
            <a:r>
              <a:rPr lang="en-GB" dirty="0" smtClean="0"/>
              <a:t>Broadsheet and tabloid newspapers are politically aligned:</a:t>
            </a:r>
          </a:p>
          <a:p>
            <a:r>
              <a:rPr lang="en-GB" b="1" dirty="0" smtClean="0"/>
              <a:t>Daily Telegraph </a:t>
            </a:r>
            <a:r>
              <a:rPr lang="en-GB" dirty="0" smtClean="0"/>
              <a:t>– Centre Right</a:t>
            </a:r>
          </a:p>
          <a:p>
            <a:r>
              <a:rPr lang="en-GB" b="1" dirty="0" smtClean="0"/>
              <a:t>Daily Mail </a:t>
            </a:r>
            <a:r>
              <a:rPr lang="en-GB" dirty="0" smtClean="0"/>
              <a:t>– Right </a:t>
            </a:r>
          </a:p>
          <a:p>
            <a:r>
              <a:rPr lang="en-GB" b="1" dirty="0" smtClean="0"/>
              <a:t>The Guardian </a:t>
            </a:r>
            <a:r>
              <a:rPr lang="en-GB" dirty="0" smtClean="0"/>
              <a:t>– Centre Left </a:t>
            </a:r>
          </a:p>
          <a:p>
            <a:r>
              <a:rPr lang="en-GB" b="1" dirty="0" smtClean="0"/>
              <a:t>The Times </a:t>
            </a:r>
            <a:r>
              <a:rPr lang="en-GB" dirty="0" smtClean="0"/>
              <a:t>– Centrist/Centre Right</a:t>
            </a:r>
          </a:p>
          <a:p>
            <a:r>
              <a:rPr lang="en-GB" b="1" dirty="0" smtClean="0"/>
              <a:t>The Independent </a:t>
            </a:r>
            <a:r>
              <a:rPr lang="en-GB" dirty="0" smtClean="0"/>
              <a:t>– Centre Left/Centrist</a:t>
            </a:r>
          </a:p>
          <a:p>
            <a:r>
              <a:rPr lang="en-GB" b="1" dirty="0" smtClean="0"/>
              <a:t>The Sun </a:t>
            </a:r>
            <a:r>
              <a:rPr lang="en-GB" dirty="0" smtClean="0"/>
              <a:t>– Right </a:t>
            </a:r>
            <a:endParaRPr lang="en-GB"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Socio-economic demographics: Who is the target audience for each newspaper?</a:t>
            </a:r>
            <a:endParaRPr lang="en-GB" dirty="0"/>
          </a:p>
        </p:txBody>
      </p:sp>
      <p:sp>
        <p:nvSpPr>
          <p:cNvPr id="3" name="Content Placeholder 2"/>
          <p:cNvSpPr>
            <a:spLocks noGrp="1"/>
          </p:cNvSpPr>
          <p:nvPr>
            <p:ph idx="1"/>
          </p:nvPr>
        </p:nvSpPr>
        <p:spPr/>
        <p:txBody>
          <a:bodyPr>
            <a:normAutofit fontScale="92500"/>
          </a:bodyPr>
          <a:lstStyle/>
          <a:p>
            <a:r>
              <a:rPr lang="en-GB" b="1" dirty="0" smtClean="0"/>
              <a:t>A </a:t>
            </a:r>
            <a:r>
              <a:rPr lang="en-GB" dirty="0" smtClean="0"/>
              <a:t>– university-educated, highly-trained professionals e.g. doctors, lawyers, teachers; will generally read broadsheet newspapers such as </a:t>
            </a:r>
            <a:r>
              <a:rPr lang="en-GB" i="1" dirty="0" smtClean="0"/>
              <a:t>The Guardian, Daily Telegraph, etc.</a:t>
            </a:r>
          </a:p>
          <a:p>
            <a:r>
              <a:rPr lang="en-GB" b="1" dirty="0" smtClean="0"/>
              <a:t>B </a:t>
            </a:r>
            <a:r>
              <a:rPr lang="en-GB" dirty="0" smtClean="0"/>
              <a:t>– business professionals/entrepreneurs who are pushed for time and need condensed versions of broadsheets e.g. </a:t>
            </a:r>
            <a:r>
              <a:rPr lang="en-GB" i="1" dirty="0" err="1" smtClean="0"/>
              <a:t>i</a:t>
            </a:r>
            <a:endParaRPr lang="en-GB" i="1" dirty="0" smtClean="0"/>
          </a:p>
          <a:p>
            <a:r>
              <a:rPr lang="en-GB" b="1" dirty="0" smtClean="0"/>
              <a:t>C </a:t>
            </a:r>
            <a:r>
              <a:rPr lang="en-GB" dirty="0" smtClean="0"/>
              <a:t>– skilled ‘working class’ professionals, usually those who have undergone specialist/apprenticeship training e.g. </a:t>
            </a:r>
            <a:r>
              <a:rPr lang="en-GB" i="1" dirty="0" smtClean="0"/>
              <a:t>plumbers, electricians, builders, etc. </a:t>
            </a:r>
            <a:r>
              <a:rPr lang="en-GB" dirty="0" smtClean="0"/>
              <a:t>will generally read tabloid newspapers such as </a:t>
            </a:r>
            <a:r>
              <a:rPr lang="en-GB" i="1" dirty="0" smtClean="0"/>
              <a:t>The Daily Mail</a:t>
            </a:r>
            <a:endParaRPr lang="en-GB" dirty="0" smtClean="0"/>
          </a:p>
          <a:p>
            <a:r>
              <a:rPr lang="en-GB" b="1" dirty="0" smtClean="0"/>
              <a:t>D </a:t>
            </a:r>
            <a:r>
              <a:rPr lang="en-GB" dirty="0" smtClean="0"/>
              <a:t>– unskilled workers without formal training e.g. </a:t>
            </a:r>
            <a:r>
              <a:rPr lang="en-GB" i="1" dirty="0" smtClean="0"/>
              <a:t>cleaners, shop assistants, etc</a:t>
            </a:r>
            <a:r>
              <a:rPr lang="en-GB" dirty="0" smtClean="0"/>
              <a:t>. will generally read tabloid newspapers such as </a:t>
            </a:r>
            <a:r>
              <a:rPr lang="en-GB" i="1" dirty="0" smtClean="0"/>
              <a:t>The Sun, The Mirror, etc. </a:t>
            </a:r>
            <a:endParaRPr lang="en-GB" b="1" dirty="0"/>
          </a:p>
        </p:txBody>
      </p:sp>
      <p:sp>
        <p:nvSpPr>
          <p:cNvPr id="4" name="TextBox 3"/>
          <p:cNvSpPr txBox="1"/>
          <p:nvPr/>
        </p:nvSpPr>
        <p:spPr>
          <a:xfrm>
            <a:off x="1308678" y="5854181"/>
            <a:ext cx="10016819" cy="646331"/>
          </a:xfrm>
          <a:prstGeom prst="rect">
            <a:avLst/>
          </a:prstGeom>
          <a:solidFill>
            <a:srgbClr val="00B050"/>
          </a:solidFill>
        </p:spPr>
        <p:txBody>
          <a:bodyPr wrap="square" rtlCol="0">
            <a:spAutoFit/>
          </a:bodyPr>
          <a:lstStyle/>
          <a:p>
            <a:r>
              <a:rPr lang="en-GB" dirty="0" smtClean="0"/>
              <a:t>N.B. It is worth noting that although these socio-economic demographics are targeted by newspapers, these newspapers are not exclusively read by the target audience</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Target audience: The Problem</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Generally </a:t>
            </a:r>
            <a:r>
              <a:rPr lang="en-GB" b="1" dirty="0" smtClean="0"/>
              <a:t>broadsheet </a:t>
            </a:r>
            <a:r>
              <a:rPr lang="en-GB" dirty="0" smtClean="0"/>
              <a:t>newspapers will be politically aligned from centre right (</a:t>
            </a:r>
            <a:r>
              <a:rPr lang="en-GB" i="1" dirty="0" smtClean="0"/>
              <a:t>Daily Telegraph</a:t>
            </a:r>
            <a:r>
              <a:rPr lang="en-GB" dirty="0" smtClean="0"/>
              <a:t>) to centre left (</a:t>
            </a:r>
            <a:r>
              <a:rPr lang="en-GB" i="1" dirty="0" smtClean="0"/>
              <a:t>The Guardian</a:t>
            </a:r>
            <a:r>
              <a:rPr lang="en-GB" dirty="0" smtClean="0"/>
              <a:t>) compared with </a:t>
            </a:r>
            <a:r>
              <a:rPr lang="en-GB" b="1" dirty="0" smtClean="0"/>
              <a:t>tabloid </a:t>
            </a:r>
            <a:r>
              <a:rPr lang="en-GB" dirty="0" smtClean="0"/>
              <a:t>newspapers which are politically aligned to the right (</a:t>
            </a:r>
            <a:r>
              <a:rPr lang="en-GB" i="1" dirty="0" smtClean="0"/>
              <a:t>The Sun, Daily </a:t>
            </a:r>
            <a:r>
              <a:rPr lang="en-GB" i="1" dirty="0" smtClean="0"/>
              <a:t>Mail, The Daily Express</a:t>
            </a:r>
            <a:r>
              <a:rPr lang="en-GB" dirty="0" smtClean="0"/>
              <a:t>). </a:t>
            </a:r>
            <a:r>
              <a:rPr lang="en-GB" dirty="0" smtClean="0"/>
              <a:t>This generally conforms to the pattern of those who are more educated (through exposure at university to diversity) are more centrist/left compared to those who are less educated and restricted to the views of their local community who are right wing. </a:t>
            </a:r>
          </a:p>
          <a:p>
            <a:r>
              <a:rPr lang="en-GB" dirty="0" smtClean="0"/>
              <a:t>Although </a:t>
            </a:r>
            <a:r>
              <a:rPr lang="en-GB" b="1" dirty="0" smtClean="0"/>
              <a:t>traditionally </a:t>
            </a:r>
            <a:r>
              <a:rPr lang="en-GB" dirty="0" smtClean="0"/>
              <a:t>Labour has represented the ‘working class’ and the Conservatives have represented the ‘middle/upper class’, support for the political parties today is less class-focussed and more ideology-focussed. </a:t>
            </a:r>
          </a:p>
          <a:p>
            <a:r>
              <a:rPr lang="en-GB" b="1" dirty="0" smtClean="0"/>
              <a:t>Conflict </a:t>
            </a:r>
            <a:r>
              <a:rPr lang="en-GB" dirty="0" smtClean="0"/>
              <a:t>arises however with tabloid newspapers such as </a:t>
            </a:r>
            <a:r>
              <a:rPr lang="en-GB" i="1" dirty="0" smtClean="0"/>
              <a:t>The Daily Mail. </a:t>
            </a:r>
            <a:r>
              <a:rPr lang="en-GB" dirty="0" smtClean="0"/>
              <a:t>This paper is ideologically positioned right wing and therefore would generally favour Conservative policy. However, on issues such as grammar schools, there is a conflict between the pro-Conservative focus based on middle/upper class values  pitched against a less favourable view from a working class audience. </a:t>
            </a:r>
            <a:endParaRPr lang="en-GB" b="1" dirty="0"/>
          </a:p>
        </p:txBody>
      </p:sp>
      <p:sp>
        <p:nvSpPr>
          <p:cNvPr id="4" name="TextBox 3"/>
          <p:cNvSpPr txBox="1"/>
          <p:nvPr/>
        </p:nvSpPr>
        <p:spPr>
          <a:xfrm>
            <a:off x="955981" y="5775804"/>
            <a:ext cx="10134385" cy="923330"/>
          </a:xfrm>
          <a:prstGeom prst="rect">
            <a:avLst/>
          </a:prstGeom>
          <a:solidFill>
            <a:srgbClr val="00B050"/>
          </a:solidFill>
        </p:spPr>
        <p:txBody>
          <a:bodyPr wrap="square" rtlCol="0">
            <a:spAutoFit/>
          </a:bodyPr>
          <a:lstStyle/>
          <a:p>
            <a:r>
              <a:rPr lang="en-GB" dirty="0" smtClean="0"/>
              <a:t>N.B. It is worth noting that many northern local communities will share right wing ideologies illustrated by </a:t>
            </a:r>
            <a:r>
              <a:rPr lang="en-GB" dirty="0" err="1" smtClean="0"/>
              <a:t>Brexit</a:t>
            </a:r>
            <a:r>
              <a:rPr lang="en-GB" dirty="0" smtClean="0"/>
              <a:t> but will remain steadfast Labour voters due to family tradition/the damage left by Thatcher in industrial areas (hence will never vote Conservative).</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Grammar Schools:</a:t>
            </a:r>
            <a:endParaRPr lang="en-GB" dirty="0"/>
          </a:p>
        </p:txBody>
      </p:sp>
      <p:sp>
        <p:nvSpPr>
          <p:cNvPr id="3" name="Content Placeholder 2"/>
          <p:cNvSpPr>
            <a:spLocks noGrp="1"/>
          </p:cNvSpPr>
          <p:nvPr>
            <p:ph idx="1"/>
          </p:nvPr>
        </p:nvSpPr>
        <p:spPr/>
        <p:txBody>
          <a:bodyPr/>
          <a:lstStyle/>
          <a:p>
            <a:r>
              <a:rPr lang="en-GB" dirty="0" smtClean="0"/>
              <a:t>Compare the 2 newspaper articles on grammar schools; one from </a:t>
            </a:r>
            <a:r>
              <a:rPr lang="en-GB" b="1" i="1" dirty="0" smtClean="0"/>
              <a:t>The Daily Mail </a:t>
            </a:r>
            <a:r>
              <a:rPr lang="en-GB" dirty="0" smtClean="0"/>
              <a:t>(tabloid) and one from </a:t>
            </a:r>
            <a:r>
              <a:rPr lang="en-GB" b="1" i="1" dirty="0" smtClean="0"/>
              <a:t>The Guardian </a:t>
            </a:r>
            <a:r>
              <a:rPr lang="en-GB" dirty="0" smtClean="0"/>
              <a:t>(broadsheet).</a:t>
            </a:r>
            <a:endParaRPr lang="en-GB" dirty="0"/>
          </a:p>
        </p:txBody>
      </p:sp>
      <p:sp>
        <p:nvSpPr>
          <p:cNvPr id="4" name="TextBox 3"/>
          <p:cNvSpPr txBox="1"/>
          <p:nvPr/>
        </p:nvSpPr>
        <p:spPr>
          <a:xfrm>
            <a:off x="3581615" y="3333050"/>
            <a:ext cx="4548168" cy="923330"/>
          </a:xfrm>
          <a:prstGeom prst="rect">
            <a:avLst/>
          </a:prstGeom>
          <a:solidFill>
            <a:srgbClr val="00B050"/>
          </a:solidFill>
        </p:spPr>
        <p:txBody>
          <a:bodyPr wrap="none" rtlCol="0">
            <a:spAutoFit/>
          </a:bodyPr>
          <a:lstStyle/>
          <a:p>
            <a:r>
              <a:rPr lang="en-GB" dirty="0" smtClean="0"/>
              <a:t>Take a look at the following differences: </a:t>
            </a:r>
          </a:p>
          <a:p>
            <a:pPr marL="342900" indent="-342900">
              <a:buAutoNum type="arabicParenR"/>
            </a:pPr>
            <a:r>
              <a:rPr lang="en-GB" dirty="0" smtClean="0"/>
              <a:t>Discourse &amp; layout</a:t>
            </a:r>
          </a:p>
          <a:p>
            <a:pPr marL="342900" indent="-342900">
              <a:buAutoNum type="arabicParenR"/>
            </a:pPr>
            <a:r>
              <a:rPr lang="en-GB" dirty="0" smtClean="0"/>
              <a:t>Language (lexis, semantics, grammar)</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Representation of Individuals and Groups</a:t>
            </a:r>
            <a:endParaRPr lang="en-GB" dirty="0"/>
          </a:p>
        </p:txBody>
      </p:sp>
      <p:sp>
        <p:nvSpPr>
          <p:cNvPr id="3" name="Content Placeholder 2"/>
          <p:cNvSpPr>
            <a:spLocks noGrp="1"/>
          </p:cNvSpPr>
          <p:nvPr>
            <p:ph idx="1"/>
          </p:nvPr>
        </p:nvSpPr>
        <p:spPr/>
        <p:txBody>
          <a:bodyPr/>
          <a:lstStyle/>
          <a:p>
            <a:r>
              <a:rPr lang="en-GB" b="1" dirty="0" smtClean="0"/>
              <a:t>Naming forms </a:t>
            </a:r>
            <a:r>
              <a:rPr lang="en-GB" dirty="0" smtClean="0"/>
              <a:t>– first name only, short form of first name, nickname, title and last name, formal title, formal title and name</a:t>
            </a:r>
          </a:p>
          <a:p>
            <a:r>
              <a:rPr lang="en-GB" b="1" dirty="0" smtClean="0"/>
              <a:t>Syntax (verb types) </a:t>
            </a:r>
            <a:r>
              <a:rPr lang="en-GB" dirty="0" smtClean="0"/>
              <a:t>– </a:t>
            </a:r>
            <a:r>
              <a:rPr lang="en-GB" b="1" dirty="0" err="1" smtClean="0"/>
              <a:t>transactive</a:t>
            </a:r>
            <a:r>
              <a:rPr lang="en-GB" b="1" dirty="0" smtClean="0"/>
              <a:t> </a:t>
            </a:r>
            <a:r>
              <a:rPr lang="en-GB" b="1" dirty="0" err="1" smtClean="0"/>
              <a:t>actionals</a:t>
            </a:r>
            <a:r>
              <a:rPr lang="en-GB" b="1" dirty="0" smtClean="0"/>
              <a:t> </a:t>
            </a:r>
            <a:r>
              <a:rPr lang="en-GB" dirty="0" smtClean="0"/>
              <a:t>(John hit the policeman); </a:t>
            </a:r>
            <a:r>
              <a:rPr lang="en-GB" b="1" dirty="0" smtClean="0"/>
              <a:t>non-</a:t>
            </a:r>
            <a:r>
              <a:rPr lang="en-GB" b="1" dirty="0" err="1" smtClean="0"/>
              <a:t>transactive</a:t>
            </a:r>
            <a:r>
              <a:rPr lang="en-GB" b="1" dirty="0" smtClean="0"/>
              <a:t> </a:t>
            </a:r>
            <a:r>
              <a:rPr lang="en-GB" b="1" dirty="0" err="1" smtClean="0"/>
              <a:t>actionals</a:t>
            </a:r>
            <a:r>
              <a:rPr lang="en-GB" b="1" dirty="0" smtClean="0"/>
              <a:t> </a:t>
            </a:r>
            <a:r>
              <a:rPr lang="en-GB" dirty="0" smtClean="0"/>
              <a:t>(John went on holiday); </a:t>
            </a:r>
            <a:r>
              <a:rPr lang="en-GB" b="1" dirty="0" smtClean="0"/>
              <a:t>quality </a:t>
            </a:r>
            <a:r>
              <a:rPr lang="en-GB" b="1" dirty="0" err="1" smtClean="0"/>
              <a:t>relationals</a:t>
            </a:r>
            <a:r>
              <a:rPr lang="en-GB" b="1" dirty="0" smtClean="0"/>
              <a:t> </a:t>
            </a:r>
            <a:r>
              <a:rPr lang="en-GB" dirty="0" smtClean="0"/>
              <a:t>(John is relaxed); </a:t>
            </a:r>
            <a:r>
              <a:rPr lang="en-GB" b="1" dirty="0" smtClean="0"/>
              <a:t>equal state </a:t>
            </a:r>
            <a:r>
              <a:rPr lang="en-GB" b="1" dirty="0" err="1" smtClean="0"/>
              <a:t>relationals</a:t>
            </a:r>
            <a:r>
              <a:rPr lang="en-GB" b="1" dirty="0" smtClean="0"/>
              <a:t> </a:t>
            </a:r>
            <a:r>
              <a:rPr lang="en-GB" dirty="0" smtClean="0"/>
              <a:t>(John thought the warning silly)</a:t>
            </a:r>
            <a:endParaRPr lang="en-GB"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ideology?</a:t>
            </a:r>
            <a:endParaRPr lang="en-GB" dirty="0"/>
          </a:p>
        </p:txBody>
      </p:sp>
      <p:sp>
        <p:nvSpPr>
          <p:cNvPr id="3" name="Content Placeholder 2"/>
          <p:cNvSpPr>
            <a:spLocks noGrp="1"/>
          </p:cNvSpPr>
          <p:nvPr>
            <p:ph idx="1"/>
          </p:nvPr>
        </p:nvSpPr>
        <p:spPr/>
        <p:txBody>
          <a:bodyPr/>
          <a:lstStyle/>
          <a:p>
            <a:r>
              <a:rPr lang="en-GB" dirty="0" smtClean="0"/>
              <a:t>A way of thinking or point of view; a way of thinking about underlying social conventions </a:t>
            </a:r>
          </a:p>
          <a:p>
            <a:r>
              <a:rPr lang="en-GB" dirty="0" smtClean="0"/>
              <a:t>Ideologies actively lead to hidden assumptions we make about the world: leading us to see things as natural, neutral or normal, or ‘common sense’ when they are in fact socially/culturally constructed, and therefore open to critique and change (Thwaites, Davis and Mules, 2002)</a:t>
            </a:r>
            <a:endParaRPr lang="en-GB" dirty="0"/>
          </a:p>
        </p:txBody>
      </p:sp>
    </p:spTree>
    <p:extLst>
      <p:ext uri="{BB962C8B-B14F-4D97-AF65-F5344CB8AC3E}">
        <p14:creationId xmlns="" xmlns:p14="http://schemas.microsoft.com/office/powerpoint/2010/main" val="38941663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 aspects of ideology (Van </a:t>
            </a:r>
            <a:r>
              <a:rPr lang="en-GB" dirty="0" err="1" smtClean="0"/>
              <a:t>Dijk</a:t>
            </a:r>
            <a:r>
              <a:rPr lang="en-GB" dirty="0" smtClean="0"/>
              <a:t>, 1998)</a:t>
            </a:r>
            <a:endParaRPr lang="en-GB" dirty="0"/>
          </a:p>
        </p:txBody>
      </p:sp>
      <p:sp>
        <p:nvSpPr>
          <p:cNvPr id="3" name="Content Placeholder 2"/>
          <p:cNvSpPr>
            <a:spLocks noGrp="1"/>
          </p:cNvSpPr>
          <p:nvPr>
            <p:ph idx="1"/>
          </p:nvPr>
        </p:nvSpPr>
        <p:spPr/>
        <p:txBody>
          <a:bodyPr/>
          <a:lstStyle/>
          <a:p>
            <a:r>
              <a:rPr lang="en-GB" dirty="0" smtClean="0"/>
              <a:t>1) </a:t>
            </a:r>
            <a:r>
              <a:rPr lang="en-GB" b="1" dirty="0" smtClean="0"/>
              <a:t>Social functions</a:t>
            </a:r>
          </a:p>
          <a:p>
            <a:r>
              <a:rPr lang="en-GB" dirty="0" smtClean="0"/>
              <a:t>2) </a:t>
            </a:r>
            <a:r>
              <a:rPr lang="en-GB" b="1" dirty="0" smtClean="0"/>
              <a:t>Cognitive structures</a:t>
            </a:r>
          </a:p>
          <a:p>
            <a:r>
              <a:rPr lang="en-GB" dirty="0" smtClean="0"/>
              <a:t>3) </a:t>
            </a:r>
            <a:r>
              <a:rPr lang="en-GB" b="1" dirty="0" smtClean="0"/>
              <a:t>Discursive expression</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 Social functions</a:t>
            </a:r>
            <a:endParaRPr lang="en-GB" dirty="0"/>
          </a:p>
        </p:txBody>
      </p:sp>
      <p:sp>
        <p:nvSpPr>
          <p:cNvPr id="3" name="Content Placeholder 2"/>
          <p:cNvSpPr>
            <a:spLocks noGrp="1"/>
          </p:cNvSpPr>
          <p:nvPr>
            <p:ph idx="1"/>
          </p:nvPr>
        </p:nvSpPr>
        <p:spPr/>
        <p:txBody>
          <a:bodyPr/>
          <a:lstStyle/>
          <a:p>
            <a:r>
              <a:rPr lang="en-GB" b="1" dirty="0" smtClean="0"/>
              <a:t>Q. Why do people develop and use ideologies in the first place?</a:t>
            </a:r>
          </a:p>
          <a:p>
            <a:r>
              <a:rPr lang="en-GB" b="1" dirty="0" smtClean="0"/>
              <a:t>A. Coordination of the social practices of group members in order to:</a:t>
            </a:r>
          </a:p>
          <a:p>
            <a:pPr>
              <a:buNone/>
            </a:pPr>
            <a:r>
              <a:rPr lang="en-GB" i="1" dirty="0" smtClean="0"/>
              <a:t>Realise the goals of a social group (meet their needs/wants)</a:t>
            </a:r>
          </a:p>
          <a:p>
            <a:pPr>
              <a:buNone/>
            </a:pPr>
            <a:r>
              <a:rPr lang="en-GB" i="1" dirty="0" smtClean="0"/>
              <a:t>Protects its interests</a:t>
            </a:r>
          </a:p>
          <a:p>
            <a:pPr>
              <a:buNone/>
            </a:pPr>
            <a:r>
              <a:rPr lang="en-GB" i="1" dirty="0" smtClean="0"/>
              <a:t>Sustain, legitimate or manage group conflicts</a:t>
            </a:r>
          </a:p>
          <a:p>
            <a:pPr>
              <a:buNone/>
            </a:pPr>
            <a:r>
              <a:rPr lang="en-GB" i="1" dirty="0" smtClean="0"/>
              <a:t>Sustain relationships of power and dominance </a:t>
            </a:r>
            <a:endParaRPr lang="en-GB" i="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 Cognitive structures</a:t>
            </a:r>
            <a:endParaRPr lang="en-GB" dirty="0"/>
          </a:p>
        </p:txBody>
      </p:sp>
      <p:sp>
        <p:nvSpPr>
          <p:cNvPr id="3" name="Content Placeholder 2"/>
          <p:cNvSpPr>
            <a:spLocks noGrp="1"/>
          </p:cNvSpPr>
          <p:nvPr>
            <p:ph idx="1"/>
          </p:nvPr>
        </p:nvSpPr>
        <p:spPr/>
        <p:txBody>
          <a:bodyPr>
            <a:normAutofit fontScale="92500" lnSpcReduction="20000"/>
          </a:bodyPr>
          <a:lstStyle/>
          <a:p>
            <a:r>
              <a:rPr lang="en-GB" b="1" dirty="0" smtClean="0"/>
              <a:t>Q. What do ideologies ‘look’ like and how do they have an effect on social practices?</a:t>
            </a:r>
          </a:p>
          <a:p>
            <a:r>
              <a:rPr lang="en-GB" b="1" dirty="0" smtClean="0"/>
              <a:t>A. Representation of self/selves (in-group members) and others (out-group members):</a:t>
            </a:r>
          </a:p>
          <a:p>
            <a:pPr>
              <a:buNone/>
            </a:pPr>
            <a:r>
              <a:rPr lang="en-GB" b="1" i="1" dirty="0" smtClean="0"/>
              <a:t>Membership</a:t>
            </a:r>
            <a:r>
              <a:rPr lang="en-GB" i="1" dirty="0" smtClean="0"/>
              <a:t> – who belongs to our group? Who can be admitted?</a:t>
            </a:r>
          </a:p>
          <a:p>
            <a:pPr>
              <a:buNone/>
            </a:pPr>
            <a:r>
              <a:rPr lang="en-GB" b="1" i="1" dirty="0" smtClean="0"/>
              <a:t>Activities</a:t>
            </a:r>
            <a:r>
              <a:rPr lang="en-GB" i="1" dirty="0" smtClean="0"/>
              <a:t> – what do we do?</a:t>
            </a:r>
          </a:p>
          <a:p>
            <a:pPr>
              <a:buNone/>
            </a:pPr>
            <a:r>
              <a:rPr lang="en-GB" b="1" i="1" dirty="0" smtClean="0"/>
              <a:t>Goals</a:t>
            </a:r>
            <a:r>
              <a:rPr lang="en-GB" i="1" dirty="0" smtClean="0"/>
              <a:t> – why do we do this?</a:t>
            </a:r>
          </a:p>
          <a:p>
            <a:pPr>
              <a:buNone/>
            </a:pPr>
            <a:r>
              <a:rPr lang="en-GB" b="1" i="1" dirty="0" smtClean="0"/>
              <a:t>Values</a:t>
            </a:r>
            <a:r>
              <a:rPr lang="en-GB" i="1" dirty="0" smtClean="0"/>
              <a:t> – how should we do this?</a:t>
            </a:r>
          </a:p>
          <a:p>
            <a:pPr>
              <a:buNone/>
            </a:pPr>
            <a:r>
              <a:rPr lang="en-GB" b="1" i="1" dirty="0" smtClean="0"/>
              <a:t>Position</a:t>
            </a:r>
            <a:r>
              <a:rPr lang="en-GB" i="1" dirty="0" smtClean="0"/>
              <a:t> – where are we? What are our relations to other groups?</a:t>
            </a:r>
          </a:p>
          <a:p>
            <a:pPr>
              <a:buNone/>
            </a:pPr>
            <a:r>
              <a:rPr lang="en-GB" b="1" i="1" dirty="0" smtClean="0"/>
              <a:t>Resources</a:t>
            </a:r>
            <a:r>
              <a:rPr lang="en-GB" i="1" dirty="0" smtClean="0"/>
              <a:t> – what do we have and what do we not have?</a:t>
            </a:r>
          </a:p>
          <a:p>
            <a:endParaRPr lang="en-GB"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 Discursive expression and reproduction</a:t>
            </a:r>
            <a:endParaRPr lang="en-GB" dirty="0"/>
          </a:p>
        </p:txBody>
      </p:sp>
      <p:sp>
        <p:nvSpPr>
          <p:cNvPr id="3" name="Content Placeholder 2"/>
          <p:cNvSpPr>
            <a:spLocks noGrp="1"/>
          </p:cNvSpPr>
          <p:nvPr>
            <p:ph idx="1"/>
          </p:nvPr>
        </p:nvSpPr>
        <p:spPr/>
        <p:txBody>
          <a:bodyPr>
            <a:normAutofit lnSpcReduction="10000"/>
          </a:bodyPr>
          <a:lstStyle/>
          <a:p>
            <a:r>
              <a:rPr lang="en-GB" b="1" dirty="0" smtClean="0"/>
              <a:t>Q. How are ideologies expressed in and reproduced by the structures of socially situated text and talk?</a:t>
            </a:r>
          </a:p>
          <a:p>
            <a:r>
              <a:rPr lang="en-GB" b="1" dirty="0" smtClean="0"/>
              <a:t>Lexis </a:t>
            </a:r>
            <a:r>
              <a:rPr lang="en-GB" dirty="0" smtClean="0"/>
              <a:t>– labelling of news actors e.g. </a:t>
            </a:r>
            <a:r>
              <a:rPr lang="en-GB" i="1" dirty="0" smtClean="0"/>
              <a:t>crooks, gangsters, undesirables</a:t>
            </a:r>
            <a:r>
              <a:rPr lang="en-GB" dirty="0" smtClean="0"/>
              <a:t>; figures e.g. </a:t>
            </a:r>
            <a:r>
              <a:rPr lang="en-GB" i="1" dirty="0" smtClean="0"/>
              <a:t>10,000 foreign prisoners</a:t>
            </a:r>
          </a:p>
          <a:p>
            <a:r>
              <a:rPr lang="en-GB" b="1" dirty="0" smtClean="0"/>
              <a:t>Grammar </a:t>
            </a:r>
            <a:r>
              <a:rPr lang="en-GB" dirty="0" smtClean="0"/>
              <a:t>– adjective choices e.g. </a:t>
            </a:r>
            <a:r>
              <a:rPr lang="en-GB" i="1" dirty="0" smtClean="0"/>
              <a:t>shambolic</a:t>
            </a:r>
            <a:r>
              <a:rPr lang="en-GB" dirty="0" smtClean="0"/>
              <a:t>; verb choices e.g. </a:t>
            </a:r>
            <a:r>
              <a:rPr lang="en-GB" i="1" dirty="0" smtClean="0"/>
              <a:t>flails</a:t>
            </a:r>
            <a:r>
              <a:rPr lang="en-GB" dirty="0" smtClean="0"/>
              <a:t>; modal auxiliaries e.g. </a:t>
            </a:r>
            <a:r>
              <a:rPr lang="en-GB" i="1" dirty="0" smtClean="0"/>
              <a:t>can, might</a:t>
            </a:r>
            <a:r>
              <a:rPr lang="en-GB" dirty="0" smtClean="0"/>
              <a:t>; modal adverbials e.g. </a:t>
            </a:r>
            <a:r>
              <a:rPr lang="en-GB" i="1" dirty="0" smtClean="0"/>
              <a:t>perhaps, certainly</a:t>
            </a:r>
            <a:r>
              <a:rPr lang="en-GB" dirty="0" smtClean="0"/>
              <a:t>; pronouns e.g. </a:t>
            </a:r>
            <a:r>
              <a:rPr lang="en-GB" i="1" dirty="0" smtClean="0"/>
              <a:t>the rest of us</a:t>
            </a:r>
            <a:r>
              <a:rPr lang="en-GB" dirty="0" smtClean="0"/>
              <a:t>, </a:t>
            </a:r>
            <a:r>
              <a:rPr lang="en-GB" i="1" dirty="0" smtClean="0"/>
              <a:t>they will face</a:t>
            </a:r>
          </a:p>
          <a:p>
            <a:r>
              <a:rPr lang="en-GB" b="1" dirty="0" smtClean="0"/>
              <a:t>Conceptual metaphors </a:t>
            </a:r>
            <a:r>
              <a:rPr lang="en-GB" dirty="0" smtClean="0"/>
              <a:t>e.g. </a:t>
            </a:r>
            <a:r>
              <a:rPr lang="en-GB" i="1" dirty="0" smtClean="0"/>
              <a:t>flood of immigrants</a:t>
            </a:r>
          </a:p>
          <a:p>
            <a:r>
              <a:rPr lang="en-GB" b="1" dirty="0" smtClean="0"/>
              <a:t>Discourse</a:t>
            </a:r>
            <a:endParaRPr lang="en-GB"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Role of the Media</a:t>
            </a:r>
            <a:endParaRPr lang="en-GB" dirty="0"/>
          </a:p>
        </p:txBody>
      </p:sp>
      <p:sp>
        <p:nvSpPr>
          <p:cNvPr id="3" name="Content Placeholder 2"/>
          <p:cNvSpPr>
            <a:spLocks noGrp="1"/>
          </p:cNvSpPr>
          <p:nvPr>
            <p:ph idx="1"/>
          </p:nvPr>
        </p:nvSpPr>
        <p:spPr/>
        <p:txBody>
          <a:bodyPr/>
          <a:lstStyle/>
          <a:p>
            <a:r>
              <a:rPr lang="en-GB" i="1" dirty="0" smtClean="0"/>
              <a:t>The media can control and shape the knowledge and understanding that we, their audience, develop about the world…our images and knowledge of social reality are formed and shaped by the images and information that the media deliver to us. Thus the </a:t>
            </a:r>
            <a:r>
              <a:rPr lang="en-GB" b="1" i="1" dirty="0" smtClean="0"/>
              <a:t>power</a:t>
            </a:r>
            <a:r>
              <a:rPr lang="en-GB" i="1" dirty="0" smtClean="0"/>
              <a:t> of the media is the </a:t>
            </a:r>
            <a:r>
              <a:rPr lang="en-GB" b="1" i="1" dirty="0" smtClean="0"/>
              <a:t>power</a:t>
            </a:r>
            <a:r>
              <a:rPr lang="en-GB" i="1" dirty="0" smtClean="0"/>
              <a:t> to define our sense of the social reality of the society and the world we live in. </a:t>
            </a:r>
            <a:r>
              <a:rPr lang="en-GB" dirty="0" smtClean="0"/>
              <a:t>(</a:t>
            </a:r>
            <a:r>
              <a:rPr lang="en-GB" dirty="0" err="1" smtClean="0"/>
              <a:t>McCullagh</a:t>
            </a:r>
            <a:r>
              <a:rPr lang="en-GB" dirty="0" smtClean="0"/>
              <a:t>, 2002)</a:t>
            </a:r>
            <a:endParaRPr lang="en-GB" i="1" dirty="0"/>
          </a:p>
        </p:txBody>
      </p:sp>
    </p:spTree>
    <p:extLst>
      <p:ext uri="{BB962C8B-B14F-4D97-AF65-F5344CB8AC3E}">
        <p14:creationId xmlns="" xmlns:p14="http://schemas.microsoft.com/office/powerpoint/2010/main" val="2043843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Ideology relates to aspects of social/cultural life:</a:t>
            </a:r>
            <a:endParaRPr lang="en-GB" dirty="0"/>
          </a:p>
        </p:txBody>
      </p:sp>
      <p:sp>
        <p:nvSpPr>
          <p:cNvPr id="3" name="Content Placeholder 2"/>
          <p:cNvSpPr>
            <a:spLocks noGrp="1"/>
          </p:cNvSpPr>
          <p:nvPr>
            <p:ph idx="1"/>
          </p:nvPr>
        </p:nvSpPr>
        <p:spPr/>
        <p:txBody>
          <a:bodyPr/>
          <a:lstStyle/>
          <a:p>
            <a:r>
              <a:rPr lang="en-GB" dirty="0" smtClean="0"/>
              <a:t>Gender/sexuality</a:t>
            </a:r>
          </a:p>
          <a:p>
            <a:r>
              <a:rPr lang="en-GB" dirty="0" smtClean="0"/>
              <a:t>Age</a:t>
            </a:r>
          </a:p>
          <a:p>
            <a:r>
              <a:rPr lang="en-GB" dirty="0" smtClean="0"/>
              <a:t>Ethnicity</a:t>
            </a:r>
          </a:p>
          <a:p>
            <a:r>
              <a:rPr lang="en-GB" dirty="0" smtClean="0"/>
              <a:t>Institutional hierarchies</a:t>
            </a:r>
          </a:p>
          <a:p>
            <a:r>
              <a:rPr lang="en-GB" dirty="0" smtClean="0"/>
              <a:t>The family</a:t>
            </a:r>
            <a:endParaRPr lang="en-GB" dirty="0"/>
          </a:p>
        </p:txBody>
      </p:sp>
    </p:spTree>
    <p:extLst>
      <p:ext uri="{BB962C8B-B14F-4D97-AF65-F5344CB8AC3E}">
        <p14:creationId xmlns="" xmlns:p14="http://schemas.microsoft.com/office/powerpoint/2010/main" val="21489271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stories carry ideology:</a:t>
            </a:r>
            <a:endParaRPr lang="en-GB" dirty="0"/>
          </a:p>
        </p:txBody>
      </p:sp>
      <p:sp>
        <p:nvSpPr>
          <p:cNvPr id="3" name="Content Placeholder 2"/>
          <p:cNvSpPr>
            <a:spLocks noGrp="1"/>
          </p:cNvSpPr>
          <p:nvPr>
            <p:ph idx="1"/>
          </p:nvPr>
        </p:nvSpPr>
        <p:spPr/>
        <p:txBody>
          <a:bodyPr/>
          <a:lstStyle/>
          <a:p>
            <a:r>
              <a:rPr lang="en-GB" b="1" dirty="0" smtClean="0"/>
              <a:t>Selection: </a:t>
            </a:r>
            <a:r>
              <a:rPr lang="en-GB" dirty="0"/>
              <a:t>W</a:t>
            </a:r>
            <a:r>
              <a:rPr lang="en-GB" dirty="0" smtClean="0"/>
              <a:t>hich events are reported?</a:t>
            </a:r>
          </a:p>
          <a:p>
            <a:r>
              <a:rPr lang="en-GB" b="1" dirty="0" smtClean="0"/>
              <a:t>Transformation: </a:t>
            </a:r>
            <a:r>
              <a:rPr lang="en-GB" dirty="0" smtClean="0"/>
              <a:t>What are the precise means by which those events are reported?</a:t>
            </a:r>
          </a:p>
          <a:p>
            <a:endParaRPr lang="en-GB" b="1" dirty="0"/>
          </a:p>
          <a:p>
            <a:r>
              <a:rPr lang="en-GB" b="1" dirty="0" smtClean="0"/>
              <a:t>Activity: </a:t>
            </a:r>
            <a:r>
              <a:rPr lang="en-GB" dirty="0" smtClean="0"/>
              <a:t>An explosion has happened in Godalming College car park. </a:t>
            </a:r>
          </a:p>
          <a:p>
            <a:r>
              <a:rPr lang="en-GB" i="1" dirty="0" smtClean="0"/>
              <a:t>In groups, you will be given an additional fact and a medium of transmission. Create the introduction of a news report on the topic. </a:t>
            </a:r>
            <a:endParaRPr lang="en-GB" i="1" dirty="0"/>
          </a:p>
        </p:txBody>
      </p:sp>
    </p:spTree>
    <p:extLst>
      <p:ext uri="{BB962C8B-B14F-4D97-AF65-F5344CB8AC3E}">
        <p14:creationId xmlns="" xmlns:p14="http://schemas.microsoft.com/office/powerpoint/2010/main" val="3926635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par>
                                <p:cTn id="24" presetID="53" presetClass="entr" presetSubtype="16"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p:cTn id="26"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Damask</Template>
  <TotalTime>269</TotalTime>
  <Words>1306</Words>
  <Application>Microsoft Office PowerPoint</Application>
  <PresentationFormat>Custom</PresentationFormat>
  <Paragraphs>101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Damask</vt:lpstr>
      <vt:lpstr>Language and the Media</vt:lpstr>
      <vt:lpstr>What is ideology?</vt:lpstr>
      <vt:lpstr>3 aspects of ideology (Van Dijk, 1998)</vt:lpstr>
      <vt:lpstr>1. Social functions</vt:lpstr>
      <vt:lpstr>2. Cognitive structures</vt:lpstr>
      <vt:lpstr>3. Discursive expression and reproduction</vt:lpstr>
      <vt:lpstr>Role of the Media</vt:lpstr>
      <vt:lpstr>Ideology relates to aspects of social/cultural life:</vt:lpstr>
      <vt:lpstr>How stories carry ideology:</vt:lpstr>
      <vt:lpstr>How is ideology conveyed?</vt:lpstr>
      <vt:lpstr>Left Wing vs. Right Wing:</vt:lpstr>
      <vt:lpstr>Tabloid vs. Broadsheet?</vt:lpstr>
      <vt:lpstr>Understanding political bias:</vt:lpstr>
      <vt:lpstr>Socio-economic demographics: Who is the target audience for each newspaper?</vt:lpstr>
      <vt:lpstr>Target audience: The Problem</vt:lpstr>
      <vt:lpstr>Grammar Schools:</vt:lpstr>
      <vt:lpstr>Representation of Individuals and Groups</vt:lpstr>
    </vt:vector>
  </TitlesOfParts>
  <Company>Godalming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in the Media</dc:title>
  <dc:creator>Adam Duce</dc:creator>
  <cp:lastModifiedBy>Adam</cp:lastModifiedBy>
  <cp:revision>26</cp:revision>
  <dcterms:created xsi:type="dcterms:W3CDTF">2017-01-25T13:49:00Z</dcterms:created>
  <dcterms:modified xsi:type="dcterms:W3CDTF">2017-01-28T14:23:51Z</dcterms:modified>
</cp:coreProperties>
</file>